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60" d="100"/>
          <a:sy n="60" d="100"/>
        </p:scale>
        <p:origin x="28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1143000" y="685800"/>
            <a:ext cx="4572000" cy="3429000"/>
          </a:xfrm>
          <a:prstGeom prst="rect">
            <a:avLst/>
          </a:prstGeom>
        </p:spPr>
        <p:txBody>
          <a:bodyPr/>
          <a:lstStyle/>
          <a:p>
            <a:endParaRPr/>
          </a:p>
        </p:txBody>
      </p:sp>
      <p:sp>
        <p:nvSpPr>
          <p:cNvPr id="192" name="Shape 1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i.org/10.1016/S0140-6736(17)32129-3"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t>Relationship between metabolic dysfunction &amp; microbiota alteration in an obese adolescent cohort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prstGeom prst="rect">
            <a:avLst/>
          </a:prstGeom>
        </p:spPr>
        <p:txBody>
          <a:bodyPr/>
          <a:lstStyle/>
          <a:p>
            <a:endParaRPr/>
          </a:p>
        </p:txBody>
      </p:sp>
      <p:sp>
        <p:nvSpPr>
          <p:cNvPr id="513" name="Shape 513"/>
          <p:cNvSpPr>
            <a:spLocks noGrp="1"/>
          </p:cNvSpPr>
          <p:nvPr>
            <p:ph type="body" sz="quarter" idx="1"/>
          </p:nvPr>
        </p:nvSpPr>
        <p:spPr>
          <a:prstGeom prst="rect">
            <a:avLst/>
          </a:prstGeom>
        </p:spPr>
        <p:txBody>
          <a:bodyPr/>
          <a:lstStyle/>
          <a:p>
            <a:r>
              <a:t>To identify patterns that drives diff in this cohort.. a dimension reduction analysis</a:t>
            </a:r>
          </a:p>
          <a:p>
            <a:r>
              <a:t>point = participant w/ diff rel abund of bacteria taxa , ellipse = 95% CI of t distribution of each biomass group</a:t>
            </a:r>
          </a:p>
          <a:p>
            <a:r>
              <a:t>we stratify participants based on high/low biomass.. see significant diff in mb composition</a:t>
            </a:r>
          </a:p>
          <a:p>
            <a:r>
              <a:t>difference in biomass … `most evident …projected on dbRDA1…summarized in boxplot middle</a:t>
            </a:r>
          </a:p>
          <a:p>
            <a:r>
              <a:t>Test for diff in abund in top 20 taxa …. these ARE sign diff</a:t>
            </a:r>
          </a:p>
          <a:p>
            <a:r>
              <a:t>Names…consistent with literature … shigella is pathobiont &amp; inflam’n (higher in low)…. Alistipes increased after FMT attenuated weight gain…Blautia decreased after bariatric</a:t>
            </a:r>
          </a:p>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noRot="1" noChangeAspect="1"/>
          </p:cNvSpPr>
          <p:nvPr>
            <p:ph type="sldImg"/>
          </p:nvPr>
        </p:nvSpPr>
        <p:spPr>
          <a:prstGeom prst="rect">
            <a:avLst/>
          </a:prstGeom>
        </p:spPr>
        <p:txBody>
          <a:bodyPr/>
          <a:lstStyle/>
          <a:p>
            <a:endParaRPr/>
          </a:p>
        </p:txBody>
      </p:sp>
      <p:sp>
        <p:nvSpPr>
          <p:cNvPr id="523" name="Shape 523"/>
          <p:cNvSpPr>
            <a:spLocks noGrp="1"/>
          </p:cNvSpPr>
          <p:nvPr>
            <p:ph type="body" sz="quarter" idx="1"/>
          </p:nvPr>
        </p:nvSpPr>
        <p:spPr>
          <a:prstGeom prst="rect">
            <a:avLst/>
          </a:prstGeom>
        </p:spPr>
        <p:txBody>
          <a:bodyPr/>
          <a:lstStyle/>
          <a:p>
            <a:r>
              <a:t>Import to look b/c…sex differences in the gut microbiome exist at the taxonomic level… e.g. Bacteroides -ve ass’ed w/ BMI in males</a:t>
            </a:r>
          </a:p>
          <a:p>
            <a:r>
              <a:t>diet also has sex-dependent effects on the gut microbiota </a:t>
            </a:r>
          </a:p>
          <a:p>
            <a:endParaRPr/>
          </a:p>
          <a:p>
            <a:r>
              <a:t>Same plot, coloured differently by sex … exp sign variation in Mb composition … most evident …projected on dbRDA2</a:t>
            </a:r>
          </a:p>
          <a:p>
            <a:endParaRPr/>
          </a:p>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hape 544"/>
          <p:cNvSpPr>
            <a:spLocks noGrp="1" noRot="1" noChangeAspect="1"/>
          </p:cNvSpPr>
          <p:nvPr>
            <p:ph type="sldImg"/>
          </p:nvPr>
        </p:nvSpPr>
        <p:spPr>
          <a:prstGeom prst="rect">
            <a:avLst/>
          </a:prstGeom>
        </p:spPr>
        <p:txBody>
          <a:bodyPr/>
          <a:lstStyle/>
          <a:p>
            <a:endParaRPr/>
          </a:p>
        </p:txBody>
      </p:sp>
      <p:sp>
        <p:nvSpPr>
          <p:cNvPr id="545" name="Shape 545"/>
          <p:cNvSpPr>
            <a:spLocks noGrp="1"/>
          </p:cNvSpPr>
          <p:nvPr>
            <p:ph type="body" sz="quarter" idx="1"/>
          </p:nvPr>
        </p:nvSpPr>
        <p:spPr>
          <a:prstGeom prst="rect">
            <a:avLst/>
          </a:prstGeom>
        </p:spPr>
        <p:txBody>
          <a:bodyPr/>
          <a:lstStyle/>
          <a:p>
            <a:r>
              <a:t>We performed clustering based on rel abun of taxa … a granular look at …var’n in Mb (ass’ed w/ bact biomass )</a:t>
            </a:r>
          </a:p>
          <a:p>
            <a:r>
              <a:t>Cluster 1 (yellow) … exclusively low biomass, cluster 2 (blue) … high biomass, cluster 3 …in middle</a:t>
            </a:r>
          </a:p>
          <a:p>
            <a:r>
              <a:t>compared to cluster 1…the relative abund… lower in cluster 2 &amp; cluster3</a:t>
            </a:r>
          </a:p>
          <a:p>
            <a:endParaRPr/>
          </a:p>
          <a:p>
            <a:r>
              <a:t>Several proteobacteria genus enriched in cluster 1</a:t>
            </a:r>
          </a:p>
          <a:p>
            <a:r>
              <a:t>Shigella - opport pathogen,  third most commonly isolated bacterial enteric pathogen</a:t>
            </a:r>
          </a:p>
          <a:p>
            <a:r>
              <a:t>Sutterella - IBD, mild pro-inflammatory activity, IgA-degrading capacity</a:t>
            </a:r>
          </a:p>
          <a:p>
            <a:r>
              <a:t>Parasutterella -  BMI, T2D, FA biosynthesis, cholesterol metabolism</a:t>
            </a:r>
          </a:p>
          <a:p>
            <a:endParaRPr/>
          </a:p>
          <a:p>
            <a:r>
              <a:t>multinomial logistic regression …  prob of cluster assignment based on fecal bacteria counts</a:t>
            </a:r>
          </a:p>
          <a:p>
            <a:r>
              <a:t>Indiv w/ extreme low biomass.. exclus assigned to cluster 1, prob of assigned to 2&amp;3 divided when biomass go up</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Shape 555"/>
          <p:cNvSpPr>
            <a:spLocks noGrp="1" noRot="1" noChangeAspect="1"/>
          </p:cNvSpPr>
          <p:nvPr>
            <p:ph type="sldImg"/>
          </p:nvPr>
        </p:nvSpPr>
        <p:spPr>
          <a:prstGeom prst="rect">
            <a:avLst/>
          </a:prstGeom>
        </p:spPr>
        <p:txBody>
          <a:bodyPr/>
          <a:lstStyle/>
          <a:p>
            <a:endParaRPr/>
          </a:p>
        </p:txBody>
      </p:sp>
      <p:sp>
        <p:nvSpPr>
          <p:cNvPr id="556" name="Shape 556"/>
          <p:cNvSpPr>
            <a:spLocks noGrp="1"/>
          </p:cNvSpPr>
          <p:nvPr>
            <p:ph type="body" sz="quarter" idx="1"/>
          </p:nvPr>
        </p:nvSpPr>
        <p:spPr>
          <a:prstGeom prst="rect">
            <a:avLst/>
          </a:prstGeom>
        </p:spPr>
        <p:txBody>
          <a:bodyPr/>
          <a:lstStyle/>
          <a:p>
            <a:r>
              <a:t>individuals assigned to these clusters … diff in cardio-metabolic fitness</a:t>
            </a:r>
          </a:p>
          <a:p>
            <a:r>
              <a:t>Boxplot showing two cardiometabolic measures stratified by cluster &amp; sex</a:t>
            </a:r>
          </a:p>
          <a:p>
            <a:r>
              <a:t>Left: cluster 1 males … lower biomass….higher insulin resistant than females…higher degree of meta dysreg’n</a:t>
            </a:r>
          </a:p>
          <a:p>
            <a:r>
              <a:t>cluster 2 and 3 … higher biomass.. males lower insulin resistance score </a:t>
            </a:r>
          </a:p>
          <a:p>
            <a:r>
              <a:t>despite relatively small cohort… robust stat for sex diff …in all three clusters in ass’n w/ meta dys…masked in the whole participant group</a:t>
            </a:r>
          </a:p>
          <a:p>
            <a:r>
              <a:t>Male ….more adversely affected by low biomass phenotype &amp; carrying the pop’n of bact we see in enriched  in low biomass … given the metabolic measure</a:t>
            </a:r>
          </a:p>
          <a:p>
            <a:endParaRPr/>
          </a:p>
          <a:p>
            <a:r>
              <a:t>Next challenges … apply the same approach in indep &amp; larger sample sets of obese adoles … these associations hold elsewhere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noRot="1" noChangeAspect="1"/>
          </p:cNvSpPr>
          <p:nvPr>
            <p:ph type="sldImg"/>
          </p:nvPr>
        </p:nvSpPr>
        <p:spPr>
          <a:prstGeom prst="rect">
            <a:avLst/>
          </a:prstGeom>
        </p:spPr>
        <p:txBody>
          <a:bodyPr/>
          <a:lstStyle/>
          <a:p>
            <a:endParaRPr/>
          </a:p>
        </p:txBody>
      </p:sp>
      <p:sp>
        <p:nvSpPr>
          <p:cNvPr id="564" name="Shape 564"/>
          <p:cNvSpPr>
            <a:spLocks noGrp="1"/>
          </p:cNvSpPr>
          <p:nvPr>
            <p:ph type="body" sz="quarter" idx="1"/>
          </p:nvPr>
        </p:nvSpPr>
        <p:spPr>
          <a:prstGeom prst="rect">
            <a:avLst/>
          </a:prstGeom>
        </p:spPr>
        <p:txBody>
          <a:bodyPr/>
          <a:lstStyle/>
          <a:p>
            <a:r>
              <a:t>We did a high-para immunophenotypic ana w/ ~40 markers to try to disti’n in pop’n of PBMC btw low&amp;high biomass … most pop’n no diff in freq, noticed a neutrophil signature in the low biomass</a:t>
            </a:r>
          </a:p>
          <a:p>
            <a:r>
              <a:t>Not the best platform for characterizing neutrophils… tried to evaluate other neutrophil-specific parameters using plasma</a:t>
            </a:r>
          </a:p>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noRot="1" noChangeAspect="1"/>
          </p:cNvSpPr>
          <p:nvPr>
            <p:ph type="sldImg"/>
          </p:nvPr>
        </p:nvSpPr>
        <p:spPr>
          <a:prstGeom prst="rect">
            <a:avLst/>
          </a:prstGeom>
        </p:spPr>
        <p:txBody>
          <a:bodyPr/>
          <a:lstStyle/>
          <a:p>
            <a:endParaRPr/>
          </a:p>
        </p:txBody>
      </p:sp>
      <p:sp>
        <p:nvSpPr>
          <p:cNvPr id="581" name="Shape 581"/>
          <p:cNvSpPr>
            <a:spLocks noGrp="1"/>
          </p:cNvSpPr>
          <p:nvPr>
            <p:ph type="body" sz="quarter" idx="1"/>
          </p:nvPr>
        </p:nvSpPr>
        <p:spPr>
          <a:prstGeom prst="rect">
            <a:avLst/>
          </a:prstGeom>
        </p:spPr>
        <p:txBody>
          <a:bodyPr/>
          <a:lstStyle/>
          <a:p>
            <a:r>
              <a:t>we quantified 3 neutro proteins … immune defense against bacteria</a:t>
            </a:r>
          </a:p>
          <a:p>
            <a:r>
              <a:t>elastase, calprotectin, and myeloperoxidase</a:t>
            </a:r>
          </a:p>
          <a:p>
            <a:r>
              <a:t>Scatter plot … protein level on x, bacteria counts on y, coloured by sex</a:t>
            </a:r>
          </a:p>
          <a:p>
            <a:r>
              <a:t>Male… a pronounced negative association between fecal biomass and inflammatory neutrophil proteins in the plasma</a:t>
            </a:r>
          </a:p>
          <a:p>
            <a:r>
              <a:t>The same bact abund in male vs female elicit diff neutro acti</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Shape 592"/>
          <p:cNvSpPr>
            <a:spLocks noGrp="1" noRot="1" noChangeAspect="1"/>
          </p:cNvSpPr>
          <p:nvPr>
            <p:ph type="sldImg"/>
          </p:nvPr>
        </p:nvSpPr>
        <p:spPr>
          <a:prstGeom prst="rect">
            <a:avLst/>
          </a:prstGeom>
        </p:spPr>
        <p:txBody>
          <a:bodyPr/>
          <a:lstStyle/>
          <a:p>
            <a:endParaRPr/>
          </a:p>
        </p:txBody>
      </p:sp>
      <p:sp>
        <p:nvSpPr>
          <p:cNvPr id="593" name="Shape 593"/>
          <p:cNvSpPr>
            <a:spLocks noGrp="1"/>
          </p:cNvSpPr>
          <p:nvPr>
            <p:ph type="body" sz="quarter" idx="1"/>
          </p:nvPr>
        </p:nvSpPr>
        <p:spPr>
          <a:prstGeom prst="rect">
            <a:avLst/>
          </a:prstGeom>
        </p:spPr>
        <p:txBody>
          <a:bodyPr/>
          <a:lstStyle/>
          <a:p>
            <a:r>
              <a:t>All three neutrophil proteins are positively ass’ed w/ metabolic dysfunction…here same direct’n of effect in M&amp;F… absolute quant’n of Mb… allow disting btw males &amp; females…neutrophil act’n under these cond — low biomass, obes, meta dysf — more of a property in males than females</a:t>
            </a:r>
          </a:p>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Shape 598"/>
          <p:cNvSpPr>
            <a:spLocks noGrp="1" noRot="1" noChangeAspect="1"/>
          </p:cNvSpPr>
          <p:nvPr>
            <p:ph type="sldImg"/>
          </p:nvPr>
        </p:nvSpPr>
        <p:spPr>
          <a:prstGeom prst="rect">
            <a:avLst/>
          </a:prstGeom>
        </p:spPr>
        <p:txBody>
          <a:bodyPr/>
          <a:lstStyle/>
          <a:p>
            <a:endParaRPr/>
          </a:p>
        </p:txBody>
      </p:sp>
      <p:sp>
        <p:nvSpPr>
          <p:cNvPr id="599" name="Shape 599"/>
          <p:cNvSpPr>
            <a:spLocks noGrp="1"/>
          </p:cNvSpPr>
          <p:nvPr>
            <p:ph type="body" sz="quarter" idx="1"/>
          </p:nvPr>
        </p:nvSpPr>
        <p:spPr>
          <a:prstGeom prst="rect">
            <a:avLst/>
          </a:prstGeom>
        </p:spPr>
        <p:txBody>
          <a:bodyPr/>
          <a:lstStyle/>
          <a:p>
            <a:r>
              <a:t>By using an abs abund measures to characterize Mb, we see multi log-order diff among participants</a:t>
            </a:r>
          </a:p>
          <a:p>
            <a:endParaRPr/>
          </a:p>
          <a:p>
            <a:r>
              <a:t>following that feature allowed us to appreciate diff in composition of these microbes &amp; ass’n to their cardiometa status</a:t>
            </a:r>
          </a:p>
          <a:p>
            <a:endParaRPr/>
          </a:p>
          <a:p>
            <a:r>
              <a:t>interesting/clinically important diff btw male/female adolescents in these associations. In male…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a:spLocks noGrp="1" noRot="1" noChangeAspect="1"/>
          </p:cNvSpPr>
          <p:nvPr>
            <p:ph type="sldImg"/>
          </p:nvPr>
        </p:nvSpPr>
        <p:spPr>
          <a:prstGeom prst="rect">
            <a:avLst/>
          </a:prstGeom>
        </p:spPr>
        <p:txBody>
          <a:bodyPr/>
          <a:lstStyle/>
          <a:p>
            <a:endParaRPr/>
          </a:p>
        </p:txBody>
      </p:sp>
      <p:sp>
        <p:nvSpPr>
          <p:cNvPr id="616" name="Shape 616"/>
          <p:cNvSpPr>
            <a:spLocks noGrp="1"/>
          </p:cNvSpPr>
          <p:nvPr>
            <p:ph type="body" sz="quarter" idx="1"/>
          </p:nvPr>
        </p:nvSpPr>
        <p:spPr>
          <a:prstGeom prst="rect">
            <a:avLst/>
          </a:prstGeom>
        </p:spPr>
        <p:txBody>
          <a:bodyPr/>
          <a:lstStyle/>
          <a:p>
            <a:r>
              <a:t>I would like to thank people who assisted me in the project.</a:t>
            </a:r>
          </a:p>
          <a:p>
            <a:endParaRPr/>
          </a:p>
          <a:p>
            <a:r>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r>
              <a:t>prevalence of youth-onset T2D…inc worldwide….partially attr’ed to childhood obesity…one ex of incidence of obese children in past 4 dec</a:t>
            </a:r>
          </a:p>
          <a:p>
            <a:endParaRPr/>
          </a:p>
          <a:p>
            <a:r>
              <a:t>While obesity prevalence increase in both sex…metabolic comp’n is different across sexes … little has been done to understand the early asp of obe&amp; meta in adolescents… sex diff start to emerge</a:t>
            </a:r>
          </a:p>
          <a:p>
            <a:endParaRPr/>
          </a:p>
          <a:p>
            <a:r>
              <a:t>While obesity in childhood is highly corded w/ adulthood, and intervention is beneficial at earlier age</a:t>
            </a:r>
          </a:p>
          <a:p>
            <a:r>
              <a:t>Few studies have focused on childhood obesity</a:t>
            </a:r>
          </a:p>
          <a:p>
            <a:endParaRPr/>
          </a:p>
          <a:p>
            <a:endParaRPr/>
          </a:p>
          <a:p>
            <a:r>
              <a:rPr u="sng">
                <a:hlinkClick r:id="rId3"/>
              </a:rPr>
              <a:t>https://doi.org/10.1016/S0140-6736(17)32129-3</a:t>
            </a:r>
          </a:p>
          <a:p>
            <a:r>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r>
              <a:t>obesity is not a disease…rather a risk factor for meta dysf, not everyone will present w/ metabolic disease</a:t>
            </a:r>
          </a:p>
          <a:p>
            <a:r>
              <a:t>Gut Mb…. important in context of obes &amp; meta disease</a:t>
            </a:r>
          </a:p>
          <a:p>
            <a:r>
              <a:t>`Causal role…obese or lean phenotypes of either humans or mice can be transferred to mice with FMT</a:t>
            </a:r>
          </a:p>
          <a:p>
            <a:r>
              <a:t>Changes in gut mb’a -&gt; ` inflam’n in the gut, Glucose &amp; fatty acid metabolic dysregulation and insulin resistance</a:t>
            </a:r>
          </a:p>
          <a:p>
            <a:r>
              <a:t>Common measures of metabolic dysfunction …Homeostatic Model Assessment for Insulin Resistance &amp; plasma triglycerides … not well defined in adolescents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r>
              <a:t>A standard Mb analysis is to seq variable regions of 16S </a:t>
            </a:r>
            <a:r>
              <a:rPr i="1"/>
              <a:t>rRNA</a:t>
            </a:r>
            <a:r>
              <a:t> </a:t>
            </a:r>
          </a:p>
          <a:p>
            <a:r>
              <a:t>Id of bacteria taxa inferred… mapping 16S seq to a reference library. </a:t>
            </a:r>
          </a:p>
          <a:p>
            <a:r>
              <a:t>Such method gives Mb composition in relative abundance, add up to 100%</a:t>
            </a:r>
          </a:p>
          <a:p>
            <a:r>
              <a:t>altered overall microbiota abundance itself could be a key identifier of a disease-perturbed ecosystem</a:t>
            </a:r>
          </a:p>
          <a:p>
            <a:endParaRPr/>
          </a:p>
          <a:p>
            <a:r>
              <a:t>We developed a method in the lab to convert that to absolute abundance</a:t>
            </a:r>
          </a:p>
          <a:p>
            <a:pPr marL="407458" indent="-407458">
              <a:buSzPct val="100000"/>
              <a:buAutoNum type="arabicPeriod"/>
            </a:pPr>
            <a:r>
              <a:t>Enumerate bacteria stained w/ live/dead dyes in wet stool using flow cytometry</a:t>
            </a:r>
          </a:p>
          <a:p>
            <a:pPr marL="407458" indent="-407458">
              <a:buSzPct val="100000"/>
              <a:buAutoNum type="arabicPeriod"/>
            </a:pPr>
            <a:r>
              <a:t>Measure water content by … ratio btw weight of wet/dry</a:t>
            </a:r>
          </a:p>
          <a:p>
            <a:r>
              <a:t>In the end get abs abund of Microbiome normalized to per g of dry stool</a:t>
            </a:r>
          </a:p>
          <a:p>
            <a:endParaRPr/>
          </a:p>
          <a:p>
            <a:r>
              <a:t>In IBD … abs abund signf decrease from health ctrl… ass’n w/ certain enterotypes (clustering of distinct gut community compositions)…more pro inflammatory, linked to disease phenotype</a:t>
            </a:r>
          </a:p>
          <a:p>
            <a:endParaRPr/>
          </a:p>
          <a:p>
            <a:r>
              <a:t>We hypothesize that obese individuals will have pro inflammatory response phenotype…same approach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hape 355"/>
          <p:cNvSpPr>
            <a:spLocks noGrp="1" noRot="1" noChangeAspect="1"/>
          </p:cNvSpPr>
          <p:nvPr>
            <p:ph type="sldImg"/>
          </p:nvPr>
        </p:nvSpPr>
        <p:spPr>
          <a:prstGeom prst="rect">
            <a:avLst/>
          </a:prstGeom>
        </p:spPr>
        <p:txBody>
          <a:bodyPr/>
          <a:lstStyle/>
          <a:p>
            <a:endParaRPr/>
          </a:p>
        </p:txBody>
      </p:sp>
      <p:sp>
        <p:nvSpPr>
          <p:cNvPr id="356" name="Shape 356"/>
          <p:cNvSpPr>
            <a:spLocks noGrp="1"/>
          </p:cNvSpPr>
          <p:nvPr>
            <p:ph type="body" sz="quarter" idx="1"/>
          </p:nvPr>
        </p:nvSpPr>
        <p:spPr>
          <a:prstGeom prst="rect">
            <a:avLst/>
          </a:prstGeom>
        </p:spPr>
        <p:txBody>
          <a:bodyPr/>
          <a:lstStyle/>
          <a:p>
            <a:r>
              <a:t>Small cohort but patients followed longit..by JH in …clinic @ Sickkids..for a holistic patient centred approach for obes manag’t. Participants recruited based on having ≥97th percentile for age and sex … WHO growth chart</a:t>
            </a:r>
          </a:p>
          <a:p>
            <a:r>
              <a:t>We took some clinical metadata (anthropometric &amp; metabolic measures) and bio-specimen for a cross-sectional study to ‘understand risk factors of meta dysfu’n in obese adolescents</a:t>
            </a:r>
          </a:p>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Left: stacked bar plot…rel abund…phylum: each bar = a participant labeled on x, relative abundance = height of the bar on y</a:t>
            </a:r>
          </a:p>
          <a:p>
            <a:r>
              <a:t>Prev report… ass’n of ratio btw Firmicutes (yellow) &amp; Bacteroidetes (blue) to obesity</a:t>
            </a:r>
          </a:p>
          <a:p>
            <a:r>
              <a:t>composition of Mb similar across participants, can’t distinguish obv subgroup among participants</a:t>
            </a:r>
          </a:p>
          <a:p>
            <a:r>
              <a:t>Bar plots of Mb composition …in same order…scaled by absolute quantification of bacteria in stool, `we saw multi-log order diff in fecal bact load in the absence of intentional perturbations of gut microbiota (e.g. antibiotics treatment). </a:t>
            </a:r>
          </a:p>
          <a:p>
            <a:endParaRPr/>
          </a:p>
          <a:p>
            <a:r>
              <a:t>This is signi…no study done on absolute quant of bacteria in adolescents …. No reference on abs abund in healthy adole or expected magnitude of diff… looking to collaborate to port this approach to independent cohorts</a:t>
            </a:r>
          </a:p>
          <a:p>
            <a:r>
              <a:t>Ass’n w/ gut Mb diversity…dk normal gut Mb look like…↓ Mb diversity observed in disease context </a:t>
            </a:r>
          </a:p>
          <a:p>
            <a:endParaRPr/>
          </a:p>
          <a:p>
            <a:endParaRPr/>
          </a:p>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Shape 380"/>
          <p:cNvSpPr>
            <a:spLocks noGrp="1" noRot="1" noChangeAspect="1"/>
          </p:cNvSpPr>
          <p:nvPr>
            <p:ph type="sldImg"/>
          </p:nvPr>
        </p:nvSpPr>
        <p:spPr>
          <a:prstGeom prst="rect">
            <a:avLst/>
          </a:prstGeom>
        </p:spPr>
        <p:txBody>
          <a:bodyPr/>
          <a:lstStyle/>
          <a:p>
            <a:endParaRPr/>
          </a:p>
        </p:txBody>
      </p:sp>
      <p:sp>
        <p:nvSpPr>
          <p:cNvPr id="381" name="Shape 381"/>
          <p:cNvSpPr>
            <a:spLocks noGrp="1"/>
          </p:cNvSpPr>
          <p:nvPr>
            <p:ph type="body" sz="quarter" idx="1"/>
          </p:nvPr>
        </p:nvSpPr>
        <p:spPr>
          <a:prstGeom prst="rect">
            <a:avLst/>
          </a:prstGeom>
        </p:spPr>
        <p:txBody>
          <a:bodyPr/>
          <a:lstStyle/>
          <a:p>
            <a:r>
              <a:t>scatter plots of 2 measures of gut MB diversity: Chao 1 (mean taxa diversity w/i indiv), # unique taxa … against bacteria counts </a:t>
            </a:r>
          </a:p>
          <a:p>
            <a:r>
              <a:t>the diversity of the bacterial community in the gut … absolute abundance of gut microbiota</a:t>
            </a:r>
          </a:p>
          <a:p>
            <a:r>
              <a:t>Same effect across sex</a:t>
            </a:r>
          </a:p>
          <a:p>
            <a:r>
              <a:t>Chao 1: richness</a:t>
            </a:r>
          </a:p>
          <a:p>
            <a:r>
              <a:t>Also Shannon's diversity: richness and evenness</a:t>
            </a:r>
          </a:p>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A property of the gut Mb or influenced by host?</a:t>
            </a:r>
          </a:p>
          <a:p>
            <a:r>
              <a:t>Stratified cohort … median fecal bacteria counts …. 5.9x10^10 bacteria/g dry stool</a:t>
            </a:r>
          </a:p>
          <a:p>
            <a:r>
              <a:t>fecal innocula… 4 representative high- and low- biomass participants</a:t>
            </a:r>
          </a:p>
          <a:p>
            <a:r>
              <a:t>`a continuous flow, microprocessor-controlled bio-reactor (chemostat)…. human distal colon…pH, media nutrients and flow rate</a:t>
            </a:r>
          </a:p>
          <a:p>
            <a:r>
              <a:t>`Absolute and relative quantitation of the output of the culture</a:t>
            </a:r>
          </a:p>
          <a:p>
            <a:endParaRPr/>
          </a:p>
          <a:p>
            <a:r>
              <a:t>Two-way table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Shape 498"/>
          <p:cNvSpPr>
            <a:spLocks noGrp="1" noRot="1" noChangeAspect="1"/>
          </p:cNvSpPr>
          <p:nvPr>
            <p:ph type="sldImg"/>
          </p:nvPr>
        </p:nvSpPr>
        <p:spPr>
          <a:prstGeom prst="rect">
            <a:avLst/>
          </a:prstGeom>
        </p:spPr>
        <p:txBody>
          <a:bodyPr/>
          <a:lstStyle/>
          <a:p>
            <a:endParaRPr/>
          </a:p>
        </p:txBody>
      </p:sp>
      <p:sp>
        <p:nvSpPr>
          <p:cNvPr id="499" name="Shape 499"/>
          <p:cNvSpPr>
            <a:spLocks noGrp="1"/>
          </p:cNvSpPr>
          <p:nvPr>
            <p:ph type="body" sz="quarter" idx="1"/>
          </p:nvPr>
        </p:nvSpPr>
        <p:spPr>
          <a:prstGeom prst="rect">
            <a:avLst/>
          </a:prstGeom>
        </p:spPr>
        <p:txBody>
          <a:bodyPr/>
          <a:lstStyle/>
          <a:p>
            <a:r>
              <a:t>Line graph showing a diversity of chemostat culture over 18 day period, dot - mean of biomass group, error bar sd, blue high, yellow low</a:t>
            </a:r>
          </a:p>
          <a:p>
            <a:r>
              <a:t>chemostats preserved richness of host gut Mb…cultures derived from high biomass participants.. end up higher diversity</a:t>
            </a:r>
          </a:p>
          <a:p>
            <a:r>
              <a:t>However… when look at bacteria density in chemostat culture…diff in absolute bacteria abundance not recapitulated </a:t>
            </a:r>
          </a:p>
          <a:p>
            <a:r>
              <a:t>Conclude</a:t>
            </a:r>
          </a:p>
          <a:p>
            <a:endParaRPr/>
          </a:p>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4387453" y="357187"/>
            <a:ext cx="15609094" cy="3036095"/>
          </a:xfrm>
          <a:prstGeom prst="rect">
            <a:avLst/>
          </a:prstGeom>
        </p:spPr>
        <p:txBody>
          <a:bodyPr lIns="71437" tIns="71437" rIns="71437" bIns="71437" anchor="ctr"/>
          <a:lstStyle>
            <a:lvl1pPr algn="ctr" defTabSz="821531">
              <a:lnSpc>
                <a:spcPct val="100000"/>
              </a:lnSpc>
              <a:defRPr sz="11200" b="0" spc="0">
                <a:latin typeface="Helvetica Neue Medium"/>
                <a:ea typeface="Helvetica Neue Medium"/>
                <a:cs typeface="Helvetica Neue Medium"/>
                <a:sym typeface="Helvetica Neue Medium"/>
              </a:defRPr>
            </a:lvl1pPr>
          </a:lstStyle>
          <a:p>
            <a:r>
              <a:t>Title Text</a:t>
            </a:r>
          </a:p>
        </p:txBody>
      </p:sp>
      <p:sp>
        <p:nvSpPr>
          <p:cNvPr id="150" name="Slide Number"/>
          <p:cNvSpPr txBox="1">
            <a:spLocks noGrp="1"/>
          </p:cNvSpPr>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57" name="Title Text"/>
          <p:cNvSpPr txBox="1">
            <a:spLocks noGrp="1"/>
          </p:cNvSpPr>
          <p:nvPr>
            <p:ph type="title"/>
          </p:nvPr>
        </p:nvSpPr>
        <p:spPr>
          <a:xfrm>
            <a:off x="1778000" y="2298700"/>
            <a:ext cx="20828000" cy="4648200"/>
          </a:xfrm>
          <a:prstGeom prst="rect">
            <a:avLst/>
          </a:prstGeom>
        </p:spPr>
        <p:txBody>
          <a:bodyPr anchor="b"/>
          <a:lstStyle>
            <a:lvl1pPr>
              <a:defRPr sz="11600" spc="-232"/>
            </a:lvl1pPr>
          </a:lstStyle>
          <a:p>
            <a:r>
              <a:t>Title Text</a:t>
            </a:r>
          </a:p>
        </p:txBody>
      </p:sp>
      <p:sp>
        <p:nvSpPr>
          <p:cNvPr id="158" name="Body Level One…"/>
          <p:cNvSpPr txBox="1">
            <a:spLocks noGrp="1"/>
          </p:cNvSpPr>
          <p:nvPr>
            <p:ph type="body" sz="quarter" idx="1"/>
          </p:nvPr>
        </p:nvSpPr>
        <p:spPr>
          <a:xfrm>
            <a:off x="1778000" y="7073900"/>
            <a:ext cx="20828000" cy="1587500"/>
          </a:xfrm>
          <a:prstGeom prst="rect">
            <a:avLst/>
          </a:prstGeom>
        </p:spPr>
        <p:txBody>
          <a:bodyPr/>
          <a:lstStyle>
            <a:lvl1pPr marL="0" indent="0" algn="ctr" defTabSz="825500">
              <a:lnSpc>
                <a:spcPct val="100000"/>
              </a:lnSpc>
              <a:spcBef>
                <a:spcPts val="0"/>
              </a:spcBef>
              <a:buSzTx/>
              <a:buNone/>
              <a:defRPr sz="5400"/>
            </a:lvl1pPr>
            <a:lvl2pPr marL="0" indent="0" algn="ctr" defTabSz="825500">
              <a:lnSpc>
                <a:spcPct val="100000"/>
              </a:lnSpc>
              <a:spcBef>
                <a:spcPts val="0"/>
              </a:spcBef>
              <a:buSzTx/>
              <a:buNone/>
              <a:defRPr sz="5400"/>
            </a:lvl2pPr>
            <a:lvl3pPr marL="0" indent="0" algn="ctr" defTabSz="825500">
              <a:lnSpc>
                <a:spcPct val="100000"/>
              </a:lnSpc>
              <a:spcBef>
                <a:spcPts val="0"/>
              </a:spcBef>
              <a:buSzTx/>
              <a:buNone/>
              <a:defRPr sz="5400"/>
            </a:lvl3pPr>
            <a:lvl4pPr marL="0" indent="0" algn="ctr" defTabSz="825500">
              <a:lnSpc>
                <a:spcPct val="100000"/>
              </a:lnSpc>
              <a:spcBef>
                <a:spcPts val="0"/>
              </a:spcBef>
              <a:buSzTx/>
              <a:buNone/>
              <a:defRPr sz="5400"/>
            </a:lvl4pPr>
            <a:lvl5pPr marL="0" indent="0" algn="ctr" defTabSz="825500">
              <a:lnSpc>
                <a:spcPct val="100000"/>
              </a:lnSpc>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59" name="Slide Number"/>
          <p:cNvSpPr txBox="1">
            <a:spLocks noGrp="1"/>
          </p:cNvSpPr>
          <p:nvPr>
            <p:ph type="sldNum" sz="quarter" idx="2"/>
          </p:nvPr>
        </p:nvSpPr>
        <p:spPr>
          <a:xfrm>
            <a:off x="11959031" y="13081000"/>
            <a:ext cx="453238" cy="461059"/>
          </a:xfrm>
          <a:prstGeom prst="rect">
            <a:avLst/>
          </a:prstGeom>
        </p:spPr>
        <p:txBody>
          <a:bodyPr anchor="t"/>
          <a:lstStyle>
            <a:lvl1pPr defTabSz="825500">
              <a:defRPr sz="24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66" name="Title Text"/>
          <p:cNvSpPr txBox="1">
            <a:spLocks noGrp="1"/>
          </p:cNvSpPr>
          <p:nvPr>
            <p:ph type="title"/>
          </p:nvPr>
        </p:nvSpPr>
        <p:spPr>
          <a:xfrm>
            <a:off x="4387453" y="357187"/>
            <a:ext cx="15609094" cy="3036095"/>
          </a:xfrm>
          <a:prstGeom prst="rect">
            <a:avLst/>
          </a:prstGeom>
        </p:spPr>
        <p:txBody>
          <a:bodyPr lIns="71437" tIns="71437" rIns="71437" bIns="71437" anchor="ctr"/>
          <a:lstStyle>
            <a:lvl1pPr algn="ctr" defTabSz="821531">
              <a:lnSpc>
                <a:spcPct val="100000"/>
              </a:lnSpc>
              <a:defRPr sz="9000" b="0" spc="0">
                <a:latin typeface="Helvetica Neue Medium"/>
                <a:ea typeface="Helvetica Neue Medium"/>
                <a:cs typeface="Helvetica Neue Medium"/>
                <a:sym typeface="Helvetica Neue Medium"/>
              </a:defRPr>
            </a:lvl1pPr>
          </a:lstStyle>
          <a:p>
            <a:r>
              <a:t>Title Text</a:t>
            </a:r>
          </a:p>
        </p:txBody>
      </p:sp>
      <p:sp>
        <p:nvSpPr>
          <p:cNvPr id="167" name="Body Level One…"/>
          <p:cNvSpPr txBox="1">
            <a:spLocks noGrp="1"/>
          </p:cNvSpPr>
          <p:nvPr>
            <p:ph type="body" idx="1"/>
          </p:nvPr>
        </p:nvSpPr>
        <p:spPr>
          <a:xfrm>
            <a:off x="4387453" y="3643312"/>
            <a:ext cx="15609094" cy="8840392"/>
          </a:xfrm>
          <a:prstGeom prst="rect">
            <a:avLst/>
          </a:prstGeom>
        </p:spPr>
        <p:txBody>
          <a:bodyPr lIns="71437" tIns="71437" rIns="71437" bIns="71437" anchor="ctr"/>
          <a:lstStyle>
            <a:lvl1pPr marL="611187" indent="-611187" defTabSz="821531">
              <a:lnSpc>
                <a:spcPct val="100000"/>
              </a:lnSpc>
              <a:spcBef>
                <a:spcPts val="5900"/>
              </a:spcBef>
              <a:buSzPct val="145000"/>
              <a:defRPr sz="4400"/>
            </a:lvl1pPr>
            <a:lvl2pPr marL="1055687" indent="-611187" defTabSz="821531">
              <a:lnSpc>
                <a:spcPct val="100000"/>
              </a:lnSpc>
              <a:spcBef>
                <a:spcPts val="5900"/>
              </a:spcBef>
              <a:buSzPct val="145000"/>
              <a:defRPr sz="4400"/>
            </a:lvl2pPr>
            <a:lvl3pPr marL="1500187" indent="-611187" defTabSz="821531">
              <a:lnSpc>
                <a:spcPct val="100000"/>
              </a:lnSpc>
              <a:spcBef>
                <a:spcPts val="5900"/>
              </a:spcBef>
              <a:buSzPct val="145000"/>
              <a:defRPr sz="4400"/>
            </a:lvl3pPr>
            <a:lvl4pPr marL="1944687" indent="-611187" defTabSz="821531">
              <a:lnSpc>
                <a:spcPct val="100000"/>
              </a:lnSpc>
              <a:spcBef>
                <a:spcPts val="5900"/>
              </a:spcBef>
              <a:buSzPct val="145000"/>
              <a:defRPr sz="4400"/>
            </a:lvl4pPr>
            <a:lvl5pPr marL="2389187" indent="-611187" defTabSz="821531">
              <a:lnSpc>
                <a:spcPct val="100000"/>
              </a:lnSpc>
              <a:spcBef>
                <a:spcPts val="5900"/>
              </a:spcBef>
              <a:buSzPct val="145000"/>
              <a:defRPr sz="4400"/>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11966010" y="12662296"/>
            <a:ext cx="466269" cy="473076"/>
          </a:xfrm>
          <a:prstGeom prst="rect">
            <a:avLst/>
          </a:prstGeom>
        </p:spPr>
        <p:txBody>
          <a:bodyPr lIns="71437" tIns="71437" rIns="71437" bIns="71437" anchor="t"/>
          <a:lstStyle>
            <a:lvl1pPr defTabSz="821531">
              <a:defRPr sz="22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75" name="Title Text"/>
          <p:cNvSpPr txBox="1">
            <a:spLocks noGrp="1"/>
          </p:cNvSpPr>
          <p:nvPr>
            <p:ph type="title"/>
          </p:nvPr>
        </p:nvSpPr>
        <p:spPr>
          <a:xfrm>
            <a:off x="1689100" y="355600"/>
            <a:ext cx="21005800" cy="2286000"/>
          </a:xfrm>
          <a:prstGeom prst="rect">
            <a:avLst/>
          </a:prstGeom>
        </p:spPr>
        <p:txBody>
          <a:bodyPr anchor="ctr"/>
          <a:lstStyle>
            <a:lvl1pPr>
              <a:defRPr sz="11600" spc="-232"/>
            </a:lvl1pPr>
          </a:lstStyle>
          <a:p>
            <a:r>
              <a:t>Title Text</a:t>
            </a:r>
          </a:p>
        </p:txBody>
      </p:sp>
      <p:sp>
        <p:nvSpPr>
          <p:cNvPr id="176" name="Slide Number"/>
          <p:cNvSpPr txBox="1">
            <a:spLocks noGrp="1"/>
          </p:cNvSpPr>
          <p:nvPr>
            <p:ph type="sldNum" sz="quarter" idx="2"/>
          </p:nvPr>
        </p:nvSpPr>
        <p:spPr>
          <a:xfrm>
            <a:off x="11959031" y="13081000"/>
            <a:ext cx="453238" cy="461059"/>
          </a:xfrm>
          <a:prstGeom prst="rect">
            <a:avLst/>
          </a:prstGeom>
        </p:spPr>
        <p:txBody>
          <a:bodyPr anchor="t"/>
          <a:lstStyle>
            <a:lvl1pPr defTabSz="825500">
              <a:defRPr sz="24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3" name="Title Text"/>
          <p:cNvSpPr txBox="1">
            <a:spLocks noGrp="1"/>
          </p:cNvSpPr>
          <p:nvPr>
            <p:ph type="title"/>
          </p:nvPr>
        </p:nvSpPr>
        <p:spPr>
          <a:xfrm>
            <a:off x="4387453" y="357187"/>
            <a:ext cx="15609094" cy="3036095"/>
          </a:xfrm>
          <a:prstGeom prst="rect">
            <a:avLst/>
          </a:prstGeom>
        </p:spPr>
        <p:txBody>
          <a:bodyPr lIns="71437" tIns="71437" rIns="71437" bIns="71437" anchor="ctr"/>
          <a:lstStyle>
            <a:lvl1pPr algn="ctr" defTabSz="821531">
              <a:lnSpc>
                <a:spcPct val="100000"/>
              </a:lnSpc>
              <a:defRPr sz="9000" b="0" spc="0">
                <a:latin typeface="Helvetica Neue Medium"/>
                <a:ea typeface="Helvetica Neue Medium"/>
                <a:cs typeface="Helvetica Neue Medium"/>
                <a:sym typeface="Helvetica Neue Medium"/>
              </a:defRPr>
            </a:lvl1pPr>
          </a:lstStyle>
          <a:p>
            <a:r>
              <a:t>Title Text</a:t>
            </a:r>
          </a:p>
        </p:txBody>
      </p:sp>
      <p:sp>
        <p:nvSpPr>
          <p:cNvPr id="184" name="Body Level One…"/>
          <p:cNvSpPr txBox="1">
            <a:spLocks noGrp="1"/>
          </p:cNvSpPr>
          <p:nvPr>
            <p:ph type="body" idx="1"/>
          </p:nvPr>
        </p:nvSpPr>
        <p:spPr>
          <a:xfrm>
            <a:off x="4387453" y="3643312"/>
            <a:ext cx="15609094" cy="8840392"/>
          </a:xfrm>
          <a:prstGeom prst="rect">
            <a:avLst/>
          </a:prstGeom>
        </p:spPr>
        <p:txBody>
          <a:bodyPr lIns="71437" tIns="71437" rIns="71437" bIns="71437" anchor="ctr"/>
          <a:lstStyle>
            <a:lvl1pPr marL="611187" indent="-611187" defTabSz="821531">
              <a:lnSpc>
                <a:spcPct val="100000"/>
              </a:lnSpc>
              <a:spcBef>
                <a:spcPts val="5900"/>
              </a:spcBef>
              <a:buSzPct val="145000"/>
              <a:defRPr sz="4400"/>
            </a:lvl1pPr>
            <a:lvl2pPr marL="1055687" indent="-611187" defTabSz="821531">
              <a:lnSpc>
                <a:spcPct val="100000"/>
              </a:lnSpc>
              <a:spcBef>
                <a:spcPts val="5900"/>
              </a:spcBef>
              <a:buSzPct val="145000"/>
              <a:defRPr sz="4400"/>
            </a:lvl2pPr>
            <a:lvl3pPr marL="1500187" indent="-611187" defTabSz="821531">
              <a:lnSpc>
                <a:spcPct val="100000"/>
              </a:lnSpc>
              <a:spcBef>
                <a:spcPts val="5900"/>
              </a:spcBef>
              <a:buSzPct val="145000"/>
              <a:defRPr sz="4400"/>
            </a:lvl3pPr>
            <a:lvl4pPr marL="1944687" indent="-611187" defTabSz="821531">
              <a:lnSpc>
                <a:spcPct val="100000"/>
              </a:lnSpc>
              <a:spcBef>
                <a:spcPts val="5900"/>
              </a:spcBef>
              <a:buSzPct val="145000"/>
              <a:defRPr sz="4400"/>
            </a:lvl4pPr>
            <a:lvl5pPr marL="2389187" indent="-611187" defTabSz="821531">
              <a:lnSpc>
                <a:spcPct val="100000"/>
              </a:lnSpc>
              <a:spcBef>
                <a:spcPts val="5900"/>
              </a:spcBef>
              <a:buSzPct val="145000"/>
              <a:defRPr sz="4400"/>
            </a:lvl5pPr>
          </a:lstStyle>
          <a:p>
            <a:r>
              <a:t>Body Level One</a:t>
            </a:r>
          </a:p>
          <a:p>
            <a:pPr lvl="1"/>
            <a:r>
              <a:t>Body Level Two</a:t>
            </a:r>
          </a:p>
          <a:p>
            <a:pPr lvl="2"/>
            <a:r>
              <a:t>Body Level Three</a:t>
            </a:r>
          </a:p>
          <a:p>
            <a:pPr lvl="3"/>
            <a:r>
              <a:t>Body Level Four</a:t>
            </a:r>
          </a:p>
          <a:p>
            <a:pPr lvl="4"/>
            <a:r>
              <a:t>Body Level Five</a:t>
            </a:r>
          </a:p>
        </p:txBody>
      </p:sp>
      <p:sp>
        <p:nvSpPr>
          <p:cNvPr id="185" name="Slide Number"/>
          <p:cNvSpPr txBox="1">
            <a:spLocks noGrp="1"/>
          </p:cNvSpPr>
          <p:nvPr>
            <p:ph type="sldNum" sz="quarter" idx="2"/>
          </p:nvPr>
        </p:nvSpPr>
        <p:spPr>
          <a:xfrm>
            <a:off x="11954103" y="13073062"/>
            <a:ext cx="466269" cy="473076"/>
          </a:xfrm>
          <a:prstGeom prst="rect">
            <a:avLst/>
          </a:prstGeom>
        </p:spPr>
        <p:txBody>
          <a:bodyPr lIns="71437" tIns="71437" rIns="71437" bIns="71437" anchor="t"/>
          <a:lstStyle>
            <a:lvl1pPr defTabSz="821531">
              <a:defRPr sz="22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5.tif"/><Relationship Id="rId7" Type="http://schemas.openxmlformats.org/officeDocument/2006/relationships/image" Target="../media/image58.tif"/><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57.tif"/><Relationship Id="rId5" Type="http://schemas.openxmlformats.org/officeDocument/2006/relationships/image" Target="../media/image56.tif"/><Relationship Id="rId4" Type="http://schemas.openxmlformats.org/officeDocument/2006/relationships/image" Target="../media/image31.t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8.tif"/><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tif"/><Relationship Id="rId12"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tif"/></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tif"/><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tif"/><Relationship Id="rId10" Type="http://schemas.openxmlformats.org/officeDocument/2006/relationships/image" Target="../media/image31.tif"/><Relationship Id="rId4" Type="http://schemas.openxmlformats.org/officeDocument/2006/relationships/image" Target="../media/image25.tif"/><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7.tif"/><Relationship Id="rId5" Type="http://schemas.openxmlformats.org/officeDocument/2006/relationships/image" Target="../media/image13.png"/><Relationship Id="rId4" Type="http://schemas.openxmlformats.org/officeDocument/2006/relationships/image" Target="../media/image19.tif"/></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Quin Xie…"/>
          <p:cNvSpPr txBox="1">
            <a:spLocks noGrp="1"/>
          </p:cNvSpPr>
          <p:nvPr>
            <p:ph type="body" idx="21"/>
          </p:nvPr>
        </p:nvSpPr>
        <p:spPr>
          <a:xfrm>
            <a:off x="7714346" y="7482699"/>
            <a:ext cx="8955309" cy="242345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a:r>
              <a:t>Quin Xie</a:t>
            </a:r>
          </a:p>
          <a:p>
            <a:pPr algn="ctr" defTabSz="457200">
              <a:defRPr b="0"/>
            </a:pPr>
            <a:r>
              <a:t>PhD candidate, Lab of Dr. Jayne Danska</a:t>
            </a:r>
          </a:p>
          <a:p>
            <a:pPr algn="ctr" defTabSz="457200">
              <a:defRPr b="0"/>
            </a:pPr>
            <a:r>
              <a:t>James Lepock Memorial Symposium</a:t>
            </a:r>
          </a:p>
          <a:p>
            <a:pPr algn="ctr" defTabSz="457200">
              <a:defRPr b="0"/>
            </a:pPr>
            <a:r>
              <a:t>2024</a:t>
            </a:r>
          </a:p>
        </p:txBody>
      </p:sp>
      <p:sp>
        <p:nvSpPr>
          <p:cNvPr id="195" name="Metabolic dysfunction is associated with alterations in gut microbiota in an obese adolescent cohort"/>
          <p:cNvSpPr txBox="1">
            <a:spLocks noGrp="1"/>
          </p:cNvSpPr>
          <p:nvPr>
            <p:ph type="ctrTitle"/>
          </p:nvPr>
        </p:nvSpPr>
        <p:spPr>
          <a:prstGeom prst="rect">
            <a:avLst/>
          </a:prstGeom>
        </p:spPr>
        <p:txBody>
          <a:bodyPr/>
          <a:lstStyle/>
          <a:p>
            <a:pPr algn="ctr">
              <a:defRPr sz="8600" spc="-171"/>
            </a:pPr>
            <a:r>
              <a:t>Metabolic dysfunction is associated with alterations in gut microbiota in an obese adolescent cohort</a:t>
            </a:r>
            <a:r>
              <a:rPr sz="1200" spc="-24">
                <a:latin typeface="Times Roman"/>
                <a:ea typeface="Times Roman"/>
                <a:cs typeface="Times Roman"/>
                <a:sym typeface="Times Roman"/>
              </a:rPr>
              <a:t>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Fecal biomass associated with gut microbiome variance"/>
          <p:cNvSpPr txBox="1">
            <a:spLocks noGrp="1"/>
          </p:cNvSpPr>
          <p:nvPr>
            <p:ph type="title"/>
          </p:nvPr>
        </p:nvSpPr>
        <p:spPr>
          <a:prstGeom prst="rect">
            <a:avLst/>
          </a:prstGeom>
        </p:spPr>
        <p:txBody>
          <a:bodyPr/>
          <a:lstStyle>
            <a:lvl1pPr defTabSz="1901904">
              <a:defRPr sz="6629" spc="-132"/>
            </a:lvl1pPr>
          </a:lstStyle>
          <a:p>
            <a:r>
              <a:t>Fecal biomass associated with gut microbiome variance</a:t>
            </a:r>
          </a:p>
        </p:txBody>
      </p:sp>
      <p:sp>
        <p:nvSpPr>
          <p:cNvPr id="502" name="Slide Subtitle"/>
          <p:cNvSpPr txBox="1">
            <a:spLocks noGrp="1"/>
          </p:cNvSpPr>
          <p:nvPr>
            <p:ph type="body" idx="21"/>
          </p:nvPr>
        </p:nvSpPr>
        <p:spPr>
          <a:prstGeom prst="rect">
            <a:avLst/>
          </a:prstGeom>
        </p:spPr>
        <p:txBody>
          <a:bodyPr/>
          <a:lstStyle/>
          <a:p>
            <a:endParaRPr/>
          </a:p>
        </p:txBody>
      </p:sp>
      <p:sp>
        <p:nvSpPr>
          <p:cNvPr id="503" name="Slide bullet text"/>
          <p:cNvSpPr txBox="1">
            <a:spLocks noGrp="1"/>
          </p:cNvSpPr>
          <p:nvPr>
            <p:ph type="body" idx="1"/>
          </p:nvPr>
        </p:nvSpPr>
        <p:spPr>
          <a:prstGeom prst="rect">
            <a:avLst/>
          </a:prstGeom>
        </p:spPr>
        <p:txBody>
          <a:bodyPr/>
          <a:lstStyle/>
          <a:p>
            <a:endParaRPr/>
          </a:p>
        </p:txBody>
      </p:sp>
      <p:pic>
        <p:nvPicPr>
          <p:cNvPr id="504" name="Fig2a.pdf" descr="Fig2a.pdf"/>
          <p:cNvPicPr>
            <a:picLocks noChangeAspect="1"/>
          </p:cNvPicPr>
          <p:nvPr/>
        </p:nvPicPr>
        <p:blipFill>
          <a:blip r:embed="rId3"/>
          <a:stretch>
            <a:fillRect/>
          </a:stretch>
        </p:blipFill>
        <p:spPr>
          <a:xfrm>
            <a:off x="260639" y="3857889"/>
            <a:ext cx="11916291" cy="7348381"/>
          </a:xfrm>
          <a:prstGeom prst="rect">
            <a:avLst/>
          </a:prstGeom>
          <a:ln w="12700">
            <a:miter lim="400000"/>
          </a:ln>
        </p:spPr>
      </p:pic>
      <p:pic>
        <p:nvPicPr>
          <p:cNvPr id="505" name="Fig2b.pdf" descr="Fig2b.pdf"/>
          <p:cNvPicPr>
            <a:picLocks noChangeAspect="1"/>
          </p:cNvPicPr>
          <p:nvPr/>
        </p:nvPicPr>
        <p:blipFill>
          <a:blip r:embed="rId4"/>
          <a:stretch>
            <a:fillRect/>
          </a:stretch>
        </p:blipFill>
        <p:spPr>
          <a:xfrm>
            <a:off x="9762084" y="3857889"/>
            <a:ext cx="7348381" cy="7348381"/>
          </a:xfrm>
          <a:prstGeom prst="rect">
            <a:avLst/>
          </a:prstGeom>
          <a:ln w="12700">
            <a:miter lim="400000"/>
          </a:ln>
        </p:spPr>
      </p:pic>
      <p:sp>
        <p:nvSpPr>
          <p:cNvPr id="506" name="p = 0.0007"/>
          <p:cNvSpPr txBox="1"/>
          <p:nvPr/>
        </p:nvSpPr>
        <p:spPr>
          <a:xfrm>
            <a:off x="7392081" y="4098053"/>
            <a:ext cx="2251012"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defRPr sz="3500">
                <a:solidFill>
                  <a:srgbClr val="000000"/>
                </a:solidFill>
              </a:defRPr>
            </a:lvl1pPr>
          </a:lstStyle>
          <a:p>
            <a:r>
              <a:t>p = 0.0007</a:t>
            </a:r>
          </a:p>
        </p:txBody>
      </p:sp>
      <p:grpSp>
        <p:nvGrpSpPr>
          <p:cNvPr id="511" name="Group"/>
          <p:cNvGrpSpPr/>
          <p:nvPr/>
        </p:nvGrpSpPr>
        <p:grpSpPr>
          <a:xfrm>
            <a:off x="14324795" y="2706674"/>
            <a:ext cx="10252508" cy="10697377"/>
            <a:chOff x="0" y="0"/>
            <a:chExt cx="10252507" cy="10697375"/>
          </a:xfrm>
        </p:grpSpPr>
        <p:grpSp>
          <p:nvGrpSpPr>
            <p:cNvPr id="509" name="Group"/>
            <p:cNvGrpSpPr/>
            <p:nvPr/>
          </p:nvGrpSpPr>
          <p:grpSpPr>
            <a:xfrm>
              <a:off x="0" y="0"/>
              <a:ext cx="10252508" cy="10697376"/>
              <a:chOff x="0" y="0"/>
              <a:chExt cx="10252507" cy="10697376"/>
            </a:xfrm>
          </p:grpSpPr>
          <p:pic>
            <p:nvPicPr>
              <p:cNvPr id="507" name="Fig2e_long.pdf" descr="Fig2e_long.pdf"/>
              <p:cNvPicPr>
                <a:picLocks noChangeAspect="1"/>
              </p:cNvPicPr>
              <p:nvPr/>
            </p:nvPicPr>
            <p:blipFill>
              <a:blip r:embed="rId5"/>
              <a:srcRect b="5867"/>
              <a:stretch>
                <a:fillRect/>
              </a:stretch>
            </p:blipFill>
            <p:spPr>
              <a:xfrm>
                <a:off x="0" y="0"/>
                <a:ext cx="10252508" cy="9650909"/>
              </a:xfrm>
              <a:prstGeom prst="rect">
                <a:avLst/>
              </a:prstGeom>
              <a:ln w="12700" cap="flat">
                <a:noFill/>
                <a:miter lim="400000"/>
              </a:ln>
              <a:effectLst/>
            </p:spPr>
          </p:pic>
          <p:sp>
            <p:nvSpPr>
              <p:cNvPr id="508" name="Bacteria abundance…"/>
              <p:cNvSpPr txBox="1"/>
              <p:nvPr/>
            </p:nvSpPr>
            <p:spPr>
              <a:xfrm>
                <a:off x="3562387" y="9522087"/>
                <a:ext cx="5191736" cy="11752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nSpc>
                    <a:spcPct val="90000"/>
                  </a:lnSpc>
                  <a:defRPr sz="3800">
                    <a:solidFill>
                      <a:srgbClr val="000000"/>
                    </a:solidFill>
                  </a:defRPr>
                </a:pPr>
                <a:r>
                  <a:t>Bacteria abundance</a:t>
                </a:r>
              </a:p>
              <a:p>
                <a:pPr>
                  <a:lnSpc>
                    <a:spcPct val="90000"/>
                  </a:lnSpc>
                  <a:defRPr sz="3800">
                    <a:solidFill>
                      <a:srgbClr val="000000"/>
                    </a:solidFill>
                  </a:defRPr>
                </a:pPr>
                <a:r>
                  <a:t>(centred &amp; transformed)</a:t>
                </a:r>
              </a:p>
            </p:txBody>
          </p:sp>
        </p:grpSp>
        <p:sp>
          <p:nvSpPr>
            <p:cNvPr id="510" name="p.adj &lt; 0.05"/>
            <p:cNvSpPr txBox="1"/>
            <p:nvPr/>
          </p:nvSpPr>
          <p:spPr>
            <a:xfrm>
              <a:off x="7234305" y="160583"/>
              <a:ext cx="2819401" cy="6969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lnSpc>
                  <a:spcPct val="90000"/>
                </a:lnSpc>
                <a:spcBef>
                  <a:spcPts val="4500"/>
                </a:spcBef>
                <a:defRPr sz="4000">
                  <a:solidFill>
                    <a:srgbClr val="000000"/>
                  </a:solidFill>
                </a:defRPr>
              </a:lvl1pPr>
            </a:lstStyle>
            <a:p>
              <a:r>
                <a:t>p.adj &lt; 0.05</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1" animBg="1" advAuto="0"/>
      <p:bldP spid="511" grpId="2"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ex associated with gut microbiome variance"/>
          <p:cNvSpPr txBox="1">
            <a:spLocks noGrp="1"/>
          </p:cNvSpPr>
          <p:nvPr>
            <p:ph type="title"/>
          </p:nvPr>
        </p:nvSpPr>
        <p:spPr>
          <a:prstGeom prst="rect">
            <a:avLst/>
          </a:prstGeom>
        </p:spPr>
        <p:txBody>
          <a:bodyPr/>
          <a:lstStyle>
            <a:lvl1pPr defTabSz="2365188">
              <a:defRPr sz="8245" spc="-164"/>
            </a:lvl1pPr>
          </a:lstStyle>
          <a:p>
            <a:r>
              <a:t>Sex associated with gut microbiome variance</a:t>
            </a:r>
          </a:p>
        </p:txBody>
      </p:sp>
      <p:sp>
        <p:nvSpPr>
          <p:cNvPr id="516" name="Slide Subtitle"/>
          <p:cNvSpPr txBox="1">
            <a:spLocks noGrp="1"/>
          </p:cNvSpPr>
          <p:nvPr>
            <p:ph type="body" idx="21"/>
          </p:nvPr>
        </p:nvSpPr>
        <p:spPr>
          <a:prstGeom prst="rect">
            <a:avLst/>
          </a:prstGeom>
        </p:spPr>
        <p:txBody>
          <a:bodyPr/>
          <a:lstStyle/>
          <a:p>
            <a:endParaRPr/>
          </a:p>
        </p:txBody>
      </p:sp>
      <p:sp>
        <p:nvSpPr>
          <p:cNvPr id="517" name="Slide bullet text"/>
          <p:cNvSpPr txBox="1">
            <a:spLocks noGrp="1"/>
          </p:cNvSpPr>
          <p:nvPr>
            <p:ph type="body" idx="1"/>
          </p:nvPr>
        </p:nvSpPr>
        <p:spPr>
          <a:prstGeom prst="rect">
            <a:avLst/>
          </a:prstGeom>
        </p:spPr>
        <p:txBody>
          <a:bodyPr/>
          <a:lstStyle/>
          <a:p>
            <a:endParaRPr/>
          </a:p>
        </p:txBody>
      </p:sp>
      <p:grpSp>
        <p:nvGrpSpPr>
          <p:cNvPr id="521" name="Group"/>
          <p:cNvGrpSpPr/>
          <p:nvPr/>
        </p:nvGrpSpPr>
        <p:grpSpPr>
          <a:xfrm>
            <a:off x="1297961" y="3792387"/>
            <a:ext cx="21445513" cy="9168246"/>
            <a:chOff x="0" y="0"/>
            <a:chExt cx="21445513" cy="9168245"/>
          </a:xfrm>
        </p:grpSpPr>
        <p:pic>
          <p:nvPicPr>
            <p:cNvPr id="518" name="Fig2c.pdf" descr="Fig2c.pdf"/>
            <p:cNvPicPr>
              <a:picLocks noChangeAspect="1"/>
            </p:cNvPicPr>
            <p:nvPr/>
          </p:nvPicPr>
          <p:blipFill>
            <a:blip r:embed="rId3"/>
            <a:stretch>
              <a:fillRect/>
            </a:stretch>
          </p:blipFill>
          <p:spPr>
            <a:xfrm>
              <a:off x="0" y="216886"/>
              <a:ext cx="14164009" cy="8734474"/>
            </a:xfrm>
            <a:prstGeom prst="rect">
              <a:avLst/>
            </a:prstGeom>
            <a:ln w="12700" cap="flat">
              <a:noFill/>
              <a:miter lim="400000"/>
            </a:ln>
            <a:effectLst/>
          </p:spPr>
        </p:pic>
        <p:pic>
          <p:nvPicPr>
            <p:cNvPr id="519" name="Fig2d.pdf" descr="Fig2d.pdf"/>
            <p:cNvPicPr>
              <a:picLocks noChangeAspect="1"/>
            </p:cNvPicPr>
            <p:nvPr/>
          </p:nvPicPr>
          <p:blipFill>
            <a:blip r:embed="rId4"/>
            <a:stretch>
              <a:fillRect/>
            </a:stretch>
          </p:blipFill>
          <p:spPr>
            <a:xfrm>
              <a:off x="12277267" y="0"/>
              <a:ext cx="9168247" cy="9168246"/>
            </a:xfrm>
            <a:prstGeom prst="rect">
              <a:avLst/>
            </a:prstGeom>
            <a:ln w="12700" cap="flat">
              <a:noFill/>
              <a:miter lim="400000"/>
            </a:ln>
            <a:effectLst/>
          </p:spPr>
        </p:pic>
        <p:sp>
          <p:nvSpPr>
            <p:cNvPr id="520" name="p = 0.001"/>
            <p:cNvSpPr txBox="1"/>
            <p:nvPr/>
          </p:nvSpPr>
          <p:spPr>
            <a:xfrm>
              <a:off x="10318623" y="233757"/>
              <a:ext cx="2045166" cy="6098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lnSpc>
                  <a:spcPct val="90000"/>
                </a:lnSpc>
                <a:defRPr sz="3500">
                  <a:solidFill>
                    <a:srgbClr val="000000"/>
                  </a:solidFill>
                </a:defRPr>
              </a:lvl1pPr>
            </a:lstStyle>
            <a:p>
              <a:r>
                <a:t>p = 0.001</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 grpId="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Clustering of gut microbiome correspond to bacterial biomass"/>
          <p:cNvSpPr txBox="1">
            <a:spLocks noGrp="1"/>
          </p:cNvSpPr>
          <p:nvPr>
            <p:ph type="title"/>
          </p:nvPr>
        </p:nvSpPr>
        <p:spPr>
          <a:prstGeom prst="rect">
            <a:avLst/>
          </a:prstGeom>
        </p:spPr>
        <p:txBody>
          <a:bodyPr/>
          <a:lstStyle>
            <a:lvl1pPr defTabSz="1731220">
              <a:defRPr sz="6035" spc="-120"/>
            </a:lvl1pPr>
          </a:lstStyle>
          <a:p>
            <a:r>
              <a:t>Clustering of gut microbiome correspond to bacterial biomass</a:t>
            </a:r>
          </a:p>
        </p:txBody>
      </p:sp>
      <p:sp>
        <p:nvSpPr>
          <p:cNvPr id="526" name="Slide Subtitle"/>
          <p:cNvSpPr txBox="1">
            <a:spLocks noGrp="1"/>
          </p:cNvSpPr>
          <p:nvPr>
            <p:ph type="body" idx="21"/>
          </p:nvPr>
        </p:nvSpPr>
        <p:spPr>
          <a:prstGeom prst="rect">
            <a:avLst/>
          </a:prstGeom>
        </p:spPr>
        <p:txBody>
          <a:bodyPr/>
          <a:lstStyle/>
          <a:p>
            <a:endParaRPr/>
          </a:p>
        </p:txBody>
      </p:sp>
      <p:pic>
        <p:nvPicPr>
          <p:cNvPr id="527" name="Image" descr="Image"/>
          <p:cNvPicPr>
            <a:picLocks noChangeAspect="1"/>
          </p:cNvPicPr>
          <p:nvPr/>
        </p:nvPicPr>
        <p:blipFill>
          <a:blip r:embed="rId3"/>
          <a:stretch>
            <a:fillRect/>
          </a:stretch>
        </p:blipFill>
        <p:spPr>
          <a:xfrm>
            <a:off x="13361880" y="7925997"/>
            <a:ext cx="9404703" cy="5799567"/>
          </a:xfrm>
          <a:prstGeom prst="rect">
            <a:avLst/>
          </a:prstGeom>
          <a:ln w="12700">
            <a:miter lim="400000"/>
          </a:ln>
        </p:spPr>
      </p:pic>
      <p:grpSp>
        <p:nvGrpSpPr>
          <p:cNvPr id="530" name="Group"/>
          <p:cNvGrpSpPr/>
          <p:nvPr/>
        </p:nvGrpSpPr>
        <p:grpSpPr>
          <a:xfrm>
            <a:off x="13022000" y="2495520"/>
            <a:ext cx="10084465" cy="5638801"/>
            <a:chOff x="0" y="0"/>
            <a:chExt cx="10084463" cy="5638800"/>
          </a:xfrm>
        </p:grpSpPr>
        <p:pic>
          <p:nvPicPr>
            <p:cNvPr id="528" name="Fig3b.pdf" descr="Fig3b.pdf"/>
            <p:cNvPicPr>
              <a:picLocks noChangeAspect="1"/>
            </p:cNvPicPr>
            <p:nvPr/>
          </p:nvPicPr>
          <p:blipFill>
            <a:blip r:embed="rId4"/>
            <a:srcRect/>
            <a:stretch>
              <a:fillRect/>
            </a:stretch>
          </p:blipFill>
          <p:spPr>
            <a:xfrm>
              <a:off x="0" y="0"/>
              <a:ext cx="9144000" cy="5638800"/>
            </a:xfrm>
            <a:prstGeom prst="rect">
              <a:avLst/>
            </a:prstGeom>
            <a:ln w="12700" cap="flat">
              <a:noFill/>
              <a:miter lim="400000"/>
            </a:ln>
            <a:effectLst/>
          </p:spPr>
        </p:pic>
        <p:sp>
          <p:nvSpPr>
            <p:cNvPr id="529" name="one-way ANOVA…"/>
            <p:cNvSpPr txBox="1"/>
            <p:nvPr/>
          </p:nvSpPr>
          <p:spPr>
            <a:xfrm>
              <a:off x="7443520" y="3992200"/>
              <a:ext cx="2640944" cy="8781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defTabSz="457200">
                <a:defRPr sz="2600">
                  <a:solidFill>
                    <a:srgbClr val="000000"/>
                  </a:solidFill>
                  <a:latin typeface="Arial"/>
                  <a:ea typeface="Arial"/>
                  <a:cs typeface="Arial"/>
                  <a:sym typeface="Arial"/>
                </a:defRPr>
              </a:pPr>
              <a:r>
                <a:t>one-way ANOVA </a:t>
              </a:r>
            </a:p>
            <a:p>
              <a:pPr defTabSz="457200">
                <a:defRPr sz="2600">
                  <a:solidFill>
                    <a:srgbClr val="000000"/>
                  </a:solidFill>
                  <a:latin typeface="Arial"/>
                  <a:ea typeface="Arial"/>
                  <a:cs typeface="Arial"/>
                  <a:sym typeface="Arial"/>
                </a:defRPr>
              </a:pPr>
              <a:r>
                <a:t>p = 0.022</a:t>
              </a:r>
            </a:p>
          </p:txBody>
        </p:sp>
      </p:grpSp>
      <p:grpSp>
        <p:nvGrpSpPr>
          <p:cNvPr id="533" name="Group"/>
          <p:cNvGrpSpPr/>
          <p:nvPr/>
        </p:nvGrpSpPr>
        <p:grpSpPr>
          <a:xfrm>
            <a:off x="977170" y="5193628"/>
            <a:ext cx="11753968" cy="7004691"/>
            <a:chOff x="0" y="0"/>
            <a:chExt cx="11753967" cy="7004690"/>
          </a:xfrm>
        </p:grpSpPr>
        <p:pic>
          <p:nvPicPr>
            <p:cNvPr id="531" name="Fig3a_for_pre.pdf" descr="Fig3a_for_pre.pdf"/>
            <p:cNvPicPr>
              <a:picLocks noChangeAspect="1"/>
            </p:cNvPicPr>
            <p:nvPr/>
          </p:nvPicPr>
          <p:blipFill>
            <a:blip r:embed="rId5"/>
            <a:srcRect l="10241"/>
            <a:stretch>
              <a:fillRect/>
            </a:stretch>
          </p:blipFill>
          <p:spPr>
            <a:xfrm>
              <a:off x="1558286" y="0"/>
              <a:ext cx="10195682" cy="7004691"/>
            </a:xfrm>
            <a:prstGeom prst="rect">
              <a:avLst/>
            </a:prstGeom>
            <a:ln w="12700" cap="flat">
              <a:noFill/>
              <a:miter lim="400000"/>
            </a:ln>
            <a:effectLst/>
          </p:spPr>
        </p:pic>
        <p:sp>
          <p:nvSpPr>
            <p:cNvPr id="532" name="Biomass"/>
            <p:cNvSpPr txBox="1"/>
            <p:nvPr/>
          </p:nvSpPr>
          <p:spPr>
            <a:xfrm>
              <a:off x="0" y="5289106"/>
              <a:ext cx="2665502" cy="7514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a:lnSpc>
                  <a:spcPct val="90000"/>
                </a:lnSpc>
                <a:spcBef>
                  <a:spcPts val="4500"/>
                </a:spcBef>
                <a:defRPr sz="3000">
                  <a:solidFill>
                    <a:srgbClr val="000000"/>
                  </a:solidFill>
                </a:defRPr>
              </a:lvl1pPr>
            </a:lstStyle>
            <a:p>
              <a:r>
                <a:t>Biomass</a:t>
              </a:r>
            </a:p>
          </p:txBody>
        </p:sp>
      </p:grpSp>
      <p:sp>
        <p:nvSpPr>
          <p:cNvPr id="534" name="Clustering of gut microbiome from all individuals"/>
          <p:cNvSpPr txBox="1"/>
          <p:nvPr/>
        </p:nvSpPr>
        <p:spPr>
          <a:xfrm>
            <a:off x="1593242" y="4573900"/>
            <a:ext cx="10521824" cy="6348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500" b="1">
                <a:solidFill>
                  <a:srgbClr val="000000"/>
                </a:solidFill>
              </a:defRPr>
            </a:lvl1pPr>
          </a:lstStyle>
          <a:p>
            <a:r>
              <a:t>Clustering of gut microbiome from all individuals </a:t>
            </a:r>
          </a:p>
        </p:txBody>
      </p:sp>
      <p:grpSp>
        <p:nvGrpSpPr>
          <p:cNvPr id="537" name="Group"/>
          <p:cNvGrpSpPr/>
          <p:nvPr/>
        </p:nvGrpSpPr>
        <p:grpSpPr>
          <a:xfrm>
            <a:off x="2631355" y="5768342"/>
            <a:ext cx="2276655" cy="6192930"/>
            <a:chOff x="0" y="0"/>
            <a:chExt cx="2276654" cy="6192929"/>
          </a:xfrm>
        </p:grpSpPr>
        <p:sp>
          <p:nvSpPr>
            <p:cNvPr id="535" name="Rectangle"/>
            <p:cNvSpPr/>
            <p:nvPr/>
          </p:nvSpPr>
          <p:spPr>
            <a:xfrm>
              <a:off x="0" y="0"/>
              <a:ext cx="2276655" cy="5438473"/>
            </a:xfrm>
            <a:prstGeom prst="rect">
              <a:avLst/>
            </a:prstGeom>
            <a:noFill/>
            <a:ln w="63500" cap="flat">
              <a:solidFill>
                <a:srgbClr val="929292"/>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36" name="Cluster 1"/>
            <p:cNvSpPr txBox="1"/>
            <p:nvPr/>
          </p:nvSpPr>
          <p:spPr>
            <a:xfrm>
              <a:off x="130391" y="5558122"/>
              <a:ext cx="2015872" cy="6348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825500">
                <a:defRPr sz="3500" b="1">
                  <a:solidFill>
                    <a:srgbClr val="ECD887"/>
                  </a:solidFill>
                </a:defRPr>
              </a:lvl1pPr>
            </a:lstStyle>
            <a:p>
              <a:r>
                <a:t>Cluster 1</a:t>
              </a:r>
            </a:p>
          </p:txBody>
        </p:sp>
      </p:grpSp>
      <p:grpSp>
        <p:nvGrpSpPr>
          <p:cNvPr id="540" name="Group"/>
          <p:cNvGrpSpPr/>
          <p:nvPr/>
        </p:nvGrpSpPr>
        <p:grpSpPr>
          <a:xfrm>
            <a:off x="4957461" y="5768342"/>
            <a:ext cx="2560280" cy="6192930"/>
            <a:chOff x="0" y="0"/>
            <a:chExt cx="2560278" cy="6192929"/>
          </a:xfrm>
        </p:grpSpPr>
        <p:sp>
          <p:nvSpPr>
            <p:cNvPr id="538" name="Rectangle"/>
            <p:cNvSpPr/>
            <p:nvPr/>
          </p:nvSpPr>
          <p:spPr>
            <a:xfrm>
              <a:off x="0" y="0"/>
              <a:ext cx="2560279" cy="5438473"/>
            </a:xfrm>
            <a:prstGeom prst="rect">
              <a:avLst/>
            </a:prstGeom>
            <a:noFill/>
            <a:ln w="63500" cap="flat">
              <a:solidFill>
                <a:srgbClr val="929292"/>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39" name="Cluster 2"/>
            <p:cNvSpPr txBox="1"/>
            <p:nvPr/>
          </p:nvSpPr>
          <p:spPr>
            <a:xfrm>
              <a:off x="272203" y="5558122"/>
              <a:ext cx="2015872" cy="6348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825500">
                <a:defRPr sz="3500" b="1">
                  <a:solidFill>
                    <a:srgbClr val="BCD9E3"/>
                  </a:solidFill>
                </a:defRPr>
              </a:lvl1pPr>
            </a:lstStyle>
            <a:p>
              <a:r>
                <a:t>Cluster 2</a:t>
              </a:r>
            </a:p>
          </p:txBody>
        </p:sp>
      </p:grpSp>
      <p:grpSp>
        <p:nvGrpSpPr>
          <p:cNvPr id="543" name="Group"/>
          <p:cNvGrpSpPr/>
          <p:nvPr/>
        </p:nvGrpSpPr>
        <p:grpSpPr>
          <a:xfrm>
            <a:off x="7558239" y="5768342"/>
            <a:ext cx="4370369" cy="6192930"/>
            <a:chOff x="0" y="0"/>
            <a:chExt cx="4370367" cy="6192929"/>
          </a:xfrm>
        </p:grpSpPr>
        <p:sp>
          <p:nvSpPr>
            <p:cNvPr id="541" name="Cluster 3"/>
            <p:cNvSpPr txBox="1"/>
            <p:nvPr/>
          </p:nvSpPr>
          <p:spPr>
            <a:xfrm>
              <a:off x="960273" y="5558122"/>
              <a:ext cx="2015872" cy="6348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825500">
                <a:defRPr sz="3500" b="1">
                  <a:solidFill>
                    <a:srgbClr val="AA94BB"/>
                  </a:solidFill>
                </a:defRPr>
              </a:lvl1pPr>
            </a:lstStyle>
            <a:p>
              <a:r>
                <a:t>Cluster 3</a:t>
              </a:r>
            </a:p>
          </p:txBody>
        </p:sp>
        <p:sp>
          <p:nvSpPr>
            <p:cNvPr id="542" name="Rectangle"/>
            <p:cNvSpPr/>
            <p:nvPr/>
          </p:nvSpPr>
          <p:spPr>
            <a:xfrm>
              <a:off x="0" y="0"/>
              <a:ext cx="4370368" cy="5438473"/>
            </a:xfrm>
            <a:prstGeom prst="rect">
              <a:avLst/>
            </a:prstGeom>
            <a:noFill/>
            <a:ln w="63500" cap="flat">
              <a:solidFill>
                <a:srgbClr val="929292"/>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5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 grpId="5" animBg="1" advAuto="0"/>
      <p:bldP spid="530" grpId="4" animBg="1" advAuto="0"/>
      <p:bldP spid="537" grpId="1" animBg="1" advAuto="0"/>
      <p:bldP spid="540" grpId="2" animBg="1" advAuto="0"/>
      <p:bldP spid="543" grpId="3"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Difference in cardiometabolic measures across microbiome clusters &amp; sex"/>
          <p:cNvSpPr txBox="1">
            <a:spLocks noGrp="1"/>
          </p:cNvSpPr>
          <p:nvPr>
            <p:ph type="title"/>
          </p:nvPr>
        </p:nvSpPr>
        <p:spPr>
          <a:prstGeom prst="rect">
            <a:avLst/>
          </a:prstGeom>
        </p:spPr>
        <p:txBody>
          <a:bodyPr/>
          <a:lstStyle>
            <a:lvl1pPr defTabSz="1438619">
              <a:defRPr sz="5015" spc="-100"/>
            </a:lvl1pPr>
          </a:lstStyle>
          <a:p>
            <a:r>
              <a:t>Difference in cardiometabolic measures across microbiome clusters &amp; sex </a:t>
            </a:r>
          </a:p>
        </p:txBody>
      </p:sp>
      <p:sp>
        <p:nvSpPr>
          <p:cNvPr id="548" name="Insulin resistance                          Plasma triglycerid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Insulin resistance                          Plasma triglycerides</a:t>
            </a:r>
          </a:p>
        </p:txBody>
      </p:sp>
      <p:pic>
        <p:nvPicPr>
          <p:cNvPr id="549" name="Fig4a.pdf" descr="Fig4a.pdf"/>
          <p:cNvPicPr>
            <a:picLocks noChangeAspect="1"/>
          </p:cNvPicPr>
          <p:nvPr/>
        </p:nvPicPr>
        <p:blipFill>
          <a:blip r:embed="rId3"/>
          <a:srcRect b="6860"/>
          <a:stretch>
            <a:fillRect/>
          </a:stretch>
        </p:blipFill>
        <p:spPr>
          <a:xfrm>
            <a:off x="-13334" y="5816724"/>
            <a:ext cx="13386487" cy="7688642"/>
          </a:xfrm>
          <a:prstGeom prst="rect">
            <a:avLst/>
          </a:prstGeom>
          <a:ln w="12700">
            <a:miter lim="400000"/>
          </a:ln>
        </p:spPr>
      </p:pic>
      <p:pic>
        <p:nvPicPr>
          <p:cNvPr id="550" name="Fig4b.pdf" descr="Fig4b.pdf"/>
          <p:cNvPicPr>
            <a:picLocks noChangeAspect="1"/>
          </p:cNvPicPr>
          <p:nvPr/>
        </p:nvPicPr>
        <p:blipFill>
          <a:blip r:embed="rId4"/>
          <a:srcRect b="6712"/>
          <a:stretch>
            <a:fillRect/>
          </a:stretch>
        </p:blipFill>
        <p:spPr>
          <a:xfrm>
            <a:off x="11010740" y="5816724"/>
            <a:ext cx="13386487" cy="7700888"/>
          </a:xfrm>
          <a:prstGeom prst="rect">
            <a:avLst/>
          </a:prstGeom>
          <a:ln w="12700">
            <a:miter lim="400000"/>
          </a:ln>
        </p:spPr>
      </p:pic>
      <p:sp>
        <p:nvSpPr>
          <p:cNvPr id="551" name="Sex p=0.0005,…"/>
          <p:cNvSpPr txBox="1"/>
          <p:nvPr/>
        </p:nvSpPr>
        <p:spPr>
          <a:xfrm>
            <a:off x="1428000" y="3500055"/>
            <a:ext cx="5456277" cy="21243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600">
                <a:solidFill>
                  <a:srgbClr val="000000"/>
                </a:solidFill>
              </a:defRPr>
            </a:pPr>
            <a:r>
              <a:t>Sex p=0.0005, </a:t>
            </a:r>
          </a:p>
          <a:p>
            <a:pPr algn="l">
              <a:defRPr sz="2600">
                <a:solidFill>
                  <a:srgbClr val="000000"/>
                </a:solidFill>
              </a:defRPr>
            </a:pPr>
            <a:r>
              <a:t>Cluster 2 p = 0.024, </a:t>
            </a:r>
          </a:p>
          <a:p>
            <a:pPr algn="l">
              <a:defRPr sz="2600">
                <a:solidFill>
                  <a:srgbClr val="000000"/>
                </a:solidFill>
              </a:defRPr>
            </a:pPr>
            <a:r>
              <a:t>Cluster 3 p = 0.045, </a:t>
            </a:r>
          </a:p>
          <a:p>
            <a:pPr algn="l">
              <a:defRPr sz="2600">
                <a:solidFill>
                  <a:srgbClr val="000000"/>
                </a:solidFill>
              </a:defRPr>
            </a:pPr>
            <a:r>
              <a:t>Sex-Cluster 2 interaction p = 0.002, </a:t>
            </a:r>
          </a:p>
          <a:p>
            <a:pPr algn="l">
              <a:defRPr sz="2600">
                <a:solidFill>
                  <a:srgbClr val="000000"/>
                </a:solidFill>
              </a:defRPr>
            </a:pPr>
            <a:r>
              <a:t>Sex-Cluster 3 interaction p = 0.004 </a:t>
            </a:r>
          </a:p>
        </p:txBody>
      </p:sp>
      <p:sp>
        <p:nvSpPr>
          <p:cNvPr id="552" name="Sex p=0.0005,…"/>
          <p:cNvSpPr txBox="1"/>
          <p:nvPr/>
        </p:nvSpPr>
        <p:spPr>
          <a:xfrm>
            <a:off x="12429593" y="3500055"/>
            <a:ext cx="5639868" cy="2124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600">
                <a:solidFill>
                  <a:srgbClr val="000000"/>
                </a:solidFill>
              </a:defRPr>
            </a:pPr>
            <a:r>
              <a:t>Sex p=0.0005, </a:t>
            </a:r>
          </a:p>
          <a:p>
            <a:pPr algn="l">
              <a:defRPr sz="2600">
                <a:solidFill>
                  <a:srgbClr val="000000"/>
                </a:solidFill>
              </a:defRPr>
            </a:pPr>
            <a:r>
              <a:t>Cluster 2 p = 0.030, </a:t>
            </a:r>
          </a:p>
          <a:p>
            <a:pPr algn="l">
              <a:defRPr sz="2600">
                <a:solidFill>
                  <a:srgbClr val="000000"/>
                </a:solidFill>
              </a:defRPr>
            </a:pPr>
            <a:r>
              <a:t>Cluster 3 p = 0.079, </a:t>
            </a:r>
          </a:p>
          <a:p>
            <a:pPr algn="l">
              <a:defRPr sz="2600">
                <a:solidFill>
                  <a:srgbClr val="000000"/>
                </a:solidFill>
              </a:defRPr>
            </a:pPr>
            <a:r>
              <a:t>Sex-Cluster 2 interaction p = 0.0007, </a:t>
            </a:r>
          </a:p>
          <a:p>
            <a:pPr algn="l">
              <a:defRPr sz="2600">
                <a:solidFill>
                  <a:srgbClr val="000000"/>
                </a:solidFill>
              </a:defRPr>
            </a:pPr>
            <a:r>
              <a:t>Sex-Cluster 3 interaction p = 0.004</a:t>
            </a:r>
          </a:p>
        </p:txBody>
      </p:sp>
      <p:pic>
        <p:nvPicPr>
          <p:cNvPr id="553" name="liver.png" descr="liver.png"/>
          <p:cNvPicPr>
            <a:picLocks noChangeAspect="1"/>
          </p:cNvPicPr>
          <p:nvPr/>
        </p:nvPicPr>
        <p:blipFill>
          <a:blip r:embed="rId5"/>
          <a:srcRect b="10429"/>
          <a:stretch>
            <a:fillRect/>
          </a:stretch>
        </p:blipFill>
        <p:spPr>
          <a:xfrm>
            <a:off x="7308600" y="2903239"/>
            <a:ext cx="2159847" cy="1354217"/>
          </a:xfrm>
          <a:prstGeom prst="rect">
            <a:avLst/>
          </a:prstGeom>
          <a:ln w="12700">
            <a:miter lim="400000"/>
          </a:ln>
        </p:spPr>
      </p:pic>
      <p:pic>
        <p:nvPicPr>
          <p:cNvPr id="554" name="adipose.png" descr="adipose.png"/>
          <p:cNvPicPr>
            <a:picLocks noChangeAspect="1"/>
          </p:cNvPicPr>
          <p:nvPr/>
        </p:nvPicPr>
        <p:blipFill>
          <a:blip r:embed="rId6"/>
          <a:srcRect r="30568"/>
          <a:stretch>
            <a:fillRect/>
          </a:stretch>
        </p:blipFill>
        <p:spPr>
          <a:xfrm>
            <a:off x="19794111" y="2605781"/>
            <a:ext cx="1933292" cy="1949124"/>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Neutrophil activities associated with bacterial biomass"/>
          <p:cNvSpPr txBox="1">
            <a:spLocks noGrp="1"/>
          </p:cNvSpPr>
          <p:nvPr>
            <p:ph type="title"/>
          </p:nvPr>
        </p:nvSpPr>
        <p:spPr>
          <a:prstGeom prst="rect">
            <a:avLst/>
          </a:prstGeom>
        </p:spPr>
        <p:txBody>
          <a:bodyPr/>
          <a:lstStyle>
            <a:lvl1pPr defTabSz="1975054">
              <a:defRPr sz="6885" spc="-137"/>
            </a:lvl1pPr>
          </a:lstStyle>
          <a:p>
            <a:r>
              <a:t>Neutrophil activities associated with bacterial biomass </a:t>
            </a:r>
          </a:p>
        </p:txBody>
      </p:sp>
      <p:sp>
        <p:nvSpPr>
          <p:cNvPr id="559" name="Dr. Cynthia Guidos  &amp; Tina Chen,…"/>
          <p:cNvSpPr txBox="1"/>
          <p:nvPr/>
        </p:nvSpPr>
        <p:spPr>
          <a:xfrm>
            <a:off x="774705" y="12597376"/>
            <a:ext cx="7328612" cy="829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Dr. Cynthia Guidos  &amp; Tina Chen, </a:t>
            </a:r>
          </a:p>
          <a:p>
            <a:r>
              <a:t>Centre for Advanced Single Cell Analysis at Sickkids </a:t>
            </a:r>
          </a:p>
        </p:txBody>
      </p:sp>
      <p:grpSp>
        <p:nvGrpSpPr>
          <p:cNvPr id="562" name="Group"/>
          <p:cNvGrpSpPr/>
          <p:nvPr/>
        </p:nvGrpSpPr>
        <p:grpSpPr>
          <a:xfrm>
            <a:off x="688168" y="3804176"/>
            <a:ext cx="7501687" cy="7845144"/>
            <a:chOff x="0" y="0"/>
            <a:chExt cx="7501686" cy="7845142"/>
          </a:xfrm>
        </p:grpSpPr>
        <p:pic>
          <p:nvPicPr>
            <p:cNvPr id="560" name="Supp_Fig4e.pdf" descr="Supp_Fig4e.pdf"/>
            <p:cNvPicPr>
              <a:picLocks noChangeAspect="1"/>
            </p:cNvPicPr>
            <p:nvPr/>
          </p:nvPicPr>
          <p:blipFill>
            <a:blip r:embed="rId3"/>
            <a:stretch>
              <a:fillRect/>
            </a:stretch>
          </p:blipFill>
          <p:spPr>
            <a:xfrm>
              <a:off x="0" y="0"/>
              <a:ext cx="7501687" cy="7501687"/>
            </a:xfrm>
            <a:prstGeom prst="rect">
              <a:avLst/>
            </a:prstGeom>
            <a:ln w="12700" cap="flat">
              <a:noFill/>
              <a:miter lim="400000"/>
            </a:ln>
            <a:effectLst/>
          </p:spPr>
        </p:pic>
        <p:sp>
          <p:nvSpPr>
            <p:cNvPr id="561" name="p = 0.097"/>
            <p:cNvSpPr txBox="1"/>
            <p:nvPr/>
          </p:nvSpPr>
          <p:spPr>
            <a:xfrm>
              <a:off x="2057472" y="7146642"/>
              <a:ext cx="2286484" cy="698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lnSpc>
                  <a:spcPct val="90000"/>
                </a:lnSpc>
                <a:spcBef>
                  <a:spcPts val="4500"/>
                </a:spcBef>
                <a:defRPr sz="3800">
                  <a:solidFill>
                    <a:srgbClr val="000000"/>
                  </a:solidFill>
                </a:defRPr>
              </a:pPr>
              <a:r>
                <a:t>p = 0.097</a:t>
              </a:r>
              <a:r>
                <a:rPr>
                  <a:latin typeface="Times Roman"/>
                  <a:ea typeface="Times Roman"/>
                  <a:cs typeface="Times Roman"/>
                  <a:sym typeface="Times Roman"/>
                </a:rPr>
                <a:t> </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1"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Neutrophil proteins associated with bacterial biomass in a sex-specific manner"/>
          <p:cNvSpPr txBox="1">
            <a:spLocks noGrp="1"/>
          </p:cNvSpPr>
          <p:nvPr>
            <p:ph type="title"/>
          </p:nvPr>
        </p:nvSpPr>
        <p:spPr>
          <a:prstGeom prst="rect">
            <a:avLst/>
          </a:prstGeom>
        </p:spPr>
        <p:txBody>
          <a:bodyPr/>
          <a:lstStyle>
            <a:lvl1pPr defTabSz="1365469">
              <a:defRPr sz="4760" spc="-95"/>
            </a:lvl1pPr>
          </a:lstStyle>
          <a:p>
            <a:r>
              <a:t>Neutrophil proteins associated with bacterial biomass in a sex-specific manner</a:t>
            </a:r>
          </a:p>
        </p:txBody>
      </p:sp>
      <p:sp>
        <p:nvSpPr>
          <p:cNvPr id="567" name="Slide Subtitle"/>
          <p:cNvSpPr txBox="1">
            <a:spLocks noGrp="1"/>
          </p:cNvSpPr>
          <p:nvPr>
            <p:ph type="body" idx="21"/>
          </p:nvPr>
        </p:nvSpPr>
        <p:spPr>
          <a:prstGeom prst="rect">
            <a:avLst/>
          </a:prstGeom>
        </p:spPr>
        <p:txBody>
          <a:bodyPr/>
          <a:lstStyle/>
          <a:p>
            <a:endParaRPr/>
          </a:p>
        </p:txBody>
      </p:sp>
      <p:sp>
        <p:nvSpPr>
          <p:cNvPr id="568" name="Slide bullet text"/>
          <p:cNvSpPr txBox="1">
            <a:spLocks noGrp="1"/>
          </p:cNvSpPr>
          <p:nvPr>
            <p:ph type="body" idx="1"/>
          </p:nvPr>
        </p:nvSpPr>
        <p:spPr>
          <a:prstGeom prst="rect">
            <a:avLst/>
          </a:prstGeom>
        </p:spPr>
        <p:txBody>
          <a:bodyPr/>
          <a:lstStyle/>
          <a:p>
            <a:endParaRPr/>
          </a:p>
        </p:txBody>
      </p:sp>
      <p:pic>
        <p:nvPicPr>
          <p:cNvPr id="569" name="Fig5a.pdf" descr="Fig5a.pdf"/>
          <p:cNvPicPr>
            <a:picLocks noChangeAspect="1"/>
          </p:cNvPicPr>
          <p:nvPr/>
        </p:nvPicPr>
        <p:blipFill>
          <a:blip r:embed="rId3"/>
          <a:stretch>
            <a:fillRect/>
          </a:stretch>
        </p:blipFill>
        <p:spPr>
          <a:xfrm>
            <a:off x="-60865" y="4382690"/>
            <a:ext cx="10297299" cy="6350001"/>
          </a:xfrm>
          <a:prstGeom prst="rect">
            <a:avLst/>
          </a:prstGeom>
          <a:ln w="12700">
            <a:miter lim="400000"/>
          </a:ln>
        </p:spPr>
      </p:pic>
      <p:pic>
        <p:nvPicPr>
          <p:cNvPr id="570" name="Fig5b.pdf" descr="Fig5b.pdf"/>
          <p:cNvPicPr>
            <a:picLocks noChangeAspect="1"/>
          </p:cNvPicPr>
          <p:nvPr/>
        </p:nvPicPr>
        <p:blipFill>
          <a:blip r:embed="rId4"/>
          <a:srcRect l="5706"/>
          <a:stretch>
            <a:fillRect/>
          </a:stretch>
        </p:blipFill>
        <p:spPr>
          <a:xfrm>
            <a:off x="8437085" y="4382690"/>
            <a:ext cx="9709713" cy="6350001"/>
          </a:xfrm>
          <a:prstGeom prst="rect">
            <a:avLst/>
          </a:prstGeom>
          <a:ln w="12700">
            <a:miter lim="400000"/>
          </a:ln>
        </p:spPr>
      </p:pic>
      <p:pic>
        <p:nvPicPr>
          <p:cNvPr id="571" name="Fig5c.pdf" descr="Fig5c.pdf"/>
          <p:cNvPicPr>
            <a:picLocks noChangeAspect="1"/>
          </p:cNvPicPr>
          <p:nvPr/>
        </p:nvPicPr>
        <p:blipFill>
          <a:blip r:embed="rId5"/>
          <a:srcRect l="5548" r="13594"/>
          <a:stretch>
            <a:fillRect/>
          </a:stretch>
        </p:blipFill>
        <p:spPr>
          <a:xfrm>
            <a:off x="16369597" y="4382690"/>
            <a:ext cx="8326147" cy="6350001"/>
          </a:xfrm>
          <a:prstGeom prst="rect">
            <a:avLst/>
          </a:prstGeom>
          <a:ln w="12700">
            <a:miter lim="400000"/>
          </a:ln>
        </p:spPr>
      </p:pic>
      <p:sp>
        <p:nvSpPr>
          <p:cNvPr id="572" name="Sex-neutrophil-protein interaction…"/>
          <p:cNvSpPr txBox="1"/>
          <p:nvPr/>
        </p:nvSpPr>
        <p:spPr>
          <a:xfrm>
            <a:off x="-153142" y="10596253"/>
            <a:ext cx="8857680" cy="141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r">
              <a:lnSpc>
                <a:spcPct val="90000"/>
              </a:lnSpc>
              <a:defRPr sz="4500">
                <a:solidFill>
                  <a:srgbClr val="000000"/>
                </a:solidFill>
              </a:defRPr>
            </a:pPr>
            <a:r>
              <a:t>Sex-neutrophil-protein interaction </a:t>
            </a:r>
          </a:p>
          <a:p>
            <a:pPr algn="r">
              <a:lnSpc>
                <a:spcPct val="90000"/>
              </a:lnSpc>
              <a:defRPr sz="4500">
                <a:solidFill>
                  <a:srgbClr val="000000"/>
                </a:solidFill>
              </a:defRPr>
            </a:pPr>
            <a:r>
              <a:t>p = 0.02</a:t>
            </a:r>
            <a:r>
              <a:rPr>
                <a:latin typeface="Times Roman"/>
                <a:ea typeface="Times Roman"/>
                <a:cs typeface="Times Roman"/>
                <a:sym typeface="Times Roman"/>
              </a:rPr>
              <a:t> </a:t>
            </a:r>
          </a:p>
        </p:txBody>
      </p:sp>
      <p:sp>
        <p:nvSpPr>
          <p:cNvPr id="573" name="p = 0.01"/>
          <p:cNvSpPr txBox="1"/>
          <p:nvPr/>
        </p:nvSpPr>
        <p:spPr>
          <a:xfrm>
            <a:off x="13891809" y="11144957"/>
            <a:ext cx="2368868" cy="7925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90000"/>
              </a:lnSpc>
              <a:spcBef>
                <a:spcPts val="4500"/>
              </a:spcBef>
              <a:defRPr sz="4500">
                <a:solidFill>
                  <a:srgbClr val="000000"/>
                </a:solidFill>
              </a:defRPr>
            </a:pPr>
            <a:r>
              <a:t>p = 0.01</a:t>
            </a:r>
            <a:r>
              <a:rPr>
                <a:latin typeface="Times Roman"/>
                <a:ea typeface="Times Roman"/>
                <a:cs typeface="Times Roman"/>
                <a:sym typeface="Times Roman"/>
              </a:rPr>
              <a:t> </a:t>
            </a:r>
          </a:p>
        </p:txBody>
      </p:sp>
      <p:sp>
        <p:nvSpPr>
          <p:cNvPr id="574" name="p = 0.03"/>
          <p:cNvSpPr txBox="1"/>
          <p:nvPr/>
        </p:nvSpPr>
        <p:spPr>
          <a:xfrm>
            <a:off x="21818060" y="11144957"/>
            <a:ext cx="2368868" cy="7925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90000"/>
              </a:lnSpc>
              <a:spcBef>
                <a:spcPts val="4500"/>
              </a:spcBef>
              <a:defRPr sz="4500">
                <a:solidFill>
                  <a:srgbClr val="000000"/>
                </a:solidFill>
              </a:defRPr>
            </a:pPr>
            <a:r>
              <a:t>p = 0.03</a:t>
            </a:r>
            <a:r>
              <a:rPr>
                <a:latin typeface="Times Roman"/>
                <a:ea typeface="Times Roman"/>
                <a:cs typeface="Times Roman"/>
                <a:sym typeface="Times Roman"/>
              </a:rPr>
              <a:t> </a:t>
            </a:r>
          </a:p>
        </p:txBody>
      </p:sp>
      <p:grpSp>
        <p:nvGrpSpPr>
          <p:cNvPr id="579" name="Group"/>
          <p:cNvGrpSpPr/>
          <p:nvPr/>
        </p:nvGrpSpPr>
        <p:grpSpPr>
          <a:xfrm>
            <a:off x="18366770" y="3429634"/>
            <a:ext cx="4331693" cy="696977"/>
            <a:chOff x="0" y="0"/>
            <a:chExt cx="4331692" cy="696976"/>
          </a:xfrm>
        </p:grpSpPr>
        <p:sp>
          <p:nvSpPr>
            <p:cNvPr id="575" name="Circle"/>
            <p:cNvSpPr/>
            <p:nvPr/>
          </p:nvSpPr>
          <p:spPr>
            <a:xfrm>
              <a:off x="0" y="94488"/>
              <a:ext cx="508000" cy="508001"/>
            </a:xfrm>
            <a:prstGeom prst="ellipse">
              <a:avLst/>
            </a:prstGeom>
            <a:solidFill>
              <a:srgbClr val="7993C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76" name="Circle"/>
            <p:cNvSpPr/>
            <p:nvPr/>
          </p:nvSpPr>
          <p:spPr>
            <a:xfrm>
              <a:off x="1943253" y="94488"/>
              <a:ext cx="508001" cy="508001"/>
            </a:xfrm>
            <a:prstGeom prst="ellipse">
              <a:avLst/>
            </a:prstGeom>
            <a:solidFill>
              <a:srgbClr val="D0A69B"/>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577" name="Male"/>
            <p:cNvSpPr txBox="1"/>
            <p:nvPr/>
          </p:nvSpPr>
          <p:spPr>
            <a:xfrm>
              <a:off x="618059" y="-1"/>
              <a:ext cx="1215137" cy="6969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lnSpc>
                  <a:spcPct val="90000"/>
                </a:lnSpc>
                <a:spcBef>
                  <a:spcPts val="4500"/>
                </a:spcBef>
                <a:defRPr sz="4000">
                  <a:solidFill>
                    <a:srgbClr val="000000"/>
                  </a:solidFill>
                </a:defRPr>
              </a:lvl1pPr>
            </a:lstStyle>
            <a:p>
              <a:r>
                <a:t>Male</a:t>
              </a:r>
            </a:p>
          </p:txBody>
        </p:sp>
        <p:sp>
          <p:nvSpPr>
            <p:cNvPr id="578" name="Female"/>
            <p:cNvSpPr txBox="1"/>
            <p:nvPr/>
          </p:nvSpPr>
          <p:spPr>
            <a:xfrm>
              <a:off x="2561312" y="-1"/>
              <a:ext cx="1770381" cy="6969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lnSpc>
                  <a:spcPct val="90000"/>
                </a:lnSpc>
                <a:spcBef>
                  <a:spcPts val="4500"/>
                </a:spcBef>
                <a:defRPr sz="4000">
                  <a:solidFill>
                    <a:srgbClr val="000000"/>
                  </a:solidFill>
                </a:defRPr>
              </a:lvl1pPr>
            </a:lstStyle>
            <a:p>
              <a:r>
                <a:t>Female</a:t>
              </a:r>
            </a:p>
          </p:txBody>
        </p:sp>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Neutrophil activities associated with higher triglycerides in both sexes"/>
          <p:cNvSpPr txBox="1">
            <a:spLocks noGrp="1"/>
          </p:cNvSpPr>
          <p:nvPr>
            <p:ph type="title"/>
          </p:nvPr>
        </p:nvSpPr>
        <p:spPr>
          <a:prstGeom prst="rect">
            <a:avLst/>
          </a:prstGeom>
        </p:spPr>
        <p:txBody>
          <a:bodyPr/>
          <a:lstStyle>
            <a:lvl1pPr defTabSz="1536153">
              <a:defRPr sz="5355" spc="-107"/>
            </a:lvl1pPr>
          </a:lstStyle>
          <a:p>
            <a:r>
              <a:t>Neutrophil activities associated with higher triglycerides in both sexes</a:t>
            </a:r>
          </a:p>
        </p:txBody>
      </p:sp>
      <p:sp>
        <p:nvSpPr>
          <p:cNvPr id="584" name="Slide Subtitle"/>
          <p:cNvSpPr txBox="1">
            <a:spLocks noGrp="1"/>
          </p:cNvSpPr>
          <p:nvPr>
            <p:ph type="body" idx="21"/>
          </p:nvPr>
        </p:nvSpPr>
        <p:spPr>
          <a:prstGeom prst="rect">
            <a:avLst/>
          </a:prstGeom>
        </p:spPr>
        <p:txBody>
          <a:bodyPr/>
          <a:lstStyle/>
          <a:p>
            <a:endParaRPr/>
          </a:p>
        </p:txBody>
      </p:sp>
      <p:sp>
        <p:nvSpPr>
          <p:cNvPr id="585" name="Slide bullet text"/>
          <p:cNvSpPr txBox="1">
            <a:spLocks noGrp="1"/>
          </p:cNvSpPr>
          <p:nvPr>
            <p:ph type="body" idx="1"/>
          </p:nvPr>
        </p:nvSpPr>
        <p:spPr>
          <a:prstGeom prst="rect">
            <a:avLst/>
          </a:prstGeom>
        </p:spPr>
        <p:txBody>
          <a:bodyPr/>
          <a:lstStyle/>
          <a:p>
            <a:endParaRPr/>
          </a:p>
        </p:txBody>
      </p:sp>
      <p:pic>
        <p:nvPicPr>
          <p:cNvPr id="586" name="Fig5d.pdf" descr="Fig5d.pdf"/>
          <p:cNvPicPr>
            <a:picLocks noChangeAspect="1"/>
          </p:cNvPicPr>
          <p:nvPr/>
        </p:nvPicPr>
        <p:blipFill>
          <a:blip r:embed="rId3"/>
          <a:stretch>
            <a:fillRect/>
          </a:stretch>
        </p:blipFill>
        <p:spPr>
          <a:xfrm>
            <a:off x="-97774" y="4368932"/>
            <a:ext cx="9679460" cy="5969001"/>
          </a:xfrm>
          <a:prstGeom prst="rect">
            <a:avLst/>
          </a:prstGeom>
          <a:ln w="12700">
            <a:miter lim="400000"/>
          </a:ln>
        </p:spPr>
      </p:pic>
      <p:pic>
        <p:nvPicPr>
          <p:cNvPr id="587" name="Fig5e.pdf" descr="Fig5e.pdf"/>
          <p:cNvPicPr>
            <a:picLocks noChangeAspect="1"/>
          </p:cNvPicPr>
          <p:nvPr/>
        </p:nvPicPr>
        <p:blipFill>
          <a:blip r:embed="rId4"/>
          <a:srcRect l="5853"/>
          <a:stretch>
            <a:fillRect/>
          </a:stretch>
        </p:blipFill>
        <p:spPr>
          <a:xfrm>
            <a:off x="8102084" y="4368932"/>
            <a:ext cx="9112850" cy="5969001"/>
          </a:xfrm>
          <a:prstGeom prst="rect">
            <a:avLst/>
          </a:prstGeom>
          <a:ln w="12700">
            <a:miter lim="400000"/>
          </a:ln>
        </p:spPr>
      </p:pic>
      <p:sp>
        <p:nvSpPr>
          <p:cNvPr id="588" name="Neutrophil protein p = 0.02"/>
          <p:cNvSpPr txBox="1"/>
          <p:nvPr/>
        </p:nvSpPr>
        <p:spPr>
          <a:xfrm>
            <a:off x="623337" y="10185254"/>
            <a:ext cx="7566661"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90000"/>
              </a:lnSpc>
              <a:spcBef>
                <a:spcPts val="4500"/>
              </a:spcBef>
              <a:defRPr sz="4800">
                <a:solidFill>
                  <a:srgbClr val="000000"/>
                </a:solidFill>
              </a:defRPr>
            </a:pPr>
            <a:r>
              <a:t>Neutrophil protein p = 0.02</a:t>
            </a:r>
            <a:r>
              <a:rPr>
                <a:latin typeface="Times Roman"/>
                <a:ea typeface="Times Roman"/>
                <a:cs typeface="Times Roman"/>
                <a:sym typeface="Times Roman"/>
              </a:rPr>
              <a:t> </a:t>
            </a:r>
          </a:p>
        </p:txBody>
      </p:sp>
      <p:sp>
        <p:nvSpPr>
          <p:cNvPr id="589" name="p = 0.02"/>
          <p:cNvSpPr txBox="1"/>
          <p:nvPr/>
        </p:nvSpPr>
        <p:spPr>
          <a:xfrm>
            <a:off x="13305387" y="10185254"/>
            <a:ext cx="2519173"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90000"/>
              </a:lnSpc>
              <a:spcBef>
                <a:spcPts val="4500"/>
              </a:spcBef>
              <a:defRPr sz="4800">
                <a:solidFill>
                  <a:srgbClr val="000000"/>
                </a:solidFill>
              </a:defRPr>
            </a:pPr>
            <a:r>
              <a:t>p = 0.02</a:t>
            </a:r>
            <a:r>
              <a:rPr>
                <a:latin typeface="Times Roman"/>
                <a:ea typeface="Times Roman"/>
                <a:cs typeface="Times Roman"/>
                <a:sym typeface="Times Roman"/>
              </a:rPr>
              <a:t> </a:t>
            </a:r>
          </a:p>
        </p:txBody>
      </p:sp>
      <p:pic>
        <p:nvPicPr>
          <p:cNvPr id="590" name="Fig5f.pdf" descr="Fig5f.pdf"/>
          <p:cNvPicPr>
            <a:picLocks noChangeAspect="1"/>
          </p:cNvPicPr>
          <p:nvPr/>
        </p:nvPicPr>
        <p:blipFill>
          <a:blip r:embed="rId5"/>
          <a:srcRect l="5625"/>
          <a:stretch>
            <a:fillRect/>
          </a:stretch>
        </p:blipFill>
        <p:spPr>
          <a:xfrm>
            <a:off x="15815705" y="4534032"/>
            <a:ext cx="8629614" cy="5638801"/>
          </a:xfrm>
          <a:prstGeom prst="rect">
            <a:avLst/>
          </a:prstGeom>
          <a:ln w="12700">
            <a:miter lim="400000"/>
          </a:ln>
        </p:spPr>
      </p:pic>
      <p:sp>
        <p:nvSpPr>
          <p:cNvPr id="591" name="p = 0.004"/>
          <p:cNvSpPr txBox="1"/>
          <p:nvPr/>
        </p:nvSpPr>
        <p:spPr>
          <a:xfrm>
            <a:off x="20939949" y="10185254"/>
            <a:ext cx="2858111"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90000"/>
              </a:lnSpc>
              <a:spcBef>
                <a:spcPts val="4500"/>
              </a:spcBef>
              <a:defRPr sz="4800">
                <a:solidFill>
                  <a:srgbClr val="000000"/>
                </a:solidFill>
              </a:defRPr>
            </a:pPr>
            <a:r>
              <a:t>p = 0.004</a:t>
            </a:r>
            <a:r>
              <a:rPr>
                <a:latin typeface="Times Roman"/>
                <a:ea typeface="Times Roman"/>
                <a:cs typeface="Times Roman"/>
                <a:sym typeface="Times Roman"/>
              </a:rPr>
              <a:t>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Conclusions"/>
          <p:cNvSpPr txBox="1">
            <a:spLocks noGrp="1"/>
          </p:cNvSpPr>
          <p:nvPr>
            <p:ph type="title"/>
          </p:nvPr>
        </p:nvSpPr>
        <p:spPr>
          <a:prstGeom prst="rect">
            <a:avLst/>
          </a:prstGeom>
        </p:spPr>
        <p:txBody>
          <a:bodyPr/>
          <a:lstStyle/>
          <a:p>
            <a:r>
              <a:t>Conclusions</a:t>
            </a:r>
          </a:p>
        </p:txBody>
      </p:sp>
      <p:sp>
        <p:nvSpPr>
          <p:cNvPr id="596" name="Slide Subtitle"/>
          <p:cNvSpPr txBox="1">
            <a:spLocks noGrp="1"/>
          </p:cNvSpPr>
          <p:nvPr>
            <p:ph type="body" idx="21"/>
          </p:nvPr>
        </p:nvSpPr>
        <p:spPr>
          <a:prstGeom prst="rect">
            <a:avLst/>
          </a:prstGeom>
        </p:spPr>
        <p:txBody>
          <a:bodyPr/>
          <a:lstStyle/>
          <a:p>
            <a:endParaRPr/>
          </a:p>
        </p:txBody>
      </p:sp>
      <p:sp>
        <p:nvSpPr>
          <p:cNvPr id="597" name="Multi-log order variation in bacterial biomass present in an obese adolescent cohort…"/>
          <p:cNvSpPr txBox="1">
            <a:spLocks noGrp="1"/>
          </p:cNvSpPr>
          <p:nvPr>
            <p:ph type="body" idx="1"/>
          </p:nvPr>
        </p:nvSpPr>
        <p:spPr>
          <a:xfrm>
            <a:off x="1206500" y="3242776"/>
            <a:ext cx="21971000" cy="9848499"/>
          </a:xfrm>
          <a:prstGeom prst="rect">
            <a:avLst/>
          </a:prstGeom>
        </p:spPr>
        <p:txBody>
          <a:bodyPr/>
          <a:lstStyle/>
          <a:p>
            <a:r>
              <a:t>Multi-log order variation in bacterial biomass present in an obese adolescent cohort</a:t>
            </a:r>
          </a:p>
          <a:p>
            <a:r>
              <a:t>Absolute bacterial biomass revealed significant different in gut microbiome composition within the cohort, and association of gut microbiota cardiometabolic measures</a:t>
            </a:r>
          </a:p>
          <a:p>
            <a:r>
              <a:t>Association of bacterial biomass to cardiometabolic dysfunction and immune markers are sex-specific. In male participants, lower bacteria biomass associated with greater metabolic dysregulation &amp; elevated systemic inflammation attributed to neutrophil activities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Acknowledgements"/>
          <p:cNvSpPr txBox="1">
            <a:spLocks noGrp="1"/>
          </p:cNvSpPr>
          <p:nvPr>
            <p:ph type="title"/>
          </p:nvPr>
        </p:nvSpPr>
        <p:spPr>
          <a:xfrm>
            <a:off x="3138738" y="-47253"/>
            <a:ext cx="15609094" cy="1857376"/>
          </a:xfrm>
          <a:prstGeom prst="rect">
            <a:avLst/>
          </a:prstGeom>
        </p:spPr>
        <p:txBody>
          <a:bodyPr/>
          <a:lstStyle/>
          <a:p>
            <a:r>
              <a:t>Acknowledgements </a:t>
            </a:r>
          </a:p>
        </p:txBody>
      </p:sp>
      <p:sp>
        <p:nvSpPr>
          <p:cNvPr id="602" name="Danska Lab…"/>
          <p:cNvSpPr txBox="1"/>
          <p:nvPr/>
        </p:nvSpPr>
        <p:spPr>
          <a:xfrm>
            <a:off x="5403634" y="2665412"/>
            <a:ext cx="6482929" cy="61499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defTabSz="821531">
              <a:defRPr sz="3600" b="1">
                <a:solidFill>
                  <a:srgbClr val="386BA7"/>
                </a:solidFill>
                <a:latin typeface="Helvetica"/>
                <a:ea typeface="Helvetica"/>
                <a:cs typeface="Helvetica"/>
                <a:sym typeface="Helvetica"/>
              </a:defRPr>
            </a:pPr>
            <a:r>
              <a:t>Danska Lab</a:t>
            </a:r>
          </a:p>
          <a:p>
            <a:pPr algn="l" defTabSz="821531">
              <a:defRPr sz="3600" b="1">
                <a:solidFill>
                  <a:srgbClr val="000000"/>
                </a:solidFill>
                <a:latin typeface="Helvetica"/>
                <a:ea typeface="Helvetica"/>
                <a:cs typeface="Helvetica"/>
                <a:sym typeface="Helvetica"/>
              </a:defRPr>
            </a:pPr>
            <a:r>
              <a:t>Dr. Jayne Danska</a:t>
            </a:r>
          </a:p>
          <a:p>
            <a:pPr algn="l" defTabSz="821531">
              <a:defRPr sz="3600" b="1">
                <a:solidFill>
                  <a:srgbClr val="000000"/>
                </a:solidFill>
                <a:latin typeface="Helvetica"/>
                <a:ea typeface="Helvetica"/>
                <a:cs typeface="Helvetica"/>
                <a:sym typeface="Helvetica"/>
              </a:defRPr>
            </a:pPr>
            <a:r>
              <a:t>Alessandra de Paiva Granato</a:t>
            </a:r>
          </a:p>
          <a:p>
            <a:pPr algn="l" defTabSz="821531">
              <a:defRPr sz="3600">
                <a:solidFill>
                  <a:srgbClr val="000000"/>
                </a:solidFill>
                <a:latin typeface="Helvetica"/>
                <a:ea typeface="Helvetica"/>
                <a:cs typeface="Helvetica"/>
                <a:sym typeface="Helvetica"/>
              </a:defRPr>
            </a:pPr>
            <a:r>
              <a:t>Ildiko Grandal</a:t>
            </a:r>
          </a:p>
          <a:p>
            <a:pPr algn="l" defTabSz="821531">
              <a:defRPr sz="3600">
                <a:solidFill>
                  <a:srgbClr val="000000"/>
                </a:solidFill>
                <a:latin typeface="Helvetica"/>
                <a:ea typeface="Helvetica"/>
                <a:cs typeface="Helvetica"/>
                <a:sym typeface="Helvetica"/>
              </a:defRPr>
            </a:pPr>
            <a:r>
              <a:t>Lukasz Komorowski</a:t>
            </a:r>
          </a:p>
          <a:p>
            <a:pPr algn="l" defTabSz="821531">
              <a:defRPr sz="3600">
                <a:solidFill>
                  <a:srgbClr val="000000"/>
                </a:solidFill>
                <a:latin typeface="Helvetica"/>
                <a:ea typeface="Helvetica"/>
                <a:cs typeface="Helvetica"/>
                <a:sym typeface="Helvetica"/>
              </a:defRPr>
            </a:pPr>
            <a:r>
              <a:t>Tiffany Kong</a:t>
            </a:r>
          </a:p>
          <a:p>
            <a:pPr algn="l" defTabSz="821531">
              <a:defRPr sz="3600">
                <a:solidFill>
                  <a:srgbClr val="000000"/>
                </a:solidFill>
                <a:latin typeface="Helvetica"/>
                <a:ea typeface="Helvetica"/>
                <a:cs typeface="Helvetica"/>
                <a:sym typeface="Helvetica"/>
              </a:defRPr>
            </a:pPr>
            <a:r>
              <a:t>Sabrin Mishel</a:t>
            </a:r>
          </a:p>
          <a:p>
            <a:pPr algn="l" defTabSz="821531">
              <a:defRPr sz="3600">
                <a:solidFill>
                  <a:srgbClr val="000000"/>
                </a:solidFill>
                <a:latin typeface="Helvetica"/>
                <a:ea typeface="Helvetica"/>
                <a:cs typeface="Helvetica"/>
                <a:sym typeface="Helvetica"/>
              </a:defRPr>
            </a:pPr>
            <a:r>
              <a:t>Anthony Wong</a:t>
            </a:r>
          </a:p>
          <a:p>
            <a:pPr algn="l" defTabSz="821531">
              <a:defRPr sz="3600">
                <a:solidFill>
                  <a:srgbClr val="000000"/>
                </a:solidFill>
                <a:latin typeface="Helvetica"/>
                <a:ea typeface="Helvetica"/>
                <a:cs typeface="Helvetica"/>
                <a:sym typeface="Helvetica"/>
              </a:defRPr>
            </a:pPr>
            <a:r>
              <a:t>Christopher Yau</a:t>
            </a:r>
          </a:p>
          <a:p>
            <a:pPr algn="l" defTabSz="821531">
              <a:defRPr sz="3600">
                <a:solidFill>
                  <a:srgbClr val="000000"/>
                </a:solidFill>
                <a:latin typeface="Helvetica"/>
                <a:ea typeface="Helvetica"/>
                <a:cs typeface="Helvetica"/>
                <a:sym typeface="Helvetica"/>
              </a:defRPr>
            </a:pPr>
            <a:endParaRPr/>
          </a:p>
        </p:txBody>
      </p:sp>
      <p:pic>
        <p:nvPicPr>
          <p:cNvPr id="603" name="Image" descr="Image"/>
          <p:cNvPicPr>
            <a:picLocks noChangeAspect="1"/>
          </p:cNvPicPr>
          <p:nvPr/>
        </p:nvPicPr>
        <p:blipFill>
          <a:blip r:embed="rId3"/>
          <a:stretch>
            <a:fillRect/>
          </a:stretch>
        </p:blipFill>
        <p:spPr>
          <a:xfrm>
            <a:off x="12851795" y="10866288"/>
            <a:ext cx="2330636" cy="1729366"/>
          </a:xfrm>
          <a:prstGeom prst="rect">
            <a:avLst/>
          </a:prstGeom>
          <a:ln w="12700">
            <a:miter lim="400000"/>
          </a:ln>
        </p:spPr>
      </p:pic>
      <p:pic>
        <p:nvPicPr>
          <p:cNvPr id="604" name="Image" descr="Image"/>
          <p:cNvPicPr>
            <a:picLocks noChangeAspect="1"/>
          </p:cNvPicPr>
          <p:nvPr/>
        </p:nvPicPr>
        <p:blipFill>
          <a:blip r:embed="rId4"/>
          <a:srcRect b="32343"/>
          <a:stretch>
            <a:fillRect/>
          </a:stretch>
        </p:blipFill>
        <p:spPr>
          <a:xfrm>
            <a:off x="16278034" y="11363484"/>
            <a:ext cx="3413151" cy="1135534"/>
          </a:xfrm>
          <a:prstGeom prst="rect">
            <a:avLst/>
          </a:prstGeom>
          <a:ln w="12700">
            <a:miter lim="400000"/>
          </a:ln>
        </p:spPr>
      </p:pic>
      <p:grpSp>
        <p:nvGrpSpPr>
          <p:cNvPr id="608" name="Group"/>
          <p:cNvGrpSpPr/>
          <p:nvPr/>
        </p:nvGrpSpPr>
        <p:grpSpPr>
          <a:xfrm>
            <a:off x="4719143" y="11282888"/>
            <a:ext cx="7036864" cy="1581419"/>
            <a:chOff x="0" y="0"/>
            <a:chExt cx="7036863" cy="1581417"/>
          </a:xfrm>
        </p:grpSpPr>
        <p:pic>
          <p:nvPicPr>
            <p:cNvPr id="605" name="Image" descr="Image"/>
            <p:cNvPicPr>
              <a:picLocks noChangeAspect="1"/>
            </p:cNvPicPr>
            <p:nvPr/>
          </p:nvPicPr>
          <p:blipFill>
            <a:blip r:embed="rId5"/>
            <a:stretch>
              <a:fillRect/>
            </a:stretch>
          </p:blipFill>
          <p:spPr>
            <a:xfrm>
              <a:off x="2754643" y="1141189"/>
              <a:ext cx="4282221" cy="440229"/>
            </a:xfrm>
            <a:prstGeom prst="rect">
              <a:avLst/>
            </a:prstGeom>
            <a:ln w="12700" cap="flat">
              <a:noFill/>
              <a:miter lim="400000"/>
            </a:ln>
            <a:effectLst/>
          </p:spPr>
        </p:pic>
        <p:pic>
          <p:nvPicPr>
            <p:cNvPr id="606" name="Image" descr="Image"/>
            <p:cNvPicPr>
              <a:picLocks noChangeAspect="1"/>
            </p:cNvPicPr>
            <p:nvPr/>
          </p:nvPicPr>
          <p:blipFill>
            <a:blip r:embed="rId6"/>
            <a:stretch>
              <a:fillRect/>
            </a:stretch>
          </p:blipFill>
          <p:spPr>
            <a:xfrm>
              <a:off x="3160305" y="0"/>
              <a:ext cx="3791002" cy="944120"/>
            </a:xfrm>
            <a:prstGeom prst="rect">
              <a:avLst/>
            </a:prstGeom>
            <a:ln w="12700" cap="flat">
              <a:noFill/>
              <a:miter lim="400000"/>
            </a:ln>
            <a:effectLst/>
          </p:spPr>
        </p:pic>
        <p:pic>
          <p:nvPicPr>
            <p:cNvPr id="607" name="Image" descr="Image"/>
            <p:cNvPicPr>
              <a:picLocks noChangeAspect="1"/>
            </p:cNvPicPr>
            <p:nvPr/>
          </p:nvPicPr>
          <p:blipFill>
            <a:blip r:embed="rId7"/>
            <a:stretch>
              <a:fillRect/>
            </a:stretch>
          </p:blipFill>
          <p:spPr>
            <a:xfrm>
              <a:off x="0" y="103421"/>
              <a:ext cx="2858562" cy="737277"/>
            </a:xfrm>
            <a:prstGeom prst="rect">
              <a:avLst/>
            </a:prstGeom>
            <a:ln w="12700" cap="flat">
              <a:noFill/>
              <a:miter lim="400000"/>
            </a:ln>
            <a:effectLst/>
          </p:spPr>
        </p:pic>
      </p:grpSp>
      <p:sp>
        <p:nvSpPr>
          <p:cNvPr id="609" name="MI4D Study Group…"/>
          <p:cNvSpPr txBox="1"/>
          <p:nvPr/>
        </p:nvSpPr>
        <p:spPr>
          <a:xfrm>
            <a:off x="12299343" y="5096393"/>
            <a:ext cx="7615708" cy="1793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defTabSz="821531">
              <a:defRPr sz="3600" b="1">
                <a:solidFill>
                  <a:srgbClr val="386BA7"/>
                </a:solidFill>
              </a:defRPr>
            </a:pPr>
            <a:r>
              <a:t>MI4D Study Group</a:t>
            </a:r>
          </a:p>
          <a:p>
            <a:pPr algn="l" defTabSz="821531">
              <a:defRPr sz="3600" b="1">
                <a:solidFill>
                  <a:srgbClr val="000000"/>
                </a:solidFill>
              </a:defRPr>
            </a:pPr>
            <a:r>
              <a:t>Dr. Jill Hamilton </a:t>
            </a:r>
          </a:p>
          <a:p>
            <a:pPr algn="l" defTabSz="821531">
              <a:defRPr sz="3600">
                <a:solidFill>
                  <a:srgbClr val="000000"/>
                </a:solidFill>
              </a:defRPr>
            </a:pPr>
            <a:r>
              <a:t>on behalf of the Healthy Living Clinic</a:t>
            </a:r>
          </a:p>
        </p:txBody>
      </p:sp>
      <p:sp>
        <p:nvSpPr>
          <p:cNvPr id="61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611" name="Allen-Vercoe Lab…"/>
          <p:cNvSpPr txBox="1"/>
          <p:nvPr/>
        </p:nvSpPr>
        <p:spPr>
          <a:xfrm>
            <a:off x="12264183" y="7038445"/>
            <a:ext cx="4841232" cy="173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584200">
              <a:defRPr sz="3600" b="1">
                <a:solidFill>
                  <a:srgbClr val="386BA7"/>
                </a:solidFill>
                <a:latin typeface="Helvetica"/>
                <a:ea typeface="Helvetica"/>
                <a:cs typeface="Helvetica"/>
                <a:sym typeface="Helvetica"/>
              </a:defRPr>
            </a:pPr>
            <a:r>
              <a:t>Allen-Vercoe Lab</a:t>
            </a:r>
          </a:p>
          <a:p>
            <a:pPr algn="l" defTabSz="584200">
              <a:defRPr sz="3600">
                <a:solidFill>
                  <a:srgbClr val="000000"/>
                </a:solidFill>
                <a:latin typeface="Helvetica"/>
                <a:ea typeface="Helvetica"/>
                <a:cs typeface="Helvetica"/>
                <a:sym typeface="Helvetica"/>
              </a:defRPr>
            </a:pPr>
            <a:r>
              <a:t>Dr. Emma Allen-Vercoe</a:t>
            </a:r>
          </a:p>
        </p:txBody>
      </p:sp>
      <p:sp>
        <p:nvSpPr>
          <p:cNvPr id="612" name="Centre for Advanced Single…"/>
          <p:cNvSpPr txBox="1"/>
          <p:nvPr/>
        </p:nvSpPr>
        <p:spPr>
          <a:xfrm>
            <a:off x="12295003" y="2623227"/>
            <a:ext cx="6261473" cy="2327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defTabSz="821531">
              <a:defRPr sz="3600" b="1">
                <a:solidFill>
                  <a:srgbClr val="386BA7"/>
                </a:solidFill>
                <a:latin typeface="Helvetica"/>
                <a:ea typeface="Helvetica"/>
                <a:cs typeface="Helvetica"/>
                <a:sym typeface="Helvetica"/>
              </a:defRPr>
            </a:pPr>
            <a:r>
              <a:t>Centre for Advanced Single </a:t>
            </a:r>
          </a:p>
          <a:p>
            <a:pPr algn="l" defTabSz="821531">
              <a:defRPr sz="3600" b="1">
                <a:solidFill>
                  <a:srgbClr val="386BA7"/>
                </a:solidFill>
                <a:latin typeface="Helvetica"/>
                <a:ea typeface="Helvetica"/>
                <a:cs typeface="Helvetica"/>
                <a:sym typeface="Helvetica"/>
              </a:defRPr>
            </a:pPr>
            <a:r>
              <a:t>Cell Analysis at Sickkids</a:t>
            </a:r>
          </a:p>
          <a:p>
            <a:pPr algn="l" defTabSz="821531">
              <a:defRPr sz="3600">
                <a:solidFill>
                  <a:srgbClr val="000000"/>
                </a:solidFill>
                <a:latin typeface="Helvetica"/>
                <a:ea typeface="Helvetica"/>
                <a:cs typeface="Helvetica"/>
                <a:sym typeface="Helvetica"/>
              </a:defRPr>
            </a:pPr>
            <a:r>
              <a:t>Dr. Cynthia Guidos </a:t>
            </a:r>
          </a:p>
          <a:p>
            <a:pPr algn="l" defTabSz="821531">
              <a:defRPr sz="3600">
                <a:solidFill>
                  <a:srgbClr val="000000"/>
                </a:solidFill>
                <a:latin typeface="Helvetica"/>
                <a:ea typeface="Helvetica"/>
                <a:cs typeface="Helvetica"/>
                <a:sym typeface="Helvetica"/>
              </a:defRPr>
            </a:pPr>
            <a:r>
              <a:t>Tina Chen</a:t>
            </a:r>
          </a:p>
        </p:txBody>
      </p:sp>
      <p:sp>
        <p:nvSpPr>
          <p:cNvPr id="613" name="Graphics…"/>
          <p:cNvSpPr txBox="1"/>
          <p:nvPr/>
        </p:nvSpPr>
        <p:spPr>
          <a:xfrm>
            <a:off x="5444321" y="7821473"/>
            <a:ext cx="2096692" cy="173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584200">
              <a:defRPr sz="3600" b="1">
                <a:solidFill>
                  <a:srgbClr val="386BA7"/>
                </a:solidFill>
                <a:latin typeface="Helvetica"/>
                <a:ea typeface="Helvetica"/>
                <a:cs typeface="Helvetica"/>
                <a:sym typeface="Helvetica"/>
              </a:defRPr>
            </a:pPr>
            <a:r>
              <a:t>Graphics</a:t>
            </a:r>
          </a:p>
          <a:p>
            <a:pPr algn="l" defTabSz="584200">
              <a:defRPr sz="3600">
                <a:solidFill>
                  <a:srgbClr val="000000"/>
                </a:solidFill>
                <a:latin typeface="Helvetica"/>
                <a:ea typeface="Helvetica"/>
                <a:cs typeface="Helvetica"/>
                <a:sym typeface="Helvetica"/>
              </a:defRPr>
            </a:pPr>
            <a:r>
              <a:t>Biorender</a:t>
            </a:r>
          </a:p>
        </p:txBody>
      </p:sp>
      <p:sp>
        <p:nvSpPr>
          <p:cNvPr id="614" name="Committee Members…"/>
          <p:cNvSpPr txBox="1"/>
          <p:nvPr/>
        </p:nvSpPr>
        <p:spPr>
          <a:xfrm>
            <a:off x="12295003" y="8462874"/>
            <a:ext cx="4779592" cy="17811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defTabSz="821531">
              <a:defRPr sz="3600" b="1">
                <a:solidFill>
                  <a:srgbClr val="386BA7"/>
                </a:solidFill>
                <a:latin typeface="Helvetica"/>
                <a:ea typeface="Helvetica"/>
                <a:cs typeface="Helvetica"/>
                <a:sym typeface="Helvetica"/>
              </a:defRPr>
            </a:pPr>
            <a:r>
              <a:t>Committee Members </a:t>
            </a:r>
          </a:p>
          <a:p>
            <a:pPr algn="l" defTabSz="821531">
              <a:defRPr sz="3600">
                <a:solidFill>
                  <a:srgbClr val="000000"/>
                </a:solidFill>
                <a:latin typeface="Helvetica"/>
                <a:ea typeface="Helvetica"/>
                <a:cs typeface="Helvetica"/>
                <a:sym typeface="Helvetica"/>
              </a:defRPr>
            </a:pPr>
            <a:r>
              <a:t>Dr. Andrew Paterson </a:t>
            </a:r>
          </a:p>
          <a:p>
            <a:pPr algn="l" defTabSz="821531">
              <a:defRPr sz="3600">
                <a:solidFill>
                  <a:srgbClr val="000000"/>
                </a:solidFill>
                <a:latin typeface="Helvetica"/>
                <a:ea typeface="Helvetica"/>
                <a:cs typeface="Helvetica"/>
                <a:sym typeface="Helvetica"/>
              </a:defRPr>
            </a:pPr>
            <a:r>
              <a:t>Dr. Shane Harding</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Slide Title"/>
          <p:cNvSpPr txBox="1">
            <a:spLocks noGrp="1"/>
          </p:cNvSpPr>
          <p:nvPr>
            <p:ph type="title"/>
          </p:nvPr>
        </p:nvSpPr>
        <p:spPr>
          <a:prstGeom prst="rect">
            <a:avLst/>
          </a:prstGeom>
        </p:spPr>
        <p:txBody>
          <a:bodyPr/>
          <a:lstStyle/>
          <a:p>
            <a:endParaRPr/>
          </a:p>
        </p:txBody>
      </p:sp>
      <p:sp>
        <p:nvSpPr>
          <p:cNvPr id="619" name="Slide Subtitle"/>
          <p:cNvSpPr txBox="1">
            <a:spLocks noGrp="1"/>
          </p:cNvSpPr>
          <p:nvPr>
            <p:ph type="body" idx="21"/>
          </p:nvPr>
        </p:nvSpPr>
        <p:spPr>
          <a:prstGeom prst="rect">
            <a:avLst/>
          </a:prstGeom>
        </p:spPr>
        <p:txBody>
          <a:bodyPr/>
          <a:lstStyle/>
          <a:p>
            <a:endParaRPr/>
          </a:p>
        </p:txBody>
      </p:sp>
      <p:sp>
        <p:nvSpPr>
          <p:cNvPr id="620" name="Slide bullet text"/>
          <p:cNvSpPr txBox="1">
            <a:spLocks noGrp="1"/>
          </p:cNvSpPr>
          <p:nvPr>
            <p:ph type="body" idx="1"/>
          </p:nvPr>
        </p:nvSpPr>
        <p:spPr>
          <a:prstGeom prst="rect">
            <a:avLst/>
          </a:prstGeom>
        </p:spPr>
        <p:txBody>
          <a:bodyPr/>
          <a:lstStyle/>
          <a:p>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Obesity: the emerging epidemic"/>
          <p:cNvSpPr txBox="1">
            <a:spLocks noGrp="1"/>
          </p:cNvSpPr>
          <p:nvPr>
            <p:ph type="title"/>
          </p:nvPr>
        </p:nvSpPr>
        <p:spPr>
          <a:xfrm>
            <a:off x="1206500" y="628155"/>
            <a:ext cx="21971000" cy="1433164"/>
          </a:xfrm>
          <a:prstGeom prst="rect">
            <a:avLst/>
          </a:prstGeom>
        </p:spPr>
        <p:txBody>
          <a:bodyPr/>
          <a:lstStyle/>
          <a:p>
            <a:r>
              <a:t>Obesity: the emerging epidemic  </a:t>
            </a:r>
          </a:p>
        </p:txBody>
      </p:sp>
      <p:sp>
        <p:nvSpPr>
          <p:cNvPr id="200" name="Slide Subtitle"/>
          <p:cNvSpPr txBox="1">
            <a:spLocks noGrp="1"/>
          </p:cNvSpPr>
          <p:nvPr>
            <p:ph type="body" idx="21"/>
          </p:nvPr>
        </p:nvSpPr>
        <p:spPr>
          <a:prstGeom prst="rect">
            <a:avLst/>
          </a:prstGeom>
        </p:spPr>
        <p:txBody>
          <a:bodyPr/>
          <a:lstStyle/>
          <a:p>
            <a:endParaRPr/>
          </a:p>
        </p:txBody>
      </p:sp>
      <p:sp>
        <p:nvSpPr>
          <p:cNvPr id="201" name="NCD Risk Factor Collaboration (NCD-RisC), Lancet 390, 2627–2642 (2017)…"/>
          <p:cNvSpPr txBox="1"/>
          <p:nvPr/>
        </p:nvSpPr>
        <p:spPr>
          <a:xfrm>
            <a:off x="-41359" y="12760513"/>
            <a:ext cx="10785959" cy="82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NCD Risk Factor Collaboration (NCD-RisC), Lancet 390, 2627–2642 (2017)</a:t>
            </a:r>
          </a:p>
          <a:p>
            <a:r>
              <a:t> Wagenknecht et al, The Lancet Diabetes &amp; Endocrinology 11, 242–250. (2023)</a:t>
            </a:r>
          </a:p>
        </p:txBody>
      </p:sp>
      <p:grpSp>
        <p:nvGrpSpPr>
          <p:cNvPr id="205" name="Group"/>
          <p:cNvGrpSpPr/>
          <p:nvPr/>
        </p:nvGrpSpPr>
        <p:grpSpPr>
          <a:xfrm>
            <a:off x="138101" y="2543989"/>
            <a:ext cx="12320223" cy="9733854"/>
            <a:chOff x="0" y="0"/>
            <a:chExt cx="12320221" cy="9733853"/>
          </a:xfrm>
        </p:grpSpPr>
        <p:pic>
          <p:nvPicPr>
            <p:cNvPr id="202" name="Screen Shot 2024-04-27 at 9.05.41 PM.png" descr="Screen Shot 2024-04-27 at 9.05.41 PM.png"/>
            <p:cNvPicPr>
              <a:picLocks noChangeAspect="1"/>
            </p:cNvPicPr>
            <p:nvPr/>
          </p:nvPicPr>
          <p:blipFill>
            <a:blip r:embed="rId3"/>
            <a:stretch>
              <a:fillRect/>
            </a:stretch>
          </p:blipFill>
          <p:spPr>
            <a:xfrm>
              <a:off x="848614" y="0"/>
              <a:ext cx="11471608" cy="9733854"/>
            </a:xfrm>
            <a:prstGeom prst="rect">
              <a:avLst/>
            </a:prstGeom>
            <a:ln w="12700" cap="flat">
              <a:noFill/>
              <a:miter lim="400000"/>
            </a:ln>
            <a:effectLst/>
          </p:spPr>
        </p:pic>
        <p:sp>
          <p:nvSpPr>
            <p:cNvPr id="203" name="T2D Incidence at ages 10-20 years…"/>
            <p:cNvSpPr txBox="1"/>
            <p:nvPr/>
          </p:nvSpPr>
          <p:spPr>
            <a:xfrm rot="16200000">
              <a:off x="-2725756" y="4073481"/>
              <a:ext cx="6413474" cy="9619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3000"/>
              </a:pPr>
              <a:r>
                <a:t>T2D Incidence at ages 10-20 years</a:t>
              </a:r>
            </a:p>
            <a:p>
              <a:pPr>
                <a:defRPr sz="3000"/>
              </a:pPr>
              <a:r>
                <a:t>(Per 100,000 population) </a:t>
              </a:r>
            </a:p>
          </p:txBody>
        </p:sp>
        <p:pic>
          <p:nvPicPr>
            <p:cNvPr id="204" name="Screen Shot 2024-04-27 at 9.07.44 PM.png" descr="Screen Shot 2024-04-27 at 9.07.44 PM.png"/>
            <p:cNvPicPr>
              <a:picLocks noChangeAspect="1"/>
            </p:cNvPicPr>
            <p:nvPr/>
          </p:nvPicPr>
          <p:blipFill>
            <a:blip r:embed="rId4"/>
            <a:stretch>
              <a:fillRect/>
            </a:stretch>
          </p:blipFill>
          <p:spPr>
            <a:xfrm>
              <a:off x="2082716" y="407299"/>
              <a:ext cx="4520592" cy="3135249"/>
            </a:xfrm>
            <a:prstGeom prst="rect">
              <a:avLst/>
            </a:prstGeom>
            <a:ln w="12700" cap="flat">
              <a:noFill/>
              <a:miter lim="400000"/>
            </a:ln>
            <a:effectLst/>
          </p:spPr>
        </p:pic>
      </p:grpSp>
      <p:grpSp>
        <p:nvGrpSpPr>
          <p:cNvPr id="215" name="Group"/>
          <p:cNvGrpSpPr/>
          <p:nvPr/>
        </p:nvGrpSpPr>
        <p:grpSpPr>
          <a:xfrm>
            <a:off x="12275975" y="3376717"/>
            <a:ext cx="12217537" cy="8508174"/>
            <a:chOff x="0" y="0"/>
            <a:chExt cx="12217536" cy="8508172"/>
          </a:xfrm>
        </p:grpSpPr>
        <p:grpSp>
          <p:nvGrpSpPr>
            <p:cNvPr id="211" name="Group"/>
            <p:cNvGrpSpPr/>
            <p:nvPr/>
          </p:nvGrpSpPr>
          <p:grpSpPr>
            <a:xfrm>
              <a:off x="0" y="414968"/>
              <a:ext cx="8277813" cy="8093205"/>
              <a:chOff x="0" y="0"/>
              <a:chExt cx="8277812" cy="8093204"/>
            </a:xfrm>
          </p:grpSpPr>
          <p:pic>
            <p:nvPicPr>
              <p:cNvPr id="206" name="gr10_lrg.jpeg" descr="gr10_lrg.jpeg"/>
              <p:cNvPicPr>
                <a:picLocks noChangeAspect="1"/>
              </p:cNvPicPr>
              <p:nvPr/>
            </p:nvPicPr>
            <p:blipFill>
              <a:blip r:embed="rId5"/>
              <a:srcRect l="50927" b="52552"/>
              <a:stretch>
                <a:fillRect/>
              </a:stretch>
            </p:blipFill>
            <p:spPr>
              <a:xfrm>
                <a:off x="0" y="0"/>
                <a:ext cx="8277813" cy="7703900"/>
              </a:xfrm>
              <a:prstGeom prst="rect">
                <a:avLst/>
              </a:prstGeom>
              <a:ln w="12700" cap="flat">
                <a:noFill/>
                <a:miter lim="400000"/>
              </a:ln>
              <a:effectLst/>
            </p:spPr>
          </p:pic>
          <p:sp>
            <p:nvSpPr>
              <p:cNvPr id="207" name="1980"/>
              <p:cNvSpPr txBox="1"/>
              <p:nvPr/>
            </p:nvSpPr>
            <p:spPr>
              <a:xfrm>
                <a:off x="1346279" y="7644733"/>
                <a:ext cx="844350" cy="4197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1980</a:t>
                </a:r>
              </a:p>
            </p:txBody>
          </p:sp>
          <p:sp>
            <p:nvSpPr>
              <p:cNvPr id="208" name="1990"/>
              <p:cNvSpPr txBox="1"/>
              <p:nvPr/>
            </p:nvSpPr>
            <p:spPr>
              <a:xfrm>
                <a:off x="3163159" y="7644733"/>
                <a:ext cx="882389" cy="4484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1990</a:t>
                </a:r>
              </a:p>
            </p:txBody>
          </p:sp>
          <p:sp>
            <p:nvSpPr>
              <p:cNvPr id="209" name="2000"/>
              <p:cNvSpPr txBox="1"/>
              <p:nvPr/>
            </p:nvSpPr>
            <p:spPr>
              <a:xfrm>
                <a:off x="5018078" y="7644733"/>
                <a:ext cx="827662" cy="42481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2000</a:t>
                </a:r>
              </a:p>
            </p:txBody>
          </p:sp>
          <p:sp>
            <p:nvSpPr>
              <p:cNvPr id="210" name="2010"/>
              <p:cNvSpPr txBox="1"/>
              <p:nvPr/>
            </p:nvSpPr>
            <p:spPr>
              <a:xfrm>
                <a:off x="6782346" y="7644733"/>
                <a:ext cx="852236" cy="4349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2010</a:t>
                </a:r>
              </a:p>
            </p:txBody>
          </p:sp>
        </p:grpSp>
        <p:grpSp>
          <p:nvGrpSpPr>
            <p:cNvPr id="214" name="Group"/>
            <p:cNvGrpSpPr/>
            <p:nvPr/>
          </p:nvGrpSpPr>
          <p:grpSpPr>
            <a:xfrm>
              <a:off x="8269037" y="0"/>
              <a:ext cx="3948500" cy="8053049"/>
              <a:chOff x="0" y="0"/>
              <a:chExt cx="3948498" cy="8053048"/>
            </a:xfrm>
          </p:grpSpPr>
          <p:pic>
            <p:nvPicPr>
              <p:cNvPr id="212" name="Screen Shot 2024-04-28 at 4.31.36 PM.png" descr="Screen Shot 2024-04-28 at 4.31.36 PM.png"/>
              <p:cNvPicPr>
                <a:picLocks noChangeAspect="1"/>
              </p:cNvPicPr>
              <p:nvPr/>
            </p:nvPicPr>
            <p:blipFill>
              <a:blip r:embed="rId6"/>
              <a:stretch>
                <a:fillRect/>
              </a:stretch>
            </p:blipFill>
            <p:spPr>
              <a:xfrm>
                <a:off x="4977" y="4056610"/>
                <a:ext cx="3461704" cy="3996439"/>
              </a:xfrm>
              <a:prstGeom prst="rect">
                <a:avLst/>
              </a:prstGeom>
              <a:ln w="12700" cap="flat">
                <a:noFill/>
                <a:miter lim="400000"/>
              </a:ln>
              <a:effectLst/>
            </p:spPr>
          </p:pic>
          <p:pic>
            <p:nvPicPr>
              <p:cNvPr id="213" name="Screen Shot 2024-04-28 at 4.31.27 PM.png" descr="Screen Shot 2024-04-28 at 4.31.27 PM.png"/>
              <p:cNvPicPr>
                <a:picLocks noChangeAspect="1"/>
              </p:cNvPicPr>
              <p:nvPr/>
            </p:nvPicPr>
            <p:blipFill>
              <a:blip r:embed="rId7"/>
              <a:srcRect l="1789" t="672" b="4831"/>
              <a:stretch>
                <a:fillRect/>
              </a:stretch>
            </p:blipFill>
            <p:spPr>
              <a:xfrm>
                <a:off x="0" y="0"/>
                <a:ext cx="3948499" cy="3996290"/>
              </a:xfrm>
              <a:prstGeom prst="rect">
                <a:avLst/>
              </a:prstGeom>
              <a:ln w="12700" cap="flat">
                <a:noFill/>
                <a:miter lim="400000"/>
              </a:ln>
              <a:effectLst/>
            </p:spPr>
          </p:pic>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1" animBg="1" advAuto="0"/>
      <p:bldP spid="215"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Role of gut microbiota (Mb) in obesity and metabolic dysfunction"/>
          <p:cNvSpPr txBox="1">
            <a:spLocks noGrp="1"/>
          </p:cNvSpPr>
          <p:nvPr>
            <p:ph type="title"/>
          </p:nvPr>
        </p:nvSpPr>
        <p:spPr>
          <a:prstGeom prst="rect">
            <a:avLst/>
          </a:prstGeom>
        </p:spPr>
        <p:txBody>
          <a:bodyPr/>
          <a:lstStyle>
            <a:lvl1pPr defTabSz="1658070">
              <a:defRPr sz="5780" spc="-115"/>
            </a:lvl1pPr>
          </a:lstStyle>
          <a:p>
            <a:r>
              <a:t>Role of gut microbiota (Mb) in obesity and metabolic dysfunction</a:t>
            </a:r>
          </a:p>
        </p:txBody>
      </p:sp>
      <p:sp>
        <p:nvSpPr>
          <p:cNvPr id="220" name="Slide Subtitle"/>
          <p:cNvSpPr txBox="1">
            <a:spLocks noGrp="1"/>
          </p:cNvSpPr>
          <p:nvPr>
            <p:ph type="body" idx="21"/>
          </p:nvPr>
        </p:nvSpPr>
        <p:spPr>
          <a:prstGeom prst="rect">
            <a:avLst/>
          </a:prstGeom>
        </p:spPr>
        <p:txBody>
          <a:bodyPr/>
          <a:lstStyle/>
          <a:p>
            <a:endParaRPr/>
          </a:p>
        </p:txBody>
      </p:sp>
      <p:grpSp>
        <p:nvGrpSpPr>
          <p:cNvPr id="243" name="Group"/>
          <p:cNvGrpSpPr/>
          <p:nvPr/>
        </p:nvGrpSpPr>
        <p:grpSpPr>
          <a:xfrm>
            <a:off x="2262193" y="4607304"/>
            <a:ext cx="7808837" cy="3989461"/>
            <a:chOff x="0" y="0"/>
            <a:chExt cx="7808835" cy="3989460"/>
          </a:xfrm>
        </p:grpSpPr>
        <p:pic>
          <p:nvPicPr>
            <p:cNvPr id="221" name="Image" descr="Image"/>
            <p:cNvPicPr>
              <a:picLocks noChangeAspect="1"/>
            </p:cNvPicPr>
            <p:nvPr/>
          </p:nvPicPr>
          <p:blipFill>
            <a:blip r:embed="rId3"/>
            <a:stretch>
              <a:fillRect/>
            </a:stretch>
          </p:blipFill>
          <p:spPr>
            <a:xfrm>
              <a:off x="3785517" y="384858"/>
              <a:ext cx="4023319" cy="3604603"/>
            </a:xfrm>
            <a:prstGeom prst="rect">
              <a:avLst/>
            </a:prstGeom>
            <a:ln w="12700" cap="flat">
              <a:noFill/>
              <a:miter lim="400000"/>
            </a:ln>
            <a:effectLst/>
          </p:spPr>
        </p:pic>
        <p:grpSp>
          <p:nvGrpSpPr>
            <p:cNvPr id="242" name="Group"/>
            <p:cNvGrpSpPr/>
            <p:nvPr/>
          </p:nvGrpSpPr>
          <p:grpSpPr>
            <a:xfrm flipH="1">
              <a:off x="0" y="0"/>
              <a:ext cx="4758626" cy="3915135"/>
              <a:chOff x="0" y="0"/>
              <a:chExt cx="4758625" cy="3915134"/>
            </a:xfrm>
          </p:grpSpPr>
          <p:grpSp>
            <p:nvGrpSpPr>
              <p:cNvPr id="230" name="Group"/>
              <p:cNvGrpSpPr/>
              <p:nvPr/>
            </p:nvGrpSpPr>
            <p:grpSpPr>
              <a:xfrm>
                <a:off x="915615" y="0"/>
                <a:ext cx="3843011" cy="3915135"/>
                <a:chOff x="0" y="0"/>
                <a:chExt cx="3843009" cy="3915134"/>
              </a:xfrm>
            </p:grpSpPr>
            <p:sp>
              <p:nvSpPr>
                <p:cNvPr id="222" name="Bacteria"/>
                <p:cNvSpPr/>
                <p:nvPr/>
              </p:nvSpPr>
              <p:spPr>
                <a:xfrm>
                  <a:off x="675360" y="1057441"/>
                  <a:ext cx="688565" cy="1494261"/>
                </a:xfrm>
                <a:custGeom>
                  <a:avLst/>
                  <a:gdLst/>
                  <a:ahLst/>
                  <a:cxnLst>
                    <a:cxn ang="0">
                      <a:pos x="wd2" y="hd2"/>
                    </a:cxn>
                    <a:cxn ang="5400000">
                      <a:pos x="wd2" y="hd2"/>
                    </a:cxn>
                    <a:cxn ang="10800000">
                      <a:pos x="wd2" y="hd2"/>
                    </a:cxn>
                    <a:cxn ang="16200000">
                      <a:pos x="wd2" y="hd2"/>
                    </a:cxn>
                  </a:cxnLst>
                  <a:rect l="0" t="0" r="r" b="b"/>
                  <a:pathLst>
                    <a:path w="21546" h="21600" extrusionOk="0">
                      <a:moveTo>
                        <a:pt x="8276" y="0"/>
                      </a:moveTo>
                      <a:cubicBezTo>
                        <a:pt x="8218" y="0"/>
                        <a:pt x="8160" y="11"/>
                        <a:pt x="8101" y="27"/>
                      </a:cubicBezTo>
                      <a:cubicBezTo>
                        <a:pt x="8055" y="43"/>
                        <a:pt x="8018" y="69"/>
                        <a:pt x="8007" y="91"/>
                      </a:cubicBezTo>
                      <a:cubicBezTo>
                        <a:pt x="8007" y="112"/>
                        <a:pt x="8019" y="134"/>
                        <a:pt x="8054" y="150"/>
                      </a:cubicBezTo>
                      <a:cubicBezTo>
                        <a:pt x="8287" y="274"/>
                        <a:pt x="8427" y="398"/>
                        <a:pt x="8462" y="522"/>
                      </a:cubicBezTo>
                      <a:cubicBezTo>
                        <a:pt x="8485" y="581"/>
                        <a:pt x="8486" y="646"/>
                        <a:pt x="8451" y="711"/>
                      </a:cubicBezTo>
                      <a:cubicBezTo>
                        <a:pt x="8440" y="754"/>
                        <a:pt x="8405" y="802"/>
                        <a:pt x="8382" y="845"/>
                      </a:cubicBezTo>
                      <a:cubicBezTo>
                        <a:pt x="8370" y="867"/>
                        <a:pt x="8357" y="894"/>
                        <a:pt x="8346" y="921"/>
                      </a:cubicBezTo>
                      <a:cubicBezTo>
                        <a:pt x="8311" y="996"/>
                        <a:pt x="8265" y="1083"/>
                        <a:pt x="8265" y="1180"/>
                      </a:cubicBezTo>
                      <a:cubicBezTo>
                        <a:pt x="8265" y="1272"/>
                        <a:pt x="8301" y="1373"/>
                        <a:pt x="8371" y="1470"/>
                      </a:cubicBezTo>
                      <a:cubicBezTo>
                        <a:pt x="8383" y="1486"/>
                        <a:pt x="8392" y="1503"/>
                        <a:pt x="8404" y="1514"/>
                      </a:cubicBezTo>
                      <a:cubicBezTo>
                        <a:pt x="8474" y="1605"/>
                        <a:pt x="8380" y="1708"/>
                        <a:pt x="8182" y="1751"/>
                      </a:cubicBezTo>
                      <a:cubicBezTo>
                        <a:pt x="8077" y="1773"/>
                        <a:pt x="7973" y="1800"/>
                        <a:pt x="7868" y="1827"/>
                      </a:cubicBezTo>
                      <a:cubicBezTo>
                        <a:pt x="7810" y="1843"/>
                        <a:pt x="7741" y="1847"/>
                        <a:pt x="7682" y="1847"/>
                      </a:cubicBezTo>
                      <a:cubicBezTo>
                        <a:pt x="7507" y="1847"/>
                        <a:pt x="7354" y="1800"/>
                        <a:pt x="7296" y="1719"/>
                      </a:cubicBezTo>
                      <a:cubicBezTo>
                        <a:pt x="7226" y="1627"/>
                        <a:pt x="7121" y="1547"/>
                        <a:pt x="7004" y="1477"/>
                      </a:cubicBezTo>
                      <a:cubicBezTo>
                        <a:pt x="6771" y="1347"/>
                        <a:pt x="6467" y="1260"/>
                        <a:pt x="6024" y="1195"/>
                      </a:cubicBezTo>
                      <a:cubicBezTo>
                        <a:pt x="6001" y="1195"/>
                        <a:pt x="5989" y="1190"/>
                        <a:pt x="5966" y="1190"/>
                      </a:cubicBezTo>
                      <a:cubicBezTo>
                        <a:pt x="5872" y="1190"/>
                        <a:pt x="5779" y="1217"/>
                        <a:pt x="5732" y="1254"/>
                      </a:cubicBezTo>
                      <a:cubicBezTo>
                        <a:pt x="5697" y="1281"/>
                        <a:pt x="5687" y="1309"/>
                        <a:pt x="5710" y="1330"/>
                      </a:cubicBezTo>
                      <a:cubicBezTo>
                        <a:pt x="5722" y="1352"/>
                        <a:pt x="5759" y="1368"/>
                        <a:pt x="5805" y="1379"/>
                      </a:cubicBezTo>
                      <a:cubicBezTo>
                        <a:pt x="6120" y="1454"/>
                        <a:pt x="6350" y="1541"/>
                        <a:pt x="6490" y="1648"/>
                      </a:cubicBezTo>
                      <a:cubicBezTo>
                        <a:pt x="6560" y="1702"/>
                        <a:pt x="6609" y="1757"/>
                        <a:pt x="6644" y="1827"/>
                      </a:cubicBezTo>
                      <a:cubicBezTo>
                        <a:pt x="6678" y="1891"/>
                        <a:pt x="6713" y="1960"/>
                        <a:pt x="6713" y="2036"/>
                      </a:cubicBezTo>
                      <a:lnTo>
                        <a:pt x="6713" y="2052"/>
                      </a:lnTo>
                      <a:cubicBezTo>
                        <a:pt x="6713" y="2101"/>
                        <a:pt x="6725" y="2134"/>
                        <a:pt x="6702" y="2177"/>
                      </a:cubicBezTo>
                      <a:cubicBezTo>
                        <a:pt x="6678" y="2209"/>
                        <a:pt x="6633" y="2246"/>
                        <a:pt x="6574" y="2273"/>
                      </a:cubicBezTo>
                      <a:cubicBezTo>
                        <a:pt x="6341" y="2381"/>
                        <a:pt x="6131" y="2494"/>
                        <a:pt x="5933" y="2618"/>
                      </a:cubicBezTo>
                      <a:cubicBezTo>
                        <a:pt x="5874" y="2656"/>
                        <a:pt x="5782" y="2677"/>
                        <a:pt x="5689" y="2677"/>
                      </a:cubicBezTo>
                      <a:cubicBezTo>
                        <a:pt x="5642" y="2677"/>
                        <a:pt x="5582" y="2673"/>
                        <a:pt x="5536" y="2662"/>
                      </a:cubicBezTo>
                      <a:cubicBezTo>
                        <a:pt x="5466" y="2646"/>
                        <a:pt x="5441" y="2635"/>
                        <a:pt x="5441" y="2635"/>
                      </a:cubicBezTo>
                      <a:cubicBezTo>
                        <a:pt x="5359" y="2597"/>
                        <a:pt x="5269" y="2548"/>
                        <a:pt x="5164" y="2478"/>
                      </a:cubicBezTo>
                      <a:lnTo>
                        <a:pt x="5105" y="2440"/>
                      </a:lnTo>
                      <a:cubicBezTo>
                        <a:pt x="5024" y="2386"/>
                        <a:pt x="4930" y="2327"/>
                        <a:pt x="4825" y="2273"/>
                      </a:cubicBezTo>
                      <a:cubicBezTo>
                        <a:pt x="4685" y="2198"/>
                        <a:pt x="4522" y="2139"/>
                        <a:pt x="4358" y="2096"/>
                      </a:cubicBezTo>
                      <a:cubicBezTo>
                        <a:pt x="4195" y="2053"/>
                        <a:pt x="4006" y="2025"/>
                        <a:pt x="3808" y="2009"/>
                      </a:cubicBezTo>
                      <a:cubicBezTo>
                        <a:pt x="3680" y="1998"/>
                        <a:pt x="3540" y="1993"/>
                        <a:pt x="3400" y="1993"/>
                      </a:cubicBezTo>
                      <a:cubicBezTo>
                        <a:pt x="3342" y="1993"/>
                        <a:pt x="3298" y="1993"/>
                        <a:pt x="3239" y="1993"/>
                      </a:cubicBezTo>
                      <a:cubicBezTo>
                        <a:pt x="3135" y="1993"/>
                        <a:pt x="3029" y="2042"/>
                        <a:pt x="3017" y="2096"/>
                      </a:cubicBezTo>
                      <a:cubicBezTo>
                        <a:pt x="3005" y="2123"/>
                        <a:pt x="3015" y="2149"/>
                        <a:pt x="3050" y="2170"/>
                      </a:cubicBezTo>
                      <a:cubicBezTo>
                        <a:pt x="3073" y="2186"/>
                        <a:pt x="3120" y="2199"/>
                        <a:pt x="3167" y="2204"/>
                      </a:cubicBezTo>
                      <a:cubicBezTo>
                        <a:pt x="3516" y="2225"/>
                        <a:pt x="3809" y="2274"/>
                        <a:pt x="4019" y="2344"/>
                      </a:cubicBezTo>
                      <a:cubicBezTo>
                        <a:pt x="4124" y="2381"/>
                        <a:pt x="4218" y="2424"/>
                        <a:pt x="4300" y="2483"/>
                      </a:cubicBezTo>
                      <a:cubicBezTo>
                        <a:pt x="4358" y="2527"/>
                        <a:pt x="4416" y="2575"/>
                        <a:pt x="4486" y="2623"/>
                      </a:cubicBezTo>
                      <a:lnTo>
                        <a:pt x="4544" y="2667"/>
                      </a:lnTo>
                      <a:cubicBezTo>
                        <a:pt x="4626" y="2737"/>
                        <a:pt x="4732" y="2812"/>
                        <a:pt x="4872" y="2882"/>
                      </a:cubicBezTo>
                      <a:cubicBezTo>
                        <a:pt x="4896" y="2893"/>
                        <a:pt x="4951" y="2926"/>
                        <a:pt x="5033" y="2963"/>
                      </a:cubicBezTo>
                      <a:cubicBezTo>
                        <a:pt x="5196" y="3039"/>
                        <a:pt x="5243" y="3152"/>
                        <a:pt x="5149" y="3255"/>
                      </a:cubicBezTo>
                      <a:cubicBezTo>
                        <a:pt x="5021" y="3389"/>
                        <a:pt x="4895" y="3528"/>
                        <a:pt x="4825" y="3620"/>
                      </a:cubicBezTo>
                      <a:cubicBezTo>
                        <a:pt x="4790" y="3658"/>
                        <a:pt x="4721" y="3686"/>
                        <a:pt x="4639" y="3686"/>
                      </a:cubicBezTo>
                      <a:cubicBezTo>
                        <a:pt x="4581" y="3686"/>
                        <a:pt x="4533" y="3680"/>
                        <a:pt x="4486" y="3664"/>
                      </a:cubicBezTo>
                      <a:cubicBezTo>
                        <a:pt x="4416" y="3637"/>
                        <a:pt x="4381" y="3620"/>
                        <a:pt x="4369" y="3615"/>
                      </a:cubicBezTo>
                      <a:lnTo>
                        <a:pt x="4347" y="3598"/>
                      </a:lnTo>
                      <a:cubicBezTo>
                        <a:pt x="4266" y="3550"/>
                        <a:pt x="4158" y="3497"/>
                        <a:pt x="4041" y="3448"/>
                      </a:cubicBezTo>
                      <a:cubicBezTo>
                        <a:pt x="3913" y="3394"/>
                        <a:pt x="3762" y="3351"/>
                        <a:pt x="3622" y="3324"/>
                      </a:cubicBezTo>
                      <a:cubicBezTo>
                        <a:pt x="3482" y="3297"/>
                        <a:pt x="3331" y="3287"/>
                        <a:pt x="3156" y="3287"/>
                      </a:cubicBezTo>
                      <a:cubicBezTo>
                        <a:pt x="3027" y="3287"/>
                        <a:pt x="2899" y="3292"/>
                        <a:pt x="2747" y="3308"/>
                      </a:cubicBezTo>
                      <a:cubicBezTo>
                        <a:pt x="2654" y="3319"/>
                        <a:pt x="2598" y="3362"/>
                        <a:pt x="2598" y="3416"/>
                      </a:cubicBezTo>
                      <a:cubicBezTo>
                        <a:pt x="2610" y="3465"/>
                        <a:pt x="2665" y="3502"/>
                        <a:pt x="2758" y="3502"/>
                      </a:cubicBezTo>
                      <a:cubicBezTo>
                        <a:pt x="3027" y="3502"/>
                        <a:pt x="3251" y="3529"/>
                        <a:pt x="3414" y="3578"/>
                      </a:cubicBezTo>
                      <a:cubicBezTo>
                        <a:pt x="3508" y="3605"/>
                        <a:pt x="3589" y="3637"/>
                        <a:pt x="3659" y="3686"/>
                      </a:cubicBezTo>
                      <a:cubicBezTo>
                        <a:pt x="3717" y="3723"/>
                        <a:pt x="3774" y="3765"/>
                        <a:pt x="3844" y="3808"/>
                      </a:cubicBezTo>
                      <a:lnTo>
                        <a:pt x="3892" y="3840"/>
                      </a:lnTo>
                      <a:cubicBezTo>
                        <a:pt x="3927" y="3867"/>
                        <a:pt x="4054" y="3948"/>
                        <a:pt x="4194" y="4029"/>
                      </a:cubicBezTo>
                      <a:cubicBezTo>
                        <a:pt x="4299" y="4088"/>
                        <a:pt x="4324" y="4169"/>
                        <a:pt x="4289" y="4245"/>
                      </a:cubicBezTo>
                      <a:cubicBezTo>
                        <a:pt x="4266" y="4282"/>
                        <a:pt x="4253" y="4309"/>
                        <a:pt x="4242" y="4325"/>
                      </a:cubicBezTo>
                      <a:cubicBezTo>
                        <a:pt x="4195" y="4385"/>
                        <a:pt x="4079" y="4428"/>
                        <a:pt x="3939" y="4428"/>
                      </a:cubicBezTo>
                      <a:cubicBezTo>
                        <a:pt x="3834" y="4428"/>
                        <a:pt x="3682" y="4428"/>
                        <a:pt x="3600" y="4433"/>
                      </a:cubicBezTo>
                      <a:cubicBezTo>
                        <a:pt x="3390" y="4449"/>
                        <a:pt x="3202" y="4477"/>
                        <a:pt x="3050" y="4499"/>
                      </a:cubicBezTo>
                      <a:lnTo>
                        <a:pt x="3028" y="4504"/>
                      </a:lnTo>
                      <a:cubicBezTo>
                        <a:pt x="2888" y="4525"/>
                        <a:pt x="2748" y="4547"/>
                        <a:pt x="2620" y="4558"/>
                      </a:cubicBezTo>
                      <a:cubicBezTo>
                        <a:pt x="2527" y="4569"/>
                        <a:pt x="2432" y="4568"/>
                        <a:pt x="2350" y="4568"/>
                      </a:cubicBezTo>
                      <a:cubicBezTo>
                        <a:pt x="2304" y="4568"/>
                        <a:pt x="2258" y="4568"/>
                        <a:pt x="2212" y="4563"/>
                      </a:cubicBezTo>
                      <a:cubicBezTo>
                        <a:pt x="1967" y="4552"/>
                        <a:pt x="1677" y="4499"/>
                        <a:pt x="1373" y="4413"/>
                      </a:cubicBezTo>
                      <a:cubicBezTo>
                        <a:pt x="1338" y="4402"/>
                        <a:pt x="1314" y="4401"/>
                        <a:pt x="1279" y="4401"/>
                      </a:cubicBezTo>
                      <a:cubicBezTo>
                        <a:pt x="1220" y="4401"/>
                        <a:pt x="1161" y="4418"/>
                        <a:pt x="1115" y="4440"/>
                      </a:cubicBezTo>
                      <a:cubicBezTo>
                        <a:pt x="1045" y="4483"/>
                        <a:pt x="1059" y="4542"/>
                        <a:pt x="1140" y="4575"/>
                      </a:cubicBezTo>
                      <a:cubicBezTo>
                        <a:pt x="1362" y="4666"/>
                        <a:pt x="1675" y="4778"/>
                        <a:pt x="2095" y="4832"/>
                      </a:cubicBezTo>
                      <a:cubicBezTo>
                        <a:pt x="2247" y="4854"/>
                        <a:pt x="2420" y="4864"/>
                        <a:pt x="2583" y="4864"/>
                      </a:cubicBezTo>
                      <a:cubicBezTo>
                        <a:pt x="2618" y="4864"/>
                        <a:pt x="2654" y="4864"/>
                        <a:pt x="2689" y="4864"/>
                      </a:cubicBezTo>
                      <a:cubicBezTo>
                        <a:pt x="2864" y="4859"/>
                        <a:pt x="3051" y="4843"/>
                        <a:pt x="3203" y="4832"/>
                      </a:cubicBezTo>
                      <a:lnTo>
                        <a:pt x="3239" y="4827"/>
                      </a:lnTo>
                      <a:cubicBezTo>
                        <a:pt x="3391" y="4816"/>
                        <a:pt x="3541" y="4805"/>
                        <a:pt x="3680" y="4805"/>
                      </a:cubicBezTo>
                      <a:cubicBezTo>
                        <a:pt x="3739" y="4805"/>
                        <a:pt x="3798" y="4822"/>
                        <a:pt x="3844" y="4844"/>
                      </a:cubicBezTo>
                      <a:cubicBezTo>
                        <a:pt x="3879" y="4866"/>
                        <a:pt x="3893" y="4892"/>
                        <a:pt x="3881" y="4925"/>
                      </a:cubicBezTo>
                      <a:cubicBezTo>
                        <a:pt x="3823" y="5033"/>
                        <a:pt x="3729" y="5225"/>
                        <a:pt x="3659" y="5398"/>
                      </a:cubicBezTo>
                      <a:cubicBezTo>
                        <a:pt x="3624" y="5479"/>
                        <a:pt x="3436" y="5523"/>
                        <a:pt x="3272" y="5490"/>
                      </a:cubicBezTo>
                      <a:cubicBezTo>
                        <a:pt x="3202" y="5474"/>
                        <a:pt x="3157" y="5469"/>
                        <a:pt x="3134" y="5464"/>
                      </a:cubicBezTo>
                      <a:cubicBezTo>
                        <a:pt x="2947" y="5426"/>
                        <a:pt x="2737" y="5403"/>
                        <a:pt x="2551" y="5398"/>
                      </a:cubicBezTo>
                      <a:cubicBezTo>
                        <a:pt x="2516" y="5398"/>
                        <a:pt x="2469" y="5398"/>
                        <a:pt x="2434" y="5398"/>
                      </a:cubicBezTo>
                      <a:cubicBezTo>
                        <a:pt x="2131" y="5398"/>
                        <a:pt x="1827" y="5431"/>
                        <a:pt x="1454" y="5501"/>
                      </a:cubicBezTo>
                      <a:cubicBezTo>
                        <a:pt x="1349" y="5522"/>
                        <a:pt x="1302" y="5577"/>
                        <a:pt x="1337" y="5625"/>
                      </a:cubicBezTo>
                      <a:cubicBezTo>
                        <a:pt x="1360" y="5663"/>
                        <a:pt x="1441" y="5689"/>
                        <a:pt x="1523" y="5689"/>
                      </a:cubicBezTo>
                      <a:cubicBezTo>
                        <a:pt x="1535" y="5689"/>
                        <a:pt x="1547" y="5689"/>
                        <a:pt x="1570" y="5689"/>
                      </a:cubicBezTo>
                      <a:cubicBezTo>
                        <a:pt x="1769" y="5668"/>
                        <a:pt x="1957" y="5657"/>
                        <a:pt x="2132" y="5657"/>
                      </a:cubicBezTo>
                      <a:cubicBezTo>
                        <a:pt x="2260" y="5657"/>
                        <a:pt x="2374" y="5662"/>
                        <a:pt x="2467" y="5672"/>
                      </a:cubicBezTo>
                      <a:cubicBezTo>
                        <a:pt x="2595" y="5688"/>
                        <a:pt x="2726" y="5711"/>
                        <a:pt x="2842" y="5743"/>
                      </a:cubicBezTo>
                      <a:cubicBezTo>
                        <a:pt x="2959" y="5775"/>
                        <a:pt x="3075" y="5812"/>
                        <a:pt x="3192" y="5861"/>
                      </a:cubicBezTo>
                      <a:lnTo>
                        <a:pt x="3250" y="5878"/>
                      </a:lnTo>
                      <a:cubicBezTo>
                        <a:pt x="3379" y="5926"/>
                        <a:pt x="3448" y="6001"/>
                        <a:pt x="3436" y="6076"/>
                      </a:cubicBezTo>
                      <a:cubicBezTo>
                        <a:pt x="3390" y="6265"/>
                        <a:pt x="3354" y="6454"/>
                        <a:pt x="3331" y="6642"/>
                      </a:cubicBezTo>
                      <a:cubicBezTo>
                        <a:pt x="3319" y="6707"/>
                        <a:pt x="3215" y="6756"/>
                        <a:pt x="3086" y="6762"/>
                      </a:cubicBezTo>
                      <a:cubicBezTo>
                        <a:pt x="3051" y="6762"/>
                        <a:pt x="3016" y="6762"/>
                        <a:pt x="2981" y="6762"/>
                      </a:cubicBezTo>
                      <a:cubicBezTo>
                        <a:pt x="2887" y="6762"/>
                        <a:pt x="2808" y="6756"/>
                        <a:pt x="2715" y="6745"/>
                      </a:cubicBezTo>
                      <a:cubicBezTo>
                        <a:pt x="2575" y="6729"/>
                        <a:pt x="2432" y="6703"/>
                        <a:pt x="2292" y="6676"/>
                      </a:cubicBezTo>
                      <a:lnTo>
                        <a:pt x="2248" y="6664"/>
                      </a:lnTo>
                      <a:cubicBezTo>
                        <a:pt x="2108" y="6637"/>
                        <a:pt x="1942" y="6605"/>
                        <a:pt x="1767" y="6583"/>
                      </a:cubicBezTo>
                      <a:cubicBezTo>
                        <a:pt x="1592" y="6562"/>
                        <a:pt x="1420" y="6551"/>
                        <a:pt x="1257" y="6551"/>
                      </a:cubicBezTo>
                      <a:cubicBezTo>
                        <a:pt x="1233" y="6551"/>
                        <a:pt x="1196" y="6551"/>
                        <a:pt x="1173" y="6551"/>
                      </a:cubicBezTo>
                      <a:cubicBezTo>
                        <a:pt x="835" y="6557"/>
                        <a:pt x="509" y="6606"/>
                        <a:pt x="112" y="6703"/>
                      </a:cubicBezTo>
                      <a:cubicBezTo>
                        <a:pt x="19" y="6724"/>
                        <a:pt x="-29" y="6782"/>
                        <a:pt x="18" y="6831"/>
                      </a:cubicBezTo>
                      <a:cubicBezTo>
                        <a:pt x="53" y="6863"/>
                        <a:pt x="123" y="6885"/>
                        <a:pt x="193" y="6885"/>
                      </a:cubicBezTo>
                      <a:cubicBezTo>
                        <a:pt x="216" y="6885"/>
                        <a:pt x="228" y="6885"/>
                        <a:pt x="251" y="6880"/>
                      </a:cubicBezTo>
                      <a:cubicBezTo>
                        <a:pt x="519" y="6836"/>
                        <a:pt x="766" y="6816"/>
                        <a:pt x="987" y="6816"/>
                      </a:cubicBezTo>
                      <a:cubicBezTo>
                        <a:pt x="1045" y="6816"/>
                        <a:pt x="1093" y="6815"/>
                        <a:pt x="1151" y="6821"/>
                      </a:cubicBezTo>
                      <a:cubicBezTo>
                        <a:pt x="1279" y="6826"/>
                        <a:pt x="1408" y="6842"/>
                        <a:pt x="1548" y="6874"/>
                      </a:cubicBezTo>
                      <a:cubicBezTo>
                        <a:pt x="1665" y="6901"/>
                        <a:pt x="1792" y="6934"/>
                        <a:pt x="1920" y="6972"/>
                      </a:cubicBezTo>
                      <a:lnTo>
                        <a:pt x="1942" y="6977"/>
                      </a:lnTo>
                      <a:cubicBezTo>
                        <a:pt x="2094" y="7020"/>
                        <a:pt x="2247" y="7063"/>
                        <a:pt x="2445" y="7095"/>
                      </a:cubicBezTo>
                      <a:cubicBezTo>
                        <a:pt x="2632" y="7127"/>
                        <a:pt x="2830" y="7149"/>
                        <a:pt x="3028" y="7154"/>
                      </a:cubicBezTo>
                      <a:cubicBezTo>
                        <a:pt x="3168" y="7159"/>
                        <a:pt x="3298" y="7219"/>
                        <a:pt x="3298" y="7289"/>
                      </a:cubicBezTo>
                      <a:cubicBezTo>
                        <a:pt x="3298" y="7337"/>
                        <a:pt x="3309" y="7434"/>
                        <a:pt x="3309" y="7531"/>
                      </a:cubicBezTo>
                      <a:cubicBezTo>
                        <a:pt x="3309" y="7607"/>
                        <a:pt x="3158" y="7656"/>
                        <a:pt x="3006" y="7629"/>
                      </a:cubicBezTo>
                      <a:lnTo>
                        <a:pt x="2992" y="7629"/>
                      </a:lnTo>
                      <a:cubicBezTo>
                        <a:pt x="2863" y="7607"/>
                        <a:pt x="2724" y="7586"/>
                        <a:pt x="2573" y="7570"/>
                      </a:cubicBezTo>
                      <a:cubicBezTo>
                        <a:pt x="2479" y="7559"/>
                        <a:pt x="2385" y="7558"/>
                        <a:pt x="2292" y="7558"/>
                      </a:cubicBezTo>
                      <a:cubicBezTo>
                        <a:pt x="2210" y="7558"/>
                        <a:pt x="2140" y="7564"/>
                        <a:pt x="2059" y="7570"/>
                      </a:cubicBezTo>
                      <a:cubicBezTo>
                        <a:pt x="1685" y="7602"/>
                        <a:pt x="1382" y="7698"/>
                        <a:pt x="1184" y="7774"/>
                      </a:cubicBezTo>
                      <a:cubicBezTo>
                        <a:pt x="1114" y="7801"/>
                        <a:pt x="1091" y="7855"/>
                        <a:pt x="1126" y="7898"/>
                      </a:cubicBezTo>
                      <a:cubicBezTo>
                        <a:pt x="1161" y="7930"/>
                        <a:pt x="1220" y="7947"/>
                        <a:pt x="1279" y="7947"/>
                      </a:cubicBezTo>
                      <a:cubicBezTo>
                        <a:pt x="1302" y="7947"/>
                        <a:pt x="1336" y="7941"/>
                        <a:pt x="1359" y="7935"/>
                      </a:cubicBezTo>
                      <a:cubicBezTo>
                        <a:pt x="1627" y="7871"/>
                        <a:pt x="1875" y="7834"/>
                        <a:pt x="2073" y="7834"/>
                      </a:cubicBezTo>
                      <a:lnTo>
                        <a:pt x="2084" y="7834"/>
                      </a:lnTo>
                      <a:cubicBezTo>
                        <a:pt x="2189" y="7834"/>
                        <a:pt x="2304" y="7845"/>
                        <a:pt x="2408" y="7866"/>
                      </a:cubicBezTo>
                      <a:cubicBezTo>
                        <a:pt x="2502" y="7882"/>
                        <a:pt x="2595" y="7908"/>
                        <a:pt x="2700" y="7935"/>
                      </a:cubicBezTo>
                      <a:lnTo>
                        <a:pt x="2758" y="7952"/>
                      </a:lnTo>
                      <a:cubicBezTo>
                        <a:pt x="2828" y="7968"/>
                        <a:pt x="2994" y="8006"/>
                        <a:pt x="3134" y="8028"/>
                      </a:cubicBezTo>
                      <a:cubicBezTo>
                        <a:pt x="3274" y="8055"/>
                        <a:pt x="3377" y="8119"/>
                        <a:pt x="3389" y="8189"/>
                      </a:cubicBezTo>
                      <a:cubicBezTo>
                        <a:pt x="3401" y="8233"/>
                        <a:pt x="3402" y="8276"/>
                        <a:pt x="3425" y="8319"/>
                      </a:cubicBezTo>
                      <a:cubicBezTo>
                        <a:pt x="3460" y="8416"/>
                        <a:pt x="3343" y="8508"/>
                        <a:pt x="3145" y="8535"/>
                      </a:cubicBezTo>
                      <a:cubicBezTo>
                        <a:pt x="2993" y="8556"/>
                        <a:pt x="2876" y="8582"/>
                        <a:pt x="2806" y="8599"/>
                      </a:cubicBezTo>
                      <a:cubicBezTo>
                        <a:pt x="2619" y="8642"/>
                        <a:pt x="2468" y="8690"/>
                        <a:pt x="2328" y="8738"/>
                      </a:cubicBezTo>
                      <a:lnTo>
                        <a:pt x="2306" y="8743"/>
                      </a:lnTo>
                      <a:cubicBezTo>
                        <a:pt x="2178" y="8786"/>
                        <a:pt x="2059" y="8826"/>
                        <a:pt x="1942" y="8858"/>
                      </a:cubicBezTo>
                      <a:cubicBezTo>
                        <a:pt x="1814" y="8890"/>
                        <a:pt x="1688" y="8911"/>
                        <a:pt x="1559" y="8922"/>
                      </a:cubicBezTo>
                      <a:cubicBezTo>
                        <a:pt x="1466" y="8933"/>
                        <a:pt x="1373" y="8932"/>
                        <a:pt x="1268" y="8932"/>
                      </a:cubicBezTo>
                      <a:cubicBezTo>
                        <a:pt x="1081" y="8932"/>
                        <a:pt x="881" y="8922"/>
                        <a:pt x="659" y="8895"/>
                      </a:cubicBezTo>
                      <a:cubicBezTo>
                        <a:pt x="647" y="8895"/>
                        <a:pt x="627" y="8895"/>
                        <a:pt x="615" y="8895"/>
                      </a:cubicBezTo>
                      <a:cubicBezTo>
                        <a:pt x="534" y="8895"/>
                        <a:pt x="461" y="8921"/>
                        <a:pt x="426" y="8959"/>
                      </a:cubicBezTo>
                      <a:cubicBezTo>
                        <a:pt x="391" y="9007"/>
                        <a:pt x="452" y="9062"/>
                        <a:pt x="557" y="9083"/>
                      </a:cubicBezTo>
                      <a:cubicBezTo>
                        <a:pt x="802" y="9132"/>
                        <a:pt x="1162" y="9191"/>
                        <a:pt x="1570" y="9191"/>
                      </a:cubicBezTo>
                      <a:cubicBezTo>
                        <a:pt x="1594" y="9191"/>
                        <a:pt x="1605" y="9191"/>
                        <a:pt x="1629" y="9191"/>
                      </a:cubicBezTo>
                      <a:cubicBezTo>
                        <a:pt x="1815" y="9191"/>
                        <a:pt x="2025" y="9170"/>
                        <a:pt x="2212" y="9137"/>
                      </a:cubicBezTo>
                      <a:cubicBezTo>
                        <a:pt x="2375" y="9110"/>
                        <a:pt x="2538" y="9072"/>
                        <a:pt x="2678" y="9035"/>
                      </a:cubicBezTo>
                      <a:lnTo>
                        <a:pt x="2784" y="9008"/>
                      </a:lnTo>
                      <a:cubicBezTo>
                        <a:pt x="2901" y="8981"/>
                        <a:pt x="3003" y="8955"/>
                        <a:pt x="3108" y="8944"/>
                      </a:cubicBezTo>
                      <a:cubicBezTo>
                        <a:pt x="3178" y="8938"/>
                        <a:pt x="3260" y="8932"/>
                        <a:pt x="3342" y="8932"/>
                      </a:cubicBezTo>
                      <a:lnTo>
                        <a:pt x="3356" y="8932"/>
                      </a:lnTo>
                      <a:cubicBezTo>
                        <a:pt x="3496" y="8932"/>
                        <a:pt x="3624" y="8982"/>
                        <a:pt x="3659" y="9046"/>
                      </a:cubicBezTo>
                      <a:cubicBezTo>
                        <a:pt x="3717" y="9181"/>
                        <a:pt x="3774" y="9327"/>
                        <a:pt x="3844" y="9477"/>
                      </a:cubicBezTo>
                      <a:cubicBezTo>
                        <a:pt x="3856" y="9510"/>
                        <a:pt x="3858" y="9546"/>
                        <a:pt x="3823" y="9578"/>
                      </a:cubicBezTo>
                      <a:cubicBezTo>
                        <a:pt x="3764" y="9627"/>
                        <a:pt x="3659" y="9654"/>
                        <a:pt x="3531" y="9654"/>
                      </a:cubicBezTo>
                      <a:cubicBezTo>
                        <a:pt x="3531" y="9654"/>
                        <a:pt x="3495" y="9654"/>
                        <a:pt x="3484" y="9654"/>
                      </a:cubicBezTo>
                      <a:lnTo>
                        <a:pt x="3447" y="9654"/>
                      </a:lnTo>
                      <a:cubicBezTo>
                        <a:pt x="3237" y="9654"/>
                        <a:pt x="3039" y="9671"/>
                        <a:pt x="2864" y="9703"/>
                      </a:cubicBezTo>
                      <a:cubicBezTo>
                        <a:pt x="2549" y="9757"/>
                        <a:pt x="2257" y="9844"/>
                        <a:pt x="1942" y="9989"/>
                      </a:cubicBezTo>
                      <a:cubicBezTo>
                        <a:pt x="1860" y="10022"/>
                        <a:pt x="1861" y="10086"/>
                        <a:pt x="1931" y="10124"/>
                      </a:cubicBezTo>
                      <a:cubicBezTo>
                        <a:pt x="1966" y="10146"/>
                        <a:pt x="2026" y="10156"/>
                        <a:pt x="2084" y="10156"/>
                      </a:cubicBezTo>
                      <a:cubicBezTo>
                        <a:pt x="2119" y="10156"/>
                        <a:pt x="2166" y="10150"/>
                        <a:pt x="2201" y="10139"/>
                      </a:cubicBezTo>
                      <a:cubicBezTo>
                        <a:pt x="2492" y="10042"/>
                        <a:pt x="2761" y="9984"/>
                        <a:pt x="3017" y="9962"/>
                      </a:cubicBezTo>
                      <a:cubicBezTo>
                        <a:pt x="3087" y="9957"/>
                        <a:pt x="3155" y="9951"/>
                        <a:pt x="3225" y="9951"/>
                      </a:cubicBezTo>
                      <a:cubicBezTo>
                        <a:pt x="3283" y="9951"/>
                        <a:pt x="3355" y="9950"/>
                        <a:pt x="3425" y="9956"/>
                      </a:cubicBezTo>
                      <a:cubicBezTo>
                        <a:pt x="3554" y="9966"/>
                        <a:pt x="3682" y="9983"/>
                        <a:pt x="3834" y="9999"/>
                      </a:cubicBezTo>
                      <a:lnTo>
                        <a:pt x="3881" y="10004"/>
                      </a:lnTo>
                      <a:cubicBezTo>
                        <a:pt x="4068" y="10026"/>
                        <a:pt x="4205" y="10090"/>
                        <a:pt x="4264" y="10171"/>
                      </a:cubicBezTo>
                      <a:cubicBezTo>
                        <a:pt x="4322" y="10247"/>
                        <a:pt x="4417" y="10388"/>
                        <a:pt x="4522" y="10528"/>
                      </a:cubicBezTo>
                      <a:cubicBezTo>
                        <a:pt x="4546" y="10560"/>
                        <a:pt x="4557" y="10598"/>
                        <a:pt x="4533" y="10636"/>
                      </a:cubicBezTo>
                      <a:cubicBezTo>
                        <a:pt x="4498" y="10706"/>
                        <a:pt x="4382" y="10754"/>
                        <a:pt x="4231" y="10771"/>
                      </a:cubicBezTo>
                      <a:cubicBezTo>
                        <a:pt x="4068" y="10787"/>
                        <a:pt x="3926" y="10792"/>
                        <a:pt x="3786" y="10797"/>
                      </a:cubicBezTo>
                      <a:lnTo>
                        <a:pt x="3739" y="10797"/>
                      </a:lnTo>
                      <a:cubicBezTo>
                        <a:pt x="3587" y="10803"/>
                        <a:pt x="3414" y="10808"/>
                        <a:pt x="3239" y="10824"/>
                      </a:cubicBezTo>
                      <a:cubicBezTo>
                        <a:pt x="3041" y="10841"/>
                        <a:pt x="2841" y="10877"/>
                        <a:pt x="2678" y="10920"/>
                      </a:cubicBezTo>
                      <a:cubicBezTo>
                        <a:pt x="2387" y="10996"/>
                        <a:pt x="2140" y="11109"/>
                        <a:pt x="1884" y="11276"/>
                      </a:cubicBezTo>
                      <a:cubicBezTo>
                        <a:pt x="1825" y="11319"/>
                        <a:pt x="1838" y="11378"/>
                        <a:pt x="1931" y="11410"/>
                      </a:cubicBezTo>
                      <a:cubicBezTo>
                        <a:pt x="1966" y="11421"/>
                        <a:pt x="2012" y="11432"/>
                        <a:pt x="2059" y="11432"/>
                      </a:cubicBezTo>
                      <a:cubicBezTo>
                        <a:pt x="2105" y="11432"/>
                        <a:pt x="2166" y="11421"/>
                        <a:pt x="2201" y="11405"/>
                      </a:cubicBezTo>
                      <a:cubicBezTo>
                        <a:pt x="2457" y="11287"/>
                        <a:pt x="2700" y="11206"/>
                        <a:pt x="2933" y="11168"/>
                      </a:cubicBezTo>
                      <a:cubicBezTo>
                        <a:pt x="3062" y="11146"/>
                        <a:pt x="3191" y="11136"/>
                        <a:pt x="3331" y="11131"/>
                      </a:cubicBezTo>
                      <a:cubicBezTo>
                        <a:pt x="3354" y="11131"/>
                        <a:pt x="3377" y="11131"/>
                        <a:pt x="3400" y="11131"/>
                      </a:cubicBezTo>
                      <a:cubicBezTo>
                        <a:pt x="3516" y="11131"/>
                        <a:pt x="3636" y="11136"/>
                        <a:pt x="3764" y="11141"/>
                      </a:cubicBezTo>
                      <a:lnTo>
                        <a:pt x="3786" y="11141"/>
                      </a:lnTo>
                      <a:cubicBezTo>
                        <a:pt x="3891" y="11146"/>
                        <a:pt x="4008" y="11153"/>
                        <a:pt x="4136" y="11153"/>
                      </a:cubicBezTo>
                      <a:cubicBezTo>
                        <a:pt x="4206" y="11153"/>
                        <a:pt x="4277" y="11153"/>
                        <a:pt x="4347" y="11148"/>
                      </a:cubicBezTo>
                      <a:cubicBezTo>
                        <a:pt x="4429" y="11142"/>
                        <a:pt x="4566" y="11130"/>
                        <a:pt x="4741" y="11114"/>
                      </a:cubicBezTo>
                      <a:cubicBezTo>
                        <a:pt x="4764" y="11114"/>
                        <a:pt x="4791" y="11109"/>
                        <a:pt x="4814" y="11109"/>
                      </a:cubicBezTo>
                      <a:cubicBezTo>
                        <a:pt x="4954" y="11109"/>
                        <a:pt x="5069" y="11147"/>
                        <a:pt x="5127" y="11207"/>
                      </a:cubicBezTo>
                      <a:cubicBezTo>
                        <a:pt x="5186" y="11271"/>
                        <a:pt x="5243" y="11331"/>
                        <a:pt x="5313" y="11395"/>
                      </a:cubicBezTo>
                      <a:cubicBezTo>
                        <a:pt x="5348" y="11433"/>
                        <a:pt x="5359" y="11480"/>
                        <a:pt x="5324" y="11518"/>
                      </a:cubicBezTo>
                      <a:cubicBezTo>
                        <a:pt x="5278" y="11572"/>
                        <a:pt x="5186" y="11610"/>
                        <a:pt x="5069" y="11621"/>
                      </a:cubicBezTo>
                      <a:cubicBezTo>
                        <a:pt x="5046" y="11621"/>
                        <a:pt x="5022" y="11626"/>
                        <a:pt x="5011" y="11626"/>
                      </a:cubicBezTo>
                      <a:cubicBezTo>
                        <a:pt x="4812" y="11647"/>
                        <a:pt x="4624" y="11680"/>
                        <a:pt x="4449" y="11723"/>
                      </a:cubicBezTo>
                      <a:cubicBezTo>
                        <a:pt x="4100" y="11815"/>
                        <a:pt x="3846" y="11945"/>
                        <a:pt x="3648" y="12064"/>
                      </a:cubicBezTo>
                      <a:cubicBezTo>
                        <a:pt x="3613" y="12085"/>
                        <a:pt x="3600" y="12106"/>
                        <a:pt x="3600" y="12128"/>
                      </a:cubicBezTo>
                      <a:cubicBezTo>
                        <a:pt x="3612" y="12149"/>
                        <a:pt x="3635" y="12170"/>
                        <a:pt x="3670" y="12187"/>
                      </a:cubicBezTo>
                      <a:cubicBezTo>
                        <a:pt x="3705" y="12197"/>
                        <a:pt x="3739" y="12203"/>
                        <a:pt x="3786" y="12203"/>
                      </a:cubicBezTo>
                      <a:cubicBezTo>
                        <a:pt x="3833" y="12203"/>
                        <a:pt x="3878" y="12192"/>
                        <a:pt x="3925" y="12181"/>
                      </a:cubicBezTo>
                      <a:cubicBezTo>
                        <a:pt x="4216" y="12063"/>
                        <a:pt x="4449" y="11994"/>
                        <a:pt x="4683" y="11956"/>
                      </a:cubicBezTo>
                      <a:cubicBezTo>
                        <a:pt x="4811" y="11934"/>
                        <a:pt x="4940" y="11923"/>
                        <a:pt x="5080" y="11917"/>
                      </a:cubicBezTo>
                      <a:cubicBezTo>
                        <a:pt x="5092" y="11917"/>
                        <a:pt x="5116" y="11917"/>
                        <a:pt x="5127" y="11917"/>
                      </a:cubicBezTo>
                      <a:cubicBezTo>
                        <a:pt x="5256" y="11917"/>
                        <a:pt x="5385" y="11923"/>
                        <a:pt x="5525" y="11934"/>
                      </a:cubicBezTo>
                      <a:cubicBezTo>
                        <a:pt x="5560" y="11934"/>
                        <a:pt x="5606" y="11939"/>
                        <a:pt x="5641" y="11939"/>
                      </a:cubicBezTo>
                      <a:cubicBezTo>
                        <a:pt x="5758" y="11944"/>
                        <a:pt x="5850" y="11976"/>
                        <a:pt x="5896" y="12025"/>
                      </a:cubicBezTo>
                      <a:cubicBezTo>
                        <a:pt x="5955" y="12090"/>
                        <a:pt x="6014" y="12154"/>
                        <a:pt x="6060" y="12219"/>
                      </a:cubicBezTo>
                      <a:cubicBezTo>
                        <a:pt x="6107" y="12278"/>
                        <a:pt x="6060" y="12349"/>
                        <a:pt x="5944" y="12387"/>
                      </a:cubicBezTo>
                      <a:cubicBezTo>
                        <a:pt x="5897" y="12403"/>
                        <a:pt x="5837" y="12413"/>
                        <a:pt x="5791" y="12424"/>
                      </a:cubicBezTo>
                      <a:cubicBezTo>
                        <a:pt x="5686" y="12445"/>
                        <a:pt x="5569" y="12462"/>
                        <a:pt x="5441" y="12468"/>
                      </a:cubicBezTo>
                      <a:cubicBezTo>
                        <a:pt x="5394" y="12468"/>
                        <a:pt x="5361" y="12468"/>
                        <a:pt x="5302" y="12468"/>
                      </a:cubicBezTo>
                      <a:cubicBezTo>
                        <a:pt x="5209" y="12468"/>
                        <a:pt x="5117" y="12466"/>
                        <a:pt x="4989" y="12461"/>
                      </a:cubicBezTo>
                      <a:cubicBezTo>
                        <a:pt x="4896" y="12461"/>
                        <a:pt x="4788" y="12456"/>
                        <a:pt x="4683" y="12456"/>
                      </a:cubicBezTo>
                      <a:cubicBezTo>
                        <a:pt x="4589" y="12456"/>
                        <a:pt x="4509" y="12456"/>
                        <a:pt x="4439" y="12461"/>
                      </a:cubicBezTo>
                      <a:cubicBezTo>
                        <a:pt x="4240" y="12472"/>
                        <a:pt x="4041" y="12494"/>
                        <a:pt x="3866" y="12532"/>
                      </a:cubicBezTo>
                      <a:cubicBezTo>
                        <a:pt x="3505" y="12602"/>
                        <a:pt x="3215" y="12704"/>
                        <a:pt x="2959" y="12796"/>
                      </a:cubicBezTo>
                      <a:cubicBezTo>
                        <a:pt x="2912" y="12812"/>
                        <a:pt x="2890" y="12833"/>
                        <a:pt x="2890" y="12860"/>
                      </a:cubicBezTo>
                      <a:cubicBezTo>
                        <a:pt x="2890" y="12882"/>
                        <a:pt x="2913" y="12903"/>
                        <a:pt x="2948" y="12914"/>
                      </a:cubicBezTo>
                      <a:cubicBezTo>
                        <a:pt x="2983" y="12925"/>
                        <a:pt x="3029" y="12936"/>
                        <a:pt x="3075" y="12936"/>
                      </a:cubicBezTo>
                      <a:cubicBezTo>
                        <a:pt x="3110" y="12936"/>
                        <a:pt x="3157" y="12930"/>
                        <a:pt x="3192" y="12919"/>
                      </a:cubicBezTo>
                      <a:cubicBezTo>
                        <a:pt x="3449" y="12854"/>
                        <a:pt x="3739" y="12784"/>
                        <a:pt x="4030" y="12757"/>
                      </a:cubicBezTo>
                      <a:cubicBezTo>
                        <a:pt x="4124" y="12747"/>
                        <a:pt x="4218" y="12747"/>
                        <a:pt x="4311" y="12747"/>
                      </a:cubicBezTo>
                      <a:cubicBezTo>
                        <a:pt x="4358" y="12747"/>
                        <a:pt x="4392" y="12747"/>
                        <a:pt x="4439" y="12752"/>
                      </a:cubicBezTo>
                      <a:cubicBezTo>
                        <a:pt x="4567" y="12758"/>
                        <a:pt x="4709" y="12774"/>
                        <a:pt x="4872" y="12796"/>
                      </a:cubicBezTo>
                      <a:lnTo>
                        <a:pt x="4963" y="12806"/>
                      </a:lnTo>
                      <a:cubicBezTo>
                        <a:pt x="5103" y="12822"/>
                        <a:pt x="5256" y="12844"/>
                        <a:pt x="5419" y="12855"/>
                      </a:cubicBezTo>
                      <a:cubicBezTo>
                        <a:pt x="5536" y="12866"/>
                        <a:pt x="5663" y="12872"/>
                        <a:pt x="5780" y="12872"/>
                      </a:cubicBezTo>
                      <a:cubicBezTo>
                        <a:pt x="5873" y="12872"/>
                        <a:pt x="5968" y="12865"/>
                        <a:pt x="6049" y="12860"/>
                      </a:cubicBezTo>
                      <a:cubicBezTo>
                        <a:pt x="6119" y="12855"/>
                        <a:pt x="6176" y="12850"/>
                        <a:pt x="6246" y="12845"/>
                      </a:cubicBezTo>
                      <a:cubicBezTo>
                        <a:pt x="6258" y="12845"/>
                        <a:pt x="6281" y="12838"/>
                        <a:pt x="6305" y="12838"/>
                      </a:cubicBezTo>
                      <a:cubicBezTo>
                        <a:pt x="6410" y="12838"/>
                        <a:pt x="6504" y="12877"/>
                        <a:pt x="6527" y="12926"/>
                      </a:cubicBezTo>
                      <a:cubicBezTo>
                        <a:pt x="6609" y="13103"/>
                        <a:pt x="6654" y="13275"/>
                        <a:pt x="6665" y="13448"/>
                      </a:cubicBezTo>
                      <a:cubicBezTo>
                        <a:pt x="6665" y="13475"/>
                        <a:pt x="6642" y="13507"/>
                        <a:pt x="6607" y="13528"/>
                      </a:cubicBezTo>
                      <a:cubicBezTo>
                        <a:pt x="6560" y="13550"/>
                        <a:pt x="6505" y="13560"/>
                        <a:pt x="6447" y="13565"/>
                      </a:cubicBezTo>
                      <a:cubicBezTo>
                        <a:pt x="6412" y="13565"/>
                        <a:pt x="6375" y="13565"/>
                        <a:pt x="6352" y="13565"/>
                      </a:cubicBezTo>
                      <a:cubicBezTo>
                        <a:pt x="6340" y="13565"/>
                        <a:pt x="6315" y="13565"/>
                        <a:pt x="6315" y="13565"/>
                      </a:cubicBezTo>
                      <a:cubicBezTo>
                        <a:pt x="6187" y="13555"/>
                        <a:pt x="6059" y="13528"/>
                        <a:pt x="5907" y="13507"/>
                      </a:cubicBezTo>
                      <a:lnTo>
                        <a:pt x="5896" y="13507"/>
                      </a:lnTo>
                      <a:cubicBezTo>
                        <a:pt x="5733" y="13480"/>
                        <a:pt x="5548" y="13454"/>
                        <a:pt x="5350" y="13437"/>
                      </a:cubicBezTo>
                      <a:cubicBezTo>
                        <a:pt x="5233" y="13427"/>
                        <a:pt x="5105" y="13421"/>
                        <a:pt x="4989" y="13421"/>
                      </a:cubicBezTo>
                      <a:cubicBezTo>
                        <a:pt x="4907" y="13421"/>
                        <a:pt x="4823" y="13420"/>
                        <a:pt x="4741" y="13426"/>
                      </a:cubicBezTo>
                      <a:cubicBezTo>
                        <a:pt x="4379" y="13447"/>
                        <a:pt x="4078" y="13490"/>
                        <a:pt x="3775" y="13539"/>
                      </a:cubicBezTo>
                      <a:lnTo>
                        <a:pt x="3706" y="13550"/>
                      </a:lnTo>
                      <a:cubicBezTo>
                        <a:pt x="3636" y="13561"/>
                        <a:pt x="3576" y="13587"/>
                        <a:pt x="3553" y="13619"/>
                      </a:cubicBezTo>
                      <a:cubicBezTo>
                        <a:pt x="3530" y="13646"/>
                        <a:pt x="3543" y="13680"/>
                        <a:pt x="3589" y="13707"/>
                      </a:cubicBezTo>
                      <a:cubicBezTo>
                        <a:pt x="3636" y="13739"/>
                        <a:pt x="3715" y="13754"/>
                        <a:pt x="3808" y="13754"/>
                      </a:cubicBezTo>
                      <a:cubicBezTo>
                        <a:pt x="3831" y="13754"/>
                        <a:pt x="3843" y="13754"/>
                        <a:pt x="3866" y="13754"/>
                      </a:cubicBezTo>
                      <a:cubicBezTo>
                        <a:pt x="4088" y="13732"/>
                        <a:pt x="4358" y="13717"/>
                        <a:pt x="4603" y="13717"/>
                      </a:cubicBezTo>
                      <a:cubicBezTo>
                        <a:pt x="4661" y="13717"/>
                        <a:pt x="4708" y="13717"/>
                        <a:pt x="4767" y="13722"/>
                      </a:cubicBezTo>
                      <a:cubicBezTo>
                        <a:pt x="4895" y="13727"/>
                        <a:pt x="5022" y="13744"/>
                        <a:pt x="5138" y="13766"/>
                      </a:cubicBezTo>
                      <a:cubicBezTo>
                        <a:pt x="5255" y="13787"/>
                        <a:pt x="5374" y="13819"/>
                        <a:pt x="5514" y="13862"/>
                      </a:cubicBezTo>
                      <a:lnTo>
                        <a:pt x="5572" y="13879"/>
                      </a:lnTo>
                      <a:cubicBezTo>
                        <a:pt x="5700" y="13916"/>
                        <a:pt x="5840" y="13959"/>
                        <a:pt x="5991" y="13996"/>
                      </a:cubicBezTo>
                      <a:cubicBezTo>
                        <a:pt x="6096" y="14023"/>
                        <a:pt x="6294" y="14051"/>
                        <a:pt x="6399" y="14067"/>
                      </a:cubicBezTo>
                      <a:cubicBezTo>
                        <a:pt x="6516" y="14083"/>
                        <a:pt x="6598" y="14143"/>
                        <a:pt x="6574" y="14197"/>
                      </a:cubicBezTo>
                      <a:cubicBezTo>
                        <a:pt x="6551" y="14256"/>
                        <a:pt x="6528" y="14309"/>
                        <a:pt x="6505" y="14369"/>
                      </a:cubicBezTo>
                      <a:cubicBezTo>
                        <a:pt x="6482" y="14422"/>
                        <a:pt x="6399" y="14467"/>
                        <a:pt x="6283" y="14488"/>
                      </a:cubicBezTo>
                      <a:lnTo>
                        <a:pt x="6199" y="14503"/>
                      </a:lnTo>
                      <a:cubicBezTo>
                        <a:pt x="6047" y="14530"/>
                        <a:pt x="5934" y="14551"/>
                        <a:pt x="5805" y="14562"/>
                      </a:cubicBezTo>
                      <a:cubicBezTo>
                        <a:pt x="5724" y="14568"/>
                        <a:pt x="5628" y="14574"/>
                        <a:pt x="5546" y="14574"/>
                      </a:cubicBezTo>
                      <a:cubicBezTo>
                        <a:pt x="5511" y="14574"/>
                        <a:pt x="5465" y="14574"/>
                        <a:pt x="5430" y="14574"/>
                      </a:cubicBezTo>
                      <a:cubicBezTo>
                        <a:pt x="5138" y="14563"/>
                        <a:pt x="4834" y="14515"/>
                        <a:pt x="4566" y="14466"/>
                      </a:cubicBezTo>
                      <a:cubicBezTo>
                        <a:pt x="4531" y="14461"/>
                        <a:pt x="4499" y="14454"/>
                        <a:pt x="4464" y="14454"/>
                      </a:cubicBezTo>
                      <a:cubicBezTo>
                        <a:pt x="4394" y="14454"/>
                        <a:pt x="4321" y="14466"/>
                        <a:pt x="4275" y="14493"/>
                      </a:cubicBezTo>
                      <a:cubicBezTo>
                        <a:pt x="4228" y="14515"/>
                        <a:pt x="4219" y="14542"/>
                        <a:pt x="4231" y="14574"/>
                      </a:cubicBezTo>
                      <a:cubicBezTo>
                        <a:pt x="4242" y="14606"/>
                        <a:pt x="4288" y="14633"/>
                        <a:pt x="4358" y="14655"/>
                      </a:cubicBezTo>
                      <a:cubicBezTo>
                        <a:pt x="4662" y="14730"/>
                        <a:pt x="4976" y="14805"/>
                        <a:pt x="5350" y="14848"/>
                      </a:cubicBezTo>
                      <a:cubicBezTo>
                        <a:pt x="5431" y="14859"/>
                        <a:pt x="5618" y="14875"/>
                        <a:pt x="5816" y="14885"/>
                      </a:cubicBezTo>
                      <a:cubicBezTo>
                        <a:pt x="5979" y="14896"/>
                        <a:pt x="6082" y="14972"/>
                        <a:pt x="6024" y="15047"/>
                      </a:cubicBezTo>
                      <a:cubicBezTo>
                        <a:pt x="5919" y="15176"/>
                        <a:pt x="5814" y="15307"/>
                        <a:pt x="5732" y="15377"/>
                      </a:cubicBezTo>
                      <a:cubicBezTo>
                        <a:pt x="5686" y="15420"/>
                        <a:pt x="5607" y="15446"/>
                        <a:pt x="5514" y="15451"/>
                      </a:cubicBezTo>
                      <a:cubicBezTo>
                        <a:pt x="5467" y="15451"/>
                        <a:pt x="5429" y="15446"/>
                        <a:pt x="5382" y="15441"/>
                      </a:cubicBezTo>
                      <a:cubicBezTo>
                        <a:pt x="5231" y="15403"/>
                        <a:pt x="5092" y="15376"/>
                        <a:pt x="5022" y="15360"/>
                      </a:cubicBezTo>
                      <a:cubicBezTo>
                        <a:pt x="4835" y="15328"/>
                        <a:pt x="4637" y="15307"/>
                        <a:pt x="4439" y="15296"/>
                      </a:cubicBezTo>
                      <a:cubicBezTo>
                        <a:pt x="4380" y="15296"/>
                        <a:pt x="4312" y="15290"/>
                        <a:pt x="4242" y="15290"/>
                      </a:cubicBezTo>
                      <a:cubicBezTo>
                        <a:pt x="4137" y="15290"/>
                        <a:pt x="4043" y="15291"/>
                        <a:pt x="3950" y="15296"/>
                      </a:cubicBezTo>
                      <a:lnTo>
                        <a:pt x="3939" y="15296"/>
                      </a:lnTo>
                      <a:cubicBezTo>
                        <a:pt x="3858" y="15296"/>
                        <a:pt x="3773" y="15301"/>
                        <a:pt x="3691" y="15301"/>
                      </a:cubicBezTo>
                      <a:cubicBezTo>
                        <a:pt x="3633" y="15301"/>
                        <a:pt x="3589" y="15302"/>
                        <a:pt x="3542" y="15296"/>
                      </a:cubicBezTo>
                      <a:cubicBezTo>
                        <a:pt x="3414" y="15291"/>
                        <a:pt x="3295" y="15274"/>
                        <a:pt x="3167" y="15253"/>
                      </a:cubicBezTo>
                      <a:cubicBezTo>
                        <a:pt x="2887" y="15199"/>
                        <a:pt x="2610" y="15096"/>
                        <a:pt x="2423" y="15020"/>
                      </a:cubicBezTo>
                      <a:cubicBezTo>
                        <a:pt x="2388" y="15004"/>
                        <a:pt x="2328" y="15000"/>
                        <a:pt x="2281" y="15000"/>
                      </a:cubicBezTo>
                      <a:cubicBezTo>
                        <a:pt x="2246" y="15000"/>
                        <a:pt x="2213" y="15004"/>
                        <a:pt x="2190" y="15015"/>
                      </a:cubicBezTo>
                      <a:cubicBezTo>
                        <a:pt x="2155" y="15026"/>
                        <a:pt x="2132" y="15042"/>
                        <a:pt x="2132" y="15064"/>
                      </a:cubicBezTo>
                      <a:cubicBezTo>
                        <a:pt x="2132" y="15085"/>
                        <a:pt x="2143" y="15113"/>
                        <a:pt x="2190" y="15135"/>
                      </a:cubicBezTo>
                      <a:cubicBezTo>
                        <a:pt x="2411" y="15248"/>
                        <a:pt x="2665" y="15366"/>
                        <a:pt x="2992" y="15463"/>
                      </a:cubicBezTo>
                      <a:cubicBezTo>
                        <a:pt x="3155" y="15511"/>
                        <a:pt x="3330" y="15549"/>
                        <a:pt x="3516" y="15571"/>
                      </a:cubicBezTo>
                      <a:cubicBezTo>
                        <a:pt x="3691" y="15592"/>
                        <a:pt x="3844" y="15603"/>
                        <a:pt x="4019" y="15620"/>
                      </a:cubicBezTo>
                      <a:cubicBezTo>
                        <a:pt x="4171" y="15630"/>
                        <a:pt x="4311" y="15640"/>
                        <a:pt x="4428" y="15657"/>
                      </a:cubicBezTo>
                      <a:cubicBezTo>
                        <a:pt x="4544" y="15673"/>
                        <a:pt x="4651" y="15695"/>
                        <a:pt x="4756" y="15727"/>
                      </a:cubicBezTo>
                      <a:cubicBezTo>
                        <a:pt x="4791" y="15738"/>
                        <a:pt x="4826" y="15748"/>
                        <a:pt x="4872" y="15764"/>
                      </a:cubicBezTo>
                      <a:cubicBezTo>
                        <a:pt x="5059" y="15834"/>
                        <a:pt x="5117" y="15959"/>
                        <a:pt x="4989" y="16056"/>
                      </a:cubicBezTo>
                      <a:cubicBezTo>
                        <a:pt x="4931" y="16104"/>
                        <a:pt x="4858" y="16152"/>
                        <a:pt x="4799" y="16200"/>
                      </a:cubicBezTo>
                      <a:cubicBezTo>
                        <a:pt x="4659" y="16308"/>
                        <a:pt x="4533" y="16422"/>
                        <a:pt x="4417" y="16535"/>
                      </a:cubicBezTo>
                      <a:cubicBezTo>
                        <a:pt x="4347" y="16606"/>
                        <a:pt x="4205" y="16648"/>
                        <a:pt x="4041" y="16653"/>
                      </a:cubicBezTo>
                      <a:cubicBezTo>
                        <a:pt x="3983" y="16653"/>
                        <a:pt x="3928" y="16653"/>
                        <a:pt x="3881" y="16653"/>
                      </a:cubicBezTo>
                      <a:cubicBezTo>
                        <a:pt x="3834" y="16653"/>
                        <a:pt x="3809" y="16653"/>
                        <a:pt x="3797" y="16653"/>
                      </a:cubicBezTo>
                      <a:cubicBezTo>
                        <a:pt x="3669" y="16643"/>
                        <a:pt x="3552" y="16626"/>
                        <a:pt x="3447" y="16605"/>
                      </a:cubicBezTo>
                      <a:cubicBezTo>
                        <a:pt x="3342" y="16583"/>
                        <a:pt x="3227" y="16546"/>
                        <a:pt x="3075" y="16492"/>
                      </a:cubicBezTo>
                      <a:cubicBezTo>
                        <a:pt x="3040" y="16481"/>
                        <a:pt x="3005" y="16471"/>
                        <a:pt x="2970" y="16455"/>
                      </a:cubicBezTo>
                      <a:cubicBezTo>
                        <a:pt x="2865" y="16417"/>
                        <a:pt x="2747" y="16372"/>
                        <a:pt x="2631" y="16340"/>
                      </a:cubicBezTo>
                      <a:cubicBezTo>
                        <a:pt x="2456" y="16286"/>
                        <a:pt x="2259" y="16249"/>
                        <a:pt x="2084" y="16232"/>
                      </a:cubicBezTo>
                      <a:cubicBezTo>
                        <a:pt x="1968" y="16222"/>
                        <a:pt x="1852" y="16217"/>
                        <a:pt x="1723" y="16217"/>
                      </a:cubicBezTo>
                      <a:cubicBezTo>
                        <a:pt x="1653" y="16217"/>
                        <a:pt x="1571" y="16217"/>
                        <a:pt x="1501" y="16222"/>
                      </a:cubicBezTo>
                      <a:cubicBezTo>
                        <a:pt x="1326" y="16233"/>
                        <a:pt x="1150" y="16254"/>
                        <a:pt x="940" y="16286"/>
                      </a:cubicBezTo>
                      <a:cubicBezTo>
                        <a:pt x="835" y="16302"/>
                        <a:pt x="767" y="16362"/>
                        <a:pt x="790" y="16416"/>
                      </a:cubicBezTo>
                      <a:cubicBezTo>
                        <a:pt x="802" y="16464"/>
                        <a:pt x="883" y="16497"/>
                        <a:pt x="976" y="16497"/>
                      </a:cubicBezTo>
                      <a:cubicBezTo>
                        <a:pt x="988" y="16497"/>
                        <a:pt x="997" y="16497"/>
                        <a:pt x="1009" y="16497"/>
                      </a:cubicBezTo>
                      <a:cubicBezTo>
                        <a:pt x="1149" y="16486"/>
                        <a:pt x="1289" y="16475"/>
                        <a:pt x="1417" y="16475"/>
                      </a:cubicBezTo>
                      <a:cubicBezTo>
                        <a:pt x="1592" y="16475"/>
                        <a:pt x="1758" y="16487"/>
                        <a:pt x="1909" y="16514"/>
                      </a:cubicBezTo>
                      <a:cubicBezTo>
                        <a:pt x="2026" y="16535"/>
                        <a:pt x="2142" y="16566"/>
                        <a:pt x="2259" y="16610"/>
                      </a:cubicBezTo>
                      <a:cubicBezTo>
                        <a:pt x="2341" y="16642"/>
                        <a:pt x="2433" y="16680"/>
                        <a:pt x="2514" y="16717"/>
                      </a:cubicBezTo>
                      <a:lnTo>
                        <a:pt x="2598" y="16756"/>
                      </a:lnTo>
                      <a:cubicBezTo>
                        <a:pt x="2715" y="16805"/>
                        <a:pt x="2863" y="16869"/>
                        <a:pt x="3050" y="16918"/>
                      </a:cubicBezTo>
                      <a:cubicBezTo>
                        <a:pt x="3225" y="16966"/>
                        <a:pt x="3438" y="16997"/>
                        <a:pt x="3648" y="17014"/>
                      </a:cubicBezTo>
                      <a:cubicBezTo>
                        <a:pt x="3683" y="17014"/>
                        <a:pt x="3704" y="17020"/>
                        <a:pt x="3739" y="17020"/>
                      </a:cubicBezTo>
                      <a:cubicBezTo>
                        <a:pt x="3820" y="17026"/>
                        <a:pt x="3893" y="17047"/>
                        <a:pt x="3939" y="17074"/>
                      </a:cubicBezTo>
                      <a:cubicBezTo>
                        <a:pt x="3986" y="17107"/>
                        <a:pt x="4009" y="17144"/>
                        <a:pt x="3998" y="17182"/>
                      </a:cubicBezTo>
                      <a:cubicBezTo>
                        <a:pt x="3951" y="17317"/>
                        <a:pt x="3928" y="17451"/>
                        <a:pt x="3939" y="17586"/>
                      </a:cubicBezTo>
                      <a:cubicBezTo>
                        <a:pt x="3939" y="17624"/>
                        <a:pt x="3916" y="17656"/>
                        <a:pt x="3881" y="17672"/>
                      </a:cubicBezTo>
                      <a:cubicBezTo>
                        <a:pt x="3846" y="17688"/>
                        <a:pt x="3808" y="17694"/>
                        <a:pt x="3750" y="17694"/>
                      </a:cubicBezTo>
                      <a:cubicBezTo>
                        <a:pt x="3715" y="17694"/>
                        <a:pt x="3668" y="17687"/>
                        <a:pt x="3633" y="17682"/>
                      </a:cubicBezTo>
                      <a:lnTo>
                        <a:pt x="3622" y="17682"/>
                      </a:lnTo>
                      <a:cubicBezTo>
                        <a:pt x="3575" y="17677"/>
                        <a:pt x="3541" y="17666"/>
                        <a:pt x="3495" y="17660"/>
                      </a:cubicBezTo>
                      <a:cubicBezTo>
                        <a:pt x="3378" y="17639"/>
                        <a:pt x="3248" y="17612"/>
                        <a:pt x="3108" y="17596"/>
                      </a:cubicBezTo>
                      <a:cubicBezTo>
                        <a:pt x="2933" y="17575"/>
                        <a:pt x="2772" y="17559"/>
                        <a:pt x="2609" y="17559"/>
                      </a:cubicBezTo>
                      <a:cubicBezTo>
                        <a:pt x="2574" y="17559"/>
                        <a:pt x="2549" y="17559"/>
                        <a:pt x="2514" y="17559"/>
                      </a:cubicBezTo>
                      <a:cubicBezTo>
                        <a:pt x="2328" y="17565"/>
                        <a:pt x="2129" y="17585"/>
                        <a:pt x="1942" y="17623"/>
                      </a:cubicBezTo>
                      <a:cubicBezTo>
                        <a:pt x="1779" y="17655"/>
                        <a:pt x="1618" y="17704"/>
                        <a:pt x="1443" y="17763"/>
                      </a:cubicBezTo>
                      <a:cubicBezTo>
                        <a:pt x="1361" y="17795"/>
                        <a:pt x="1327" y="17855"/>
                        <a:pt x="1373" y="17909"/>
                      </a:cubicBezTo>
                      <a:cubicBezTo>
                        <a:pt x="1408" y="17947"/>
                        <a:pt x="1478" y="17968"/>
                        <a:pt x="1548" y="17968"/>
                      </a:cubicBezTo>
                      <a:cubicBezTo>
                        <a:pt x="1572" y="17968"/>
                        <a:pt x="1605" y="17962"/>
                        <a:pt x="1629" y="17957"/>
                      </a:cubicBezTo>
                      <a:cubicBezTo>
                        <a:pt x="1908" y="17886"/>
                        <a:pt x="2175" y="17849"/>
                        <a:pt x="2408" y="17849"/>
                      </a:cubicBezTo>
                      <a:cubicBezTo>
                        <a:pt x="2432" y="17849"/>
                        <a:pt x="2469" y="17849"/>
                        <a:pt x="2492" y="17849"/>
                      </a:cubicBezTo>
                      <a:cubicBezTo>
                        <a:pt x="2621" y="17854"/>
                        <a:pt x="2750" y="17871"/>
                        <a:pt x="2890" y="17898"/>
                      </a:cubicBezTo>
                      <a:cubicBezTo>
                        <a:pt x="2971" y="17914"/>
                        <a:pt x="3063" y="17935"/>
                        <a:pt x="3145" y="17957"/>
                      </a:cubicBezTo>
                      <a:cubicBezTo>
                        <a:pt x="3191" y="17967"/>
                        <a:pt x="3250" y="17984"/>
                        <a:pt x="3309" y="17995"/>
                      </a:cubicBezTo>
                      <a:cubicBezTo>
                        <a:pt x="3460" y="18028"/>
                        <a:pt x="3635" y="18065"/>
                        <a:pt x="3844" y="18086"/>
                      </a:cubicBezTo>
                      <a:cubicBezTo>
                        <a:pt x="3868" y="18086"/>
                        <a:pt x="3879" y="18091"/>
                        <a:pt x="3903" y="18091"/>
                      </a:cubicBezTo>
                      <a:cubicBezTo>
                        <a:pt x="4008" y="18102"/>
                        <a:pt x="4102" y="18140"/>
                        <a:pt x="4125" y="18189"/>
                      </a:cubicBezTo>
                      <a:cubicBezTo>
                        <a:pt x="4148" y="18221"/>
                        <a:pt x="4160" y="18253"/>
                        <a:pt x="4183" y="18280"/>
                      </a:cubicBezTo>
                      <a:cubicBezTo>
                        <a:pt x="4218" y="18328"/>
                        <a:pt x="4172" y="18383"/>
                        <a:pt x="4067" y="18404"/>
                      </a:cubicBezTo>
                      <a:lnTo>
                        <a:pt x="4056" y="18404"/>
                      </a:lnTo>
                      <a:cubicBezTo>
                        <a:pt x="3858" y="18447"/>
                        <a:pt x="3668" y="18501"/>
                        <a:pt x="3516" y="18566"/>
                      </a:cubicBezTo>
                      <a:cubicBezTo>
                        <a:pt x="3365" y="18631"/>
                        <a:pt x="3249" y="18707"/>
                        <a:pt x="3156" y="18771"/>
                      </a:cubicBezTo>
                      <a:cubicBezTo>
                        <a:pt x="3121" y="18793"/>
                        <a:pt x="3100" y="18814"/>
                        <a:pt x="3065" y="18835"/>
                      </a:cubicBezTo>
                      <a:cubicBezTo>
                        <a:pt x="3006" y="18878"/>
                        <a:pt x="2948" y="18916"/>
                        <a:pt x="2890" y="18948"/>
                      </a:cubicBezTo>
                      <a:cubicBezTo>
                        <a:pt x="2796" y="19002"/>
                        <a:pt x="2700" y="19046"/>
                        <a:pt x="2583" y="19078"/>
                      </a:cubicBezTo>
                      <a:cubicBezTo>
                        <a:pt x="2362" y="19148"/>
                        <a:pt x="2073" y="19185"/>
                        <a:pt x="1723" y="19191"/>
                      </a:cubicBezTo>
                      <a:cubicBezTo>
                        <a:pt x="1677" y="19191"/>
                        <a:pt x="1627" y="19201"/>
                        <a:pt x="1592" y="19218"/>
                      </a:cubicBezTo>
                      <a:cubicBezTo>
                        <a:pt x="1557" y="19239"/>
                        <a:pt x="1537" y="19266"/>
                        <a:pt x="1548" y="19293"/>
                      </a:cubicBezTo>
                      <a:cubicBezTo>
                        <a:pt x="1560" y="19347"/>
                        <a:pt x="1651" y="19401"/>
                        <a:pt x="1756" y="19406"/>
                      </a:cubicBezTo>
                      <a:cubicBezTo>
                        <a:pt x="1884" y="19417"/>
                        <a:pt x="2015" y="19418"/>
                        <a:pt x="2132" y="19418"/>
                      </a:cubicBezTo>
                      <a:cubicBezTo>
                        <a:pt x="2423" y="19418"/>
                        <a:pt x="2678" y="19391"/>
                        <a:pt x="2911" y="19342"/>
                      </a:cubicBezTo>
                      <a:cubicBezTo>
                        <a:pt x="3086" y="19304"/>
                        <a:pt x="3237" y="19251"/>
                        <a:pt x="3389" y="19175"/>
                      </a:cubicBezTo>
                      <a:cubicBezTo>
                        <a:pt x="3494" y="19127"/>
                        <a:pt x="3577" y="19077"/>
                        <a:pt x="3659" y="19029"/>
                      </a:cubicBezTo>
                      <a:cubicBezTo>
                        <a:pt x="3682" y="19013"/>
                        <a:pt x="3715" y="18996"/>
                        <a:pt x="3739" y="18980"/>
                      </a:cubicBezTo>
                      <a:cubicBezTo>
                        <a:pt x="3855" y="18910"/>
                        <a:pt x="3948" y="18868"/>
                        <a:pt x="4041" y="18835"/>
                      </a:cubicBezTo>
                      <a:cubicBezTo>
                        <a:pt x="4135" y="18798"/>
                        <a:pt x="4241" y="18771"/>
                        <a:pt x="4369" y="18750"/>
                      </a:cubicBezTo>
                      <a:cubicBezTo>
                        <a:pt x="4404" y="18744"/>
                        <a:pt x="4429" y="18738"/>
                        <a:pt x="4464" y="18738"/>
                      </a:cubicBezTo>
                      <a:cubicBezTo>
                        <a:pt x="4557" y="18738"/>
                        <a:pt x="4636" y="18761"/>
                        <a:pt x="4683" y="18798"/>
                      </a:cubicBezTo>
                      <a:cubicBezTo>
                        <a:pt x="4869" y="18944"/>
                        <a:pt x="5105" y="19078"/>
                        <a:pt x="5350" y="19207"/>
                      </a:cubicBezTo>
                      <a:cubicBezTo>
                        <a:pt x="5513" y="19288"/>
                        <a:pt x="5479" y="19438"/>
                        <a:pt x="4989" y="19541"/>
                      </a:cubicBezTo>
                      <a:cubicBezTo>
                        <a:pt x="4557" y="19632"/>
                        <a:pt x="4196" y="19714"/>
                        <a:pt x="3939" y="19859"/>
                      </a:cubicBezTo>
                      <a:cubicBezTo>
                        <a:pt x="3718" y="19988"/>
                        <a:pt x="3589" y="20149"/>
                        <a:pt x="3542" y="20354"/>
                      </a:cubicBezTo>
                      <a:cubicBezTo>
                        <a:pt x="3530" y="20403"/>
                        <a:pt x="3611" y="20457"/>
                        <a:pt x="3728" y="20474"/>
                      </a:cubicBezTo>
                      <a:cubicBezTo>
                        <a:pt x="3751" y="20479"/>
                        <a:pt x="3773" y="20479"/>
                        <a:pt x="3808" y="20479"/>
                      </a:cubicBezTo>
                      <a:cubicBezTo>
                        <a:pt x="3890" y="20479"/>
                        <a:pt x="3960" y="20457"/>
                        <a:pt x="3983" y="20420"/>
                      </a:cubicBezTo>
                      <a:cubicBezTo>
                        <a:pt x="4076" y="20263"/>
                        <a:pt x="4230" y="20139"/>
                        <a:pt x="4417" y="20053"/>
                      </a:cubicBezTo>
                      <a:cubicBezTo>
                        <a:pt x="4650" y="19950"/>
                        <a:pt x="4917" y="19918"/>
                        <a:pt x="5197" y="19869"/>
                      </a:cubicBezTo>
                      <a:cubicBezTo>
                        <a:pt x="5348" y="19842"/>
                        <a:pt x="5536" y="19810"/>
                        <a:pt x="5710" y="19756"/>
                      </a:cubicBezTo>
                      <a:cubicBezTo>
                        <a:pt x="5792" y="19735"/>
                        <a:pt x="5910" y="19687"/>
                        <a:pt x="6039" y="19639"/>
                      </a:cubicBezTo>
                      <a:cubicBezTo>
                        <a:pt x="6143" y="19595"/>
                        <a:pt x="6304" y="19590"/>
                        <a:pt x="6432" y="19633"/>
                      </a:cubicBezTo>
                      <a:cubicBezTo>
                        <a:pt x="6630" y="19698"/>
                        <a:pt x="6842" y="19752"/>
                        <a:pt x="7052" y="19800"/>
                      </a:cubicBezTo>
                      <a:cubicBezTo>
                        <a:pt x="7215" y="19838"/>
                        <a:pt x="7320" y="19913"/>
                        <a:pt x="7343" y="19994"/>
                      </a:cubicBezTo>
                      <a:cubicBezTo>
                        <a:pt x="7355" y="20015"/>
                        <a:pt x="7353" y="20031"/>
                        <a:pt x="7365" y="20053"/>
                      </a:cubicBezTo>
                      <a:cubicBezTo>
                        <a:pt x="7377" y="20107"/>
                        <a:pt x="7402" y="20156"/>
                        <a:pt x="7402" y="20204"/>
                      </a:cubicBezTo>
                      <a:cubicBezTo>
                        <a:pt x="7413" y="20274"/>
                        <a:pt x="7400" y="20334"/>
                        <a:pt x="7365" y="20393"/>
                      </a:cubicBezTo>
                      <a:cubicBezTo>
                        <a:pt x="7295" y="20511"/>
                        <a:pt x="7122" y="20630"/>
                        <a:pt x="6866" y="20743"/>
                      </a:cubicBezTo>
                      <a:cubicBezTo>
                        <a:pt x="6831" y="20759"/>
                        <a:pt x="6808" y="20780"/>
                        <a:pt x="6808" y="20802"/>
                      </a:cubicBezTo>
                      <a:cubicBezTo>
                        <a:pt x="6808" y="20829"/>
                        <a:pt x="6830" y="20851"/>
                        <a:pt x="6877" y="20873"/>
                      </a:cubicBezTo>
                      <a:cubicBezTo>
                        <a:pt x="6923" y="20894"/>
                        <a:pt x="6993" y="20910"/>
                        <a:pt x="7063" y="20910"/>
                      </a:cubicBezTo>
                      <a:cubicBezTo>
                        <a:pt x="7109" y="20910"/>
                        <a:pt x="7155" y="20904"/>
                        <a:pt x="7190" y="20893"/>
                      </a:cubicBezTo>
                      <a:cubicBezTo>
                        <a:pt x="7563" y="20780"/>
                        <a:pt x="7823" y="20646"/>
                        <a:pt x="7963" y="20501"/>
                      </a:cubicBezTo>
                      <a:cubicBezTo>
                        <a:pt x="8033" y="20420"/>
                        <a:pt x="8079" y="20328"/>
                        <a:pt x="8090" y="20231"/>
                      </a:cubicBezTo>
                      <a:cubicBezTo>
                        <a:pt x="8090" y="20220"/>
                        <a:pt x="8090" y="20198"/>
                        <a:pt x="8101" y="20160"/>
                      </a:cubicBezTo>
                      <a:cubicBezTo>
                        <a:pt x="8113" y="20090"/>
                        <a:pt x="8252" y="20037"/>
                        <a:pt x="8404" y="20048"/>
                      </a:cubicBezTo>
                      <a:cubicBezTo>
                        <a:pt x="8765" y="20075"/>
                        <a:pt x="9185" y="20101"/>
                        <a:pt x="9512" y="20107"/>
                      </a:cubicBezTo>
                      <a:cubicBezTo>
                        <a:pt x="9617" y="20107"/>
                        <a:pt x="9700" y="20144"/>
                        <a:pt x="9723" y="20192"/>
                      </a:cubicBezTo>
                      <a:cubicBezTo>
                        <a:pt x="9747" y="20252"/>
                        <a:pt x="9746" y="20307"/>
                        <a:pt x="9734" y="20366"/>
                      </a:cubicBezTo>
                      <a:cubicBezTo>
                        <a:pt x="9722" y="20420"/>
                        <a:pt x="9676" y="20484"/>
                        <a:pt x="9617" y="20559"/>
                      </a:cubicBezTo>
                      <a:cubicBezTo>
                        <a:pt x="9606" y="20576"/>
                        <a:pt x="9593" y="20592"/>
                        <a:pt x="9581" y="20608"/>
                      </a:cubicBezTo>
                      <a:cubicBezTo>
                        <a:pt x="9534" y="20668"/>
                        <a:pt x="9489" y="20732"/>
                        <a:pt x="9443" y="20802"/>
                      </a:cubicBezTo>
                      <a:cubicBezTo>
                        <a:pt x="9384" y="20899"/>
                        <a:pt x="9372" y="20990"/>
                        <a:pt x="9395" y="21076"/>
                      </a:cubicBezTo>
                      <a:cubicBezTo>
                        <a:pt x="9418" y="21163"/>
                        <a:pt x="9466" y="21249"/>
                        <a:pt x="9559" y="21336"/>
                      </a:cubicBezTo>
                      <a:cubicBezTo>
                        <a:pt x="9641" y="21411"/>
                        <a:pt x="9747" y="21486"/>
                        <a:pt x="9887" y="21561"/>
                      </a:cubicBezTo>
                      <a:cubicBezTo>
                        <a:pt x="9934" y="21583"/>
                        <a:pt x="10002" y="21600"/>
                        <a:pt x="10084" y="21600"/>
                      </a:cubicBezTo>
                      <a:cubicBezTo>
                        <a:pt x="10131" y="21600"/>
                        <a:pt x="10165" y="21594"/>
                        <a:pt x="10212" y="21588"/>
                      </a:cubicBezTo>
                      <a:cubicBezTo>
                        <a:pt x="10270" y="21577"/>
                        <a:pt x="10317" y="21556"/>
                        <a:pt x="10328" y="21529"/>
                      </a:cubicBezTo>
                      <a:cubicBezTo>
                        <a:pt x="10340" y="21508"/>
                        <a:pt x="10341" y="21487"/>
                        <a:pt x="10317" y="21465"/>
                      </a:cubicBezTo>
                      <a:cubicBezTo>
                        <a:pt x="10142" y="21325"/>
                        <a:pt x="10050" y="21190"/>
                        <a:pt x="10062" y="21066"/>
                      </a:cubicBezTo>
                      <a:cubicBezTo>
                        <a:pt x="10062" y="21007"/>
                        <a:pt x="10096" y="20947"/>
                        <a:pt x="10142" y="20883"/>
                      </a:cubicBezTo>
                      <a:cubicBezTo>
                        <a:pt x="10177" y="20834"/>
                        <a:pt x="10234" y="20786"/>
                        <a:pt x="10281" y="20738"/>
                      </a:cubicBezTo>
                      <a:cubicBezTo>
                        <a:pt x="10304" y="20722"/>
                        <a:pt x="10316" y="20706"/>
                        <a:pt x="10339" y="20684"/>
                      </a:cubicBezTo>
                      <a:cubicBezTo>
                        <a:pt x="10432" y="20592"/>
                        <a:pt x="10494" y="20510"/>
                        <a:pt x="10529" y="20435"/>
                      </a:cubicBezTo>
                      <a:cubicBezTo>
                        <a:pt x="10540" y="20403"/>
                        <a:pt x="10550" y="20334"/>
                        <a:pt x="10551" y="20253"/>
                      </a:cubicBezTo>
                      <a:cubicBezTo>
                        <a:pt x="10551" y="20156"/>
                        <a:pt x="10702" y="20070"/>
                        <a:pt x="10900" y="20043"/>
                      </a:cubicBezTo>
                      <a:cubicBezTo>
                        <a:pt x="11157" y="20010"/>
                        <a:pt x="11412" y="19972"/>
                        <a:pt x="11564" y="19945"/>
                      </a:cubicBezTo>
                      <a:cubicBezTo>
                        <a:pt x="11587" y="19940"/>
                        <a:pt x="11613" y="19940"/>
                        <a:pt x="11637" y="19940"/>
                      </a:cubicBezTo>
                      <a:cubicBezTo>
                        <a:pt x="11742" y="19940"/>
                        <a:pt x="11833" y="19977"/>
                        <a:pt x="11844" y="20026"/>
                      </a:cubicBezTo>
                      <a:cubicBezTo>
                        <a:pt x="11856" y="20069"/>
                        <a:pt x="11869" y="20107"/>
                        <a:pt x="11881" y="20128"/>
                      </a:cubicBezTo>
                      <a:cubicBezTo>
                        <a:pt x="11916" y="20225"/>
                        <a:pt x="11984" y="20317"/>
                        <a:pt x="12078" y="20393"/>
                      </a:cubicBezTo>
                      <a:cubicBezTo>
                        <a:pt x="12171" y="20468"/>
                        <a:pt x="12301" y="20539"/>
                        <a:pt x="12453" y="20603"/>
                      </a:cubicBezTo>
                      <a:cubicBezTo>
                        <a:pt x="12581" y="20657"/>
                        <a:pt x="12744" y="20705"/>
                        <a:pt x="12930" y="20748"/>
                      </a:cubicBezTo>
                      <a:cubicBezTo>
                        <a:pt x="12965" y="20753"/>
                        <a:pt x="13001" y="20758"/>
                        <a:pt x="13036" y="20758"/>
                      </a:cubicBezTo>
                      <a:cubicBezTo>
                        <a:pt x="13118" y="20758"/>
                        <a:pt x="13197" y="20743"/>
                        <a:pt x="13244" y="20716"/>
                      </a:cubicBezTo>
                      <a:cubicBezTo>
                        <a:pt x="13291" y="20695"/>
                        <a:pt x="13302" y="20667"/>
                        <a:pt x="13302" y="20640"/>
                      </a:cubicBezTo>
                      <a:cubicBezTo>
                        <a:pt x="13302" y="20619"/>
                        <a:pt x="13280" y="20597"/>
                        <a:pt x="13233" y="20586"/>
                      </a:cubicBezTo>
                      <a:cubicBezTo>
                        <a:pt x="12953" y="20489"/>
                        <a:pt x="12754" y="20376"/>
                        <a:pt x="12661" y="20268"/>
                      </a:cubicBezTo>
                      <a:cubicBezTo>
                        <a:pt x="12614" y="20214"/>
                        <a:pt x="12592" y="20149"/>
                        <a:pt x="12581" y="20085"/>
                      </a:cubicBezTo>
                      <a:cubicBezTo>
                        <a:pt x="12569" y="20031"/>
                        <a:pt x="12581" y="19977"/>
                        <a:pt x="12581" y="19923"/>
                      </a:cubicBezTo>
                      <a:lnTo>
                        <a:pt x="12581" y="19864"/>
                      </a:lnTo>
                      <a:cubicBezTo>
                        <a:pt x="12581" y="19853"/>
                        <a:pt x="12580" y="19843"/>
                        <a:pt x="12591" y="19832"/>
                      </a:cubicBezTo>
                      <a:cubicBezTo>
                        <a:pt x="12626" y="19757"/>
                        <a:pt x="12720" y="19687"/>
                        <a:pt x="12872" y="19639"/>
                      </a:cubicBezTo>
                      <a:cubicBezTo>
                        <a:pt x="13035" y="19590"/>
                        <a:pt x="13187" y="19531"/>
                        <a:pt x="13339" y="19477"/>
                      </a:cubicBezTo>
                      <a:cubicBezTo>
                        <a:pt x="13385" y="19461"/>
                        <a:pt x="13444" y="19450"/>
                        <a:pt x="13503" y="19450"/>
                      </a:cubicBezTo>
                      <a:cubicBezTo>
                        <a:pt x="13584" y="19450"/>
                        <a:pt x="13663" y="19471"/>
                        <a:pt x="13721" y="19504"/>
                      </a:cubicBezTo>
                      <a:cubicBezTo>
                        <a:pt x="13768" y="19536"/>
                        <a:pt x="13816" y="19563"/>
                        <a:pt x="13874" y="19590"/>
                      </a:cubicBezTo>
                      <a:cubicBezTo>
                        <a:pt x="14026" y="19670"/>
                        <a:pt x="14201" y="19734"/>
                        <a:pt x="14399" y="19788"/>
                      </a:cubicBezTo>
                      <a:cubicBezTo>
                        <a:pt x="14597" y="19842"/>
                        <a:pt x="14796" y="19876"/>
                        <a:pt x="14971" y="19903"/>
                      </a:cubicBezTo>
                      <a:lnTo>
                        <a:pt x="15062" y="19913"/>
                      </a:lnTo>
                      <a:cubicBezTo>
                        <a:pt x="15202" y="19934"/>
                        <a:pt x="15331" y="19955"/>
                        <a:pt x="15460" y="19977"/>
                      </a:cubicBezTo>
                      <a:cubicBezTo>
                        <a:pt x="15611" y="20009"/>
                        <a:pt x="15729" y="20042"/>
                        <a:pt x="15846" y="20085"/>
                      </a:cubicBezTo>
                      <a:cubicBezTo>
                        <a:pt x="16056" y="20171"/>
                        <a:pt x="16218" y="20290"/>
                        <a:pt x="16334" y="20452"/>
                      </a:cubicBezTo>
                      <a:cubicBezTo>
                        <a:pt x="16358" y="20489"/>
                        <a:pt x="16439" y="20511"/>
                        <a:pt x="16520" y="20511"/>
                      </a:cubicBezTo>
                      <a:cubicBezTo>
                        <a:pt x="16544" y="20511"/>
                        <a:pt x="16570" y="20511"/>
                        <a:pt x="16593" y="20506"/>
                      </a:cubicBezTo>
                      <a:cubicBezTo>
                        <a:pt x="16722" y="20489"/>
                        <a:pt x="16802" y="20436"/>
                        <a:pt x="16779" y="20388"/>
                      </a:cubicBezTo>
                      <a:cubicBezTo>
                        <a:pt x="16721" y="20178"/>
                        <a:pt x="16579" y="20020"/>
                        <a:pt x="16334" y="19891"/>
                      </a:cubicBezTo>
                      <a:cubicBezTo>
                        <a:pt x="16206" y="19821"/>
                        <a:pt x="16044" y="19756"/>
                        <a:pt x="15846" y="19702"/>
                      </a:cubicBezTo>
                      <a:cubicBezTo>
                        <a:pt x="15694" y="19659"/>
                        <a:pt x="15530" y="19627"/>
                        <a:pt x="15391" y="19595"/>
                      </a:cubicBezTo>
                      <a:lnTo>
                        <a:pt x="15310" y="19580"/>
                      </a:lnTo>
                      <a:cubicBezTo>
                        <a:pt x="15124" y="19536"/>
                        <a:pt x="14993" y="19504"/>
                        <a:pt x="14888" y="19472"/>
                      </a:cubicBezTo>
                      <a:cubicBezTo>
                        <a:pt x="14783" y="19434"/>
                        <a:pt x="14692" y="19396"/>
                        <a:pt x="14611" y="19347"/>
                      </a:cubicBezTo>
                      <a:cubicBezTo>
                        <a:pt x="14517" y="19293"/>
                        <a:pt x="14434" y="19228"/>
                        <a:pt x="14341" y="19137"/>
                      </a:cubicBezTo>
                      <a:cubicBezTo>
                        <a:pt x="14294" y="19088"/>
                        <a:pt x="14307" y="19030"/>
                        <a:pt x="14388" y="18992"/>
                      </a:cubicBezTo>
                      <a:cubicBezTo>
                        <a:pt x="14517" y="18917"/>
                        <a:pt x="14751" y="18776"/>
                        <a:pt x="14960" y="18647"/>
                      </a:cubicBezTo>
                      <a:cubicBezTo>
                        <a:pt x="15054" y="18588"/>
                        <a:pt x="15238" y="18582"/>
                        <a:pt x="15343" y="18642"/>
                      </a:cubicBezTo>
                      <a:cubicBezTo>
                        <a:pt x="15401" y="18674"/>
                        <a:pt x="15448" y="18695"/>
                        <a:pt x="15460" y="18701"/>
                      </a:cubicBezTo>
                      <a:cubicBezTo>
                        <a:pt x="15600" y="18771"/>
                        <a:pt x="15774" y="18824"/>
                        <a:pt x="15937" y="18867"/>
                      </a:cubicBezTo>
                      <a:cubicBezTo>
                        <a:pt x="16240" y="18937"/>
                        <a:pt x="16591" y="18975"/>
                        <a:pt x="17034" y="18975"/>
                      </a:cubicBezTo>
                      <a:cubicBezTo>
                        <a:pt x="17139" y="18975"/>
                        <a:pt x="17234" y="18933"/>
                        <a:pt x="17246" y="18884"/>
                      </a:cubicBezTo>
                      <a:cubicBezTo>
                        <a:pt x="17257" y="18836"/>
                        <a:pt x="17186" y="18792"/>
                        <a:pt x="17093" y="18787"/>
                      </a:cubicBezTo>
                      <a:cubicBezTo>
                        <a:pt x="16743" y="18760"/>
                        <a:pt x="16453" y="18712"/>
                        <a:pt x="16254" y="18642"/>
                      </a:cubicBezTo>
                      <a:cubicBezTo>
                        <a:pt x="16149" y="18604"/>
                        <a:pt x="16056" y="18561"/>
                        <a:pt x="15963" y="18507"/>
                      </a:cubicBezTo>
                      <a:cubicBezTo>
                        <a:pt x="15881" y="18453"/>
                        <a:pt x="15799" y="18388"/>
                        <a:pt x="15729" y="18324"/>
                      </a:cubicBezTo>
                      <a:cubicBezTo>
                        <a:pt x="15648" y="18237"/>
                        <a:pt x="15647" y="18135"/>
                        <a:pt x="15740" y="18054"/>
                      </a:cubicBezTo>
                      <a:cubicBezTo>
                        <a:pt x="15845" y="17963"/>
                        <a:pt x="15951" y="17866"/>
                        <a:pt x="16021" y="17807"/>
                      </a:cubicBezTo>
                      <a:cubicBezTo>
                        <a:pt x="16103" y="17726"/>
                        <a:pt x="16325" y="17704"/>
                        <a:pt x="16477" y="17763"/>
                      </a:cubicBezTo>
                      <a:cubicBezTo>
                        <a:pt x="16512" y="17779"/>
                        <a:pt x="16545" y="17789"/>
                        <a:pt x="16557" y="17795"/>
                      </a:cubicBezTo>
                      <a:cubicBezTo>
                        <a:pt x="16720" y="17854"/>
                        <a:pt x="16896" y="17904"/>
                        <a:pt x="17071" y="17936"/>
                      </a:cubicBezTo>
                      <a:cubicBezTo>
                        <a:pt x="17316" y="17979"/>
                        <a:pt x="17573" y="18000"/>
                        <a:pt x="17876" y="18000"/>
                      </a:cubicBezTo>
                      <a:cubicBezTo>
                        <a:pt x="17969" y="18000"/>
                        <a:pt x="18074" y="18001"/>
                        <a:pt x="18179" y="17995"/>
                      </a:cubicBezTo>
                      <a:cubicBezTo>
                        <a:pt x="18284" y="17990"/>
                        <a:pt x="18375" y="17946"/>
                        <a:pt x="18375" y="17893"/>
                      </a:cubicBezTo>
                      <a:cubicBezTo>
                        <a:pt x="18375" y="17844"/>
                        <a:pt x="18305" y="17807"/>
                        <a:pt x="18200" y="17802"/>
                      </a:cubicBezTo>
                      <a:cubicBezTo>
                        <a:pt x="17839" y="17785"/>
                        <a:pt x="17547" y="17746"/>
                        <a:pt x="17326" y="17687"/>
                      </a:cubicBezTo>
                      <a:cubicBezTo>
                        <a:pt x="17209" y="17655"/>
                        <a:pt x="17106" y="17618"/>
                        <a:pt x="17012" y="17569"/>
                      </a:cubicBezTo>
                      <a:cubicBezTo>
                        <a:pt x="16931" y="17521"/>
                        <a:pt x="16847" y="17467"/>
                        <a:pt x="16754" y="17413"/>
                      </a:cubicBezTo>
                      <a:cubicBezTo>
                        <a:pt x="16754" y="17413"/>
                        <a:pt x="16707" y="17381"/>
                        <a:pt x="16695" y="17371"/>
                      </a:cubicBezTo>
                      <a:cubicBezTo>
                        <a:pt x="16602" y="17311"/>
                        <a:pt x="16593" y="17235"/>
                        <a:pt x="16652" y="17165"/>
                      </a:cubicBezTo>
                      <a:cubicBezTo>
                        <a:pt x="16780" y="17020"/>
                        <a:pt x="16896" y="16868"/>
                        <a:pt x="17012" y="16717"/>
                      </a:cubicBezTo>
                      <a:cubicBezTo>
                        <a:pt x="17047" y="16680"/>
                        <a:pt x="17116" y="16648"/>
                        <a:pt x="17209" y="16648"/>
                      </a:cubicBezTo>
                      <a:cubicBezTo>
                        <a:pt x="17221" y="16648"/>
                        <a:pt x="17245" y="16648"/>
                        <a:pt x="17257" y="16648"/>
                      </a:cubicBezTo>
                      <a:cubicBezTo>
                        <a:pt x="17385" y="16659"/>
                        <a:pt x="17490" y="16675"/>
                        <a:pt x="17606" y="16707"/>
                      </a:cubicBezTo>
                      <a:cubicBezTo>
                        <a:pt x="17723" y="16740"/>
                        <a:pt x="17851" y="16782"/>
                        <a:pt x="17967" y="16825"/>
                      </a:cubicBezTo>
                      <a:lnTo>
                        <a:pt x="18004" y="16837"/>
                      </a:lnTo>
                      <a:cubicBezTo>
                        <a:pt x="18120" y="16880"/>
                        <a:pt x="18260" y="16933"/>
                        <a:pt x="18412" y="16977"/>
                      </a:cubicBezTo>
                      <a:cubicBezTo>
                        <a:pt x="18587" y="17025"/>
                        <a:pt x="18772" y="17063"/>
                        <a:pt x="18959" y="17079"/>
                      </a:cubicBezTo>
                      <a:cubicBezTo>
                        <a:pt x="19099" y="17095"/>
                        <a:pt x="19252" y="17101"/>
                        <a:pt x="19403" y="17101"/>
                      </a:cubicBezTo>
                      <a:cubicBezTo>
                        <a:pt x="19601" y="17101"/>
                        <a:pt x="19810" y="17089"/>
                        <a:pt x="20067" y="17062"/>
                      </a:cubicBezTo>
                      <a:cubicBezTo>
                        <a:pt x="20171" y="17052"/>
                        <a:pt x="20242" y="17004"/>
                        <a:pt x="20231" y="16950"/>
                      </a:cubicBezTo>
                      <a:cubicBezTo>
                        <a:pt x="20219" y="16907"/>
                        <a:pt x="20138" y="16874"/>
                        <a:pt x="20045" y="16874"/>
                      </a:cubicBezTo>
                      <a:lnTo>
                        <a:pt x="20034" y="16874"/>
                      </a:lnTo>
                      <a:cubicBezTo>
                        <a:pt x="19975" y="16874"/>
                        <a:pt x="19917" y="16874"/>
                        <a:pt x="19859" y="16874"/>
                      </a:cubicBezTo>
                      <a:cubicBezTo>
                        <a:pt x="19579" y="16874"/>
                        <a:pt x="19332" y="16858"/>
                        <a:pt x="19134" y="16820"/>
                      </a:cubicBezTo>
                      <a:cubicBezTo>
                        <a:pt x="19005" y="16798"/>
                        <a:pt x="18889" y="16767"/>
                        <a:pt x="18784" y="16724"/>
                      </a:cubicBezTo>
                      <a:cubicBezTo>
                        <a:pt x="18679" y="16686"/>
                        <a:pt x="18586" y="16631"/>
                        <a:pt x="18481" y="16583"/>
                      </a:cubicBezTo>
                      <a:lnTo>
                        <a:pt x="18459" y="16573"/>
                      </a:lnTo>
                      <a:cubicBezTo>
                        <a:pt x="18343" y="16513"/>
                        <a:pt x="18214" y="16448"/>
                        <a:pt x="18051" y="16394"/>
                      </a:cubicBezTo>
                      <a:cubicBezTo>
                        <a:pt x="17911" y="16346"/>
                        <a:pt x="17759" y="16309"/>
                        <a:pt x="17595" y="16276"/>
                      </a:cubicBezTo>
                      <a:cubicBezTo>
                        <a:pt x="17456" y="16249"/>
                        <a:pt x="17374" y="16174"/>
                        <a:pt x="17421" y="16109"/>
                      </a:cubicBezTo>
                      <a:cubicBezTo>
                        <a:pt x="17479" y="16007"/>
                        <a:pt x="17549" y="15899"/>
                        <a:pt x="17595" y="15791"/>
                      </a:cubicBezTo>
                      <a:cubicBezTo>
                        <a:pt x="17630" y="15727"/>
                        <a:pt x="17736" y="15684"/>
                        <a:pt x="17876" y="15673"/>
                      </a:cubicBezTo>
                      <a:lnTo>
                        <a:pt x="17887" y="15673"/>
                      </a:lnTo>
                      <a:cubicBezTo>
                        <a:pt x="18050" y="15663"/>
                        <a:pt x="18203" y="15652"/>
                        <a:pt x="18343" y="15652"/>
                      </a:cubicBezTo>
                      <a:lnTo>
                        <a:pt x="18364" y="15652"/>
                      </a:lnTo>
                      <a:cubicBezTo>
                        <a:pt x="18504" y="15652"/>
                        <a:pt x="18623" y="15662"/>
                        <a:pt x="18751" y="15678"/>
                      </a:cubicBezTo>
                      <a:cubicBezTo>
                        <a:pt x="18996" y="15711"/>
                        <a:pt x="19252" y="15786"/>
                        <a:pt x="19520" y="15899"/>
                      </a:cubicBezTo>
                      <a:cubicBezTo>
                        <a:pt x="19555" y="15915"/>
                        <a:pt x="19601" y="15921"/>
                        <a:pt x="19647" y="15921"/>
                      </a:cubicBezTo>
                      <a:cubicBezTo>
                        <a:pt x="19694" y="15921"/>
                        <a:pt x="19739" y="15910"/>
                        <a:pt x="19786" y="15894"/>
                      </a:cubicBezTo>
                      <a:cubicBezTo>
                        <a:pt x="19868" y="15856"/>
                        <a:pt x="19881" y="15802"/>
                        <a:pt x="19811" y="15759"/>
                      </a:cubicBezTo>
                      <a:cubicBezTo>
                        <a:pt x="19531" y="15598"/>
                        <a:pt x="19273" y="15494"/>
                        <a:pt x="18969" y="15424"/>
                      </a:cubicBezTo>
                      <a:cubicBezTo>
                        <a:pt x="18795" y="15387"/>
                        <a:pt x="18599" y="15354"/>
                        <a:pt x="18401" y="15343"/>
                      </a:cubicBezTo>
                      <a:cubicBezTo>
                        <a:pt x="18343" y="15338"/>
                        <a:pt x="18225" y="15333"/>
                        <a:pt x="18073" y="15333"/>
                      </a:cubicBezTo>
                      <a:cubicBezTo>
                        <a:pt x="18015" y="15333"/>
                        <a:pt x="17955" y="15318"/>
                        <a:pt x="17920" y="15296"/>
                      </a:cubicBezTo>
                      <a:cubicBezTo>
                        <a:pt x="17885" y="15275"/>
                        <a:pt x="17876" y="15247"/>
                        <a:pt x="17876" y="15221"/>
                      </a:cubicBezTo>
                      <a:cubicBezTo>
                        <a:pt x="17911" y="15134"/>
                        <a:pt x="17967" y="14988"/>
                        <a:pt x="18026" y="14848"/>
                      </a:cubicBezTo>
                      <a:cubicBezTo>
                        <a:pt x="18061" y="14762"/>
                        <a:pt x="18270" y="14708"/>
                        <a:pt x="18445" y="14746"/>
                      </a:cubicBezTo>
                      <a:cubicBezTo>
                        <a:pt x="18491" y="14756"/>
                        <a:pt x="18517" y="14763"/>
                        <a:pt x="18529" y="14763"/>
                      </a:cubicBezTo>
                      <a:cubicBezTo>
                        <a:pt x="18715" y="14795"/>
                        <a:pt x="18925" y="14811"/>
                        <a:pt x="19112" y="14816"/>
                      </a:cubicBezTo>
                      <a:cubicBezTo>
                        <a:pt x="19123" y="14816"/>
                        <a:pt x="19147" y="14816"/>
                        <a:pt x="19159" y="14816"/>
                      </a:cubicBezTo>
                      <a:cubicBezTo>
                        <a:pt x="19486" y="14816"/>
                        <a:pt x="19810" y="14778"/>
                        <a:pt x="20183" y="14697"/>
                      </a:cubicBezTo>
                      <a:cubicBezTo>
                        <a:pt x="20288" y="14675"/>
                        <a:pt x="20335" y="14622"/>
                        <a:pt x="20289" y="14574"/>
                      </a:cubicBezTo>
                      <a:cubicBezTo>
                        <a:pt x="20266" y="14536"/>
                        <a:pt x="20185" y="14515"/>
                        <a:pt x="20103" y="14515"/>
                      </a:cubicBezTo>
                      <a:cubicBezTo>
                        <a:pt x="20091" y="14515"/>
                        <a:pt x="20067" y="14515"/>
                        <a:pt x="20056" y="14520"/>
                      </a:cubicBezTo>
                      <a:cubicBezTo>
                        <a:pt x="19822" y="14547"/>
                        <a:pt x="19623" y="14562"/>
                        <a:pt x="19436" y="14562"/>
                      </a:cubicBezTo>
                      <a:cubicBezTo>
                        <a:pt x="19331" y="14562"/>
                        <a:pt x="19241" y="14557"/>
                        <a:pt x="19159" y="14552"/>
                      </a:cubicBezTo>
                      <a:cubicBezTo>
                        <a:pt x="19031" y="14541"/>
                        <a:pt x="18901" y="14520"/>
                        <a:pt x="18773" y="14488"/>
                      </a:cubicBezTo>
                      <a:cubicBezTo>
                        <a:pt x="18656" y="14456"/>
                        <a:pt x="18539" y="14418"/>
                        <a:pt x="18423" y="14380"/>
                      </a:cubicBezTo>
                      <a:lnTo>
                        <a:pt x="18401" y="14374"/>
                      </a:lnTo>
                      <a:cubicBezTo>
                        <a:pt x="18366" y="14363"/>
                        <a:pt x="18330" y="14352"/>
                        <a:pt x="18295" y="14342"/>
                      </a:cubicBezTo>
                      <a:cubicBezTo>
                        <a:pt x="18202" y="14309"/>
                        <a:pt x="18141" y="14261"/>
                        <a:pt x="18153" y="14207"/>
                      </a:cubicBezTo>
                      <a:cubicBezTo>
                        <a:pt x="18165" y="14148"/>
                        <a:pt x="18179" y="14089"/>
                        <a:pt x="18179" y="14035"/>
                      </a:cubicBezTo>
                      <a:cubicBezTo>
                        <a:pt x="18190" y="13987"/>
                        <a:pt x="18270" y="13943"/>
                        <a:pt x="18386" y="13943"/>
                      </a:cubicBezTo>
                      <a:cubicBezTo>
                        <a:pt x="18386" y="13943"/>
                        <a:pt x="18459" y="13943"/>
                        <a:pt x="18459" y="13943"/>
                      </a:cubicBezTo>
                      <a:cubicBezTo>
                        <a:pt x="18669" y="13943"/>
                        <a:pt x="18888" y="13928"/>
                        <a:pt x="19086" y="13895"/>
                      </a:cubicBezTo>
                      <a:cubicBezTo>
                        <a:pt x="19296" y="13863"/>
                        <a:pt x="19472" y="13813"/>
                        <a:pt x="19600" y="13781"/>
                      </a:cubicBezTo>
                      <a:lnTo>
                        <a:pt x="19626" y="13776"/>
                      </a:lnTo>
                      <a:cubicBezTo>
                        <a:pt x="19754" y="13744"/>
                        <a:pt x="19881" y="13712"/>
                        <a:pt x="19997" y="13685"/>
                      </a:cubicBezTo>
                      <a:cubicBezTo>
                        <a:pt x="20126" y="13658"/>
                        <a:pt x="20266" y="13641"/>
                        <a:pt x="20395" y="13641"/>
                      </a:cubicBezTo>
                      <a:cubicBezTo>
                        <a:pt x="20430" y="13641"/>
                        <a:pt x="20465" y="13641"/>
                        <a:pt x="20500" y="13641"/>
                      </a:cubicBezTo>
                      <a:cubicBezTo>
                        <a:pt x="20722" y="13641"/>
                        <a:pt x="20989" y="13668"/>
                        <a:pt x="21280" y="13717"/>
                      </a:cubicBezTo>
                      <a:cubicBezTo>
                        <a:pt x="21303" y="13722"/>
                        <a:pt x="21326" y="13722"/>
                        <a:pt x="21349" y="13722"/>
                      </a:cubicBezTo>
                      <a:cubicBezTo>
                        <a:pt x="21419" y="13722"/>
                        <a:pt x="21489" y="13700"/>
                        <a:pt x="21524" y="13668"/>
                      </a:cubicBezTo>
                      <a:cubicBezTo>
                        <a:pt x="21571" y="13620"/>
                        <a:pt x="21537" y="13560"/>
                        <a:pt x="21444" y="13533"/>
                      </a:cubicBezTo>
                      <a:cubicBezTo>
                        <a:pt x="21059" y="13431"/>
                        <a:pt x="20733" y="13378"/>
                        <a:pt x="20395" y="13362"/>
                      </a:cubicBezTo>
                      <a:cubicBezTo>
                        <a:pt x="20348" y="13362"/>
                        <a:pt x="20299" y="13357"/>
                        <a:pt x="20252" y="13357"/>
                      </a:cubicBezTo>
                      <a:cubicBezTo>
                        <a:pt x="20101" y="13357"/>
                        <a:pt x="19952" y="13367"/>
                        <a:pt x="19800" y="13384"/>
                      </a:cubicBezTo>
                      <a:cubicBezTo>
                        <a:pt x="19626" y="13405"/>
                        <a:pt x="19459" y="13431"/>
                        <a:pt x="19319" y="13458"/>
                      </a:cubicBezTo>
                      <a:lnTo>
                        <a:pt x="19276" y="13464"/>
                      </a:lnTo>
                      <a:cubicBezTo>
                        <a:pt x="19136" y="13491"/>
                        <a:pt x="18993" y="13513"/>
                        <a:pt x="18853" y="13523"/>
                      </a:cubicBezTo>
                      <a:cubicBezTo>
                        <a:pt x="18771" y="13529"/>
                        <a:pt x="18704" y="13533"/>
                        <a:pt x="18634" y="13533"/>
                      </a:cubicBezTo>
                      <a:cubicBezTo>
                        <a:pt x="18588" y="13533"/>
                        <a:pt x="18539" y="13534"/>
                        <a:pt x="18492" y="13528"/>
                      </a:cubicBezTo>
                      <a:lnTo>
                        <a:pt x="18481" y="13528"/>
                      </a:lnTo>
                      <a:cubicBezTo>
                        <a:pt x="18330" y="13518"/>
                        <a:pt x="18223" y="13459"/>
                        <a:pt x="18211" y="13384"/>
                      </a:cubicBezTo>
                      <a:cubicBezTo>
                        <a:pt x="18211" y="13211"/>
                        <a:pt x="18203" y="13044"/>
                        <a:pt x="18168" y="12877"/>
                      </a:cubicBezTo>
                      <a:cubicBezTo>
                        <a:pt x="18168" y="12839"/>
                        <a:pt x="18190" y="12806"/>
                        <a:pt x="18237" y="12779"/>
                      </a:cubicBezTo>
                      <a:cubicBezTo>
                        <a:pt x="18400" y="12704"/>
                        <a:pt x="18539" y="12769"/>
                        <a:pt x="19017" y="12796"/>
                      </a:cubicBezTo>
                      <a:cubicBezTo>
                        <a:pt x="19215" y="12807"/>
                        <a:pt x="19424" y="12800"/>
                        <a:pt x="19611" y="12784"/>
                      </a:cubicBezTo>
                      <a:cubicBezTo>
                        <a:pt x="19937" y="12752"/>
                        <a:pt x="20252" y="12678"/>
                        <a:pt x="20602" y="12549"/>
                      </a:cubicBezTo>
                      <a:cubicBezTo>
                        <a:pt x="20684" y="12516"/>
                        <a:pt x="20708" y="12457"/>
                        <a:pt x="20650" y="12414"/>
                      </a:cubicBezTo>
                      <a:cubicBezTo>
                        <a:pt x="20615" y="12387"/>
                        <a:pt x="20544" y="12370"/>
                        <a:pt x="20486" y="12370"/>
                      </a:cubicBezTo>
                      <a:cubicBezTo>
                        <a:pt x="20451" y="12370"/>
                        <a:pt x="20430" y="12375"/>
                        <a:pt x="20395" y="12380"/>
                      </a:cubicBezTo>
                      <a:cubicBezTo>
                        <a:pt x="19462" y="12623"/>
                        <a:pt x="19089" y="12478"/>
                        <a:pt x="18343" y="12360"/>
                      </a:cubicBezTo>
                      <a:cubicBezTo>
                        <a:pt x="18156" y="12333"/>
                        <a:pt x="18028" y="12258"/>
                        <a:pt x="17993" y="12171"/>
                      </a:cubicBezTo>
                      <a:cubicBezTo>
                        <a:pt x="17946" y="12037"/>
                        <a:pt x="17888" y="11907"/>
                        <a:pt x="17818" y="11777"/>
                      </a:cubicBezTo>
                      <a:cubicBezTo>
                        <a:pt x="17783" y="11702"/>
                        <a:pt x="17852" y="11622"/>
                        <a:pt x="18004" y="11579"/>
                      </a:cubicBezTo>
                      <a:cubicBezTo>
                        <a:pt x="18039" y="11568"/>
                        <a:pt x="18074" y="11563"/>
                        <a:pt x="18120" y="11552"/>
                      </a:cubicBezTo>
                      <a:cubicBezTo>
                        <a:pt x="18237" y="11530"/>
                        <a:pt x="18354" y="11514"/>
                        <a:pt x="18470" y="11503"/>
                      </a:cubicBezTo>
                      <a:cubicBezTo>
                        <a:pt x="18529" y="11498"/>
                        <a:pt x="18586" y="11498"/>
                        <a:pt x="18656" y="11498"/>
                      </a:cubicBezTo>
                      <a:cubicBezTo>
                        <a:pt x="18726" y="11498"/>
                        <a:pt x="18806" y="11498"/>
                        <a:pt x="18911" y="11503"/>
                      </a:cubicBezTo>
                      <a:lnTo>
                        <a:pt x="18984" y="11503"/>
                      </a:lnTo>
                      <a:cubicBezTo>
                        <a:pt x="19101" y="11508"/>
                        <a:pt x="19228" y="11508"/>
                        <a:pt x="19356" y="11508"/>
                      </a:cubicBezTo>
                      <a:cubicBezTo>
                        <a:pt x="19391" y="11508"/>
                        <a:pt x="19437" y="11508"/>
                        <a:pt x="19472" y="11508"/>
                      </a:cubicBezTo>
                      <a:cubicBezTo>
                        <a:pt x="19682" y="11503"/>
                        <a:pt x="19881" y="11487"/>
                        <a:pt x="20056" y="11449"/>
                      </a:cubicBezTo>
                      <a:cubicBezTo>
                        <a:pt x="20370" y="11390"/>
                        <a:pt x="20661" y="11292"/>
                        <a:pt x="20941" y="11131"/>
                      </a:cubicBezTo>
                      <a:cubicBezTo>
                        <a:pt x="21011" y="11093"/>
                        <a:pt x="21012" y="11029"/>
                        <a:pt x="20930" y="10991"/>
                      </a:cubicBezTo>
                      <a:cubicBezTo>
                        <a:pt x="20884" y="10970"/>
                        <a:pt x="20836" y="10959"/>
                        <a:pt x="20777" y="10959"/>
                      </a:cubicBezTo>
                      <a:cubicBezTo>
                        <a:pt x="20731" y="10959"/>
                        <a:pt x="20696" y="10963"/>
                        <a:pt x="20661" y="10979"/>
                      </a:cubicBezTo>
                      <a:cubicBezTo>
                        <a:pt x="20392" y="11087"/>
                        <a:pt x="20126" y="11153"/>
                        <a:pt x="19870" y="11180"/>
                      </a:cubicBezTo>
                      <a:cubicBezTo>
                        <a:pt x="19776" y="11190"/>
                        <a:pt x="19694" y="11195"/>
                        <a:pt x="19589" y="11195"/>
                      </a:cubicBezTo>
                      <a:cubicBezTo>
                        <a:pt x="19542" y="11195"/>
                        <a:pt x="19497" y="11195"/>
                        <a:pt x="19451" y="11190"/>
                      </a:cubicBezTo>
                      <a:cubicBezTo>
                        <a:pt x="19322" y="11184"/>
                        <a:pt x="19193" y="11174"/>
                        <a:pt x="19053" y="11158"/>
                      </a:cubicBezTo>
                      <a:lnTo>
                        <a:pt x="18995" y="11153"/>
                      </a:lnTo>
                      <a:cubicBezTo>
                        <a:pt x="18832" y="11137"/>
                        <a:pt x="18644" y="11121"/>
                        <a:pt x="18434" y="11121"/>
                      </a:cubicBezTo>
                      <a:cubicBezTo>
                        <a:pt x="18224" y="11121"/>
                        <a:pt x="18013" y="11136"/>
                        <a:pt x="17803" y="11168"/>
                      </a:cubicBezTo>
                      <a:cubicBezTo>
                        <a:pt x="17768" y="11173"/>
                        <a:pt x="17747" y="11179"/>
                        <a:pt x="17712" y="11185"/>
                      </a:cubicBezTo>
                      <a:cubicBezTo>
                        <a:pt x="17665" y="11190"/>
                        <a:pt x="17617" y="11195"/>
                        <a:pt x="17570" y="11190"/>
                      </a:cubicBezTo>
                      <a:cubicBezTo>
                        <a:pt x="17477" y="11184"/>
                        <a:pt x="17397" y="11147"/>
                        <a:pt x="17362" y="11104"/>
                      </a:cubicBezTo>
                      <a:cubicBezTo>
                        <a:pt x="17316" y="11050"/>
                        <a:pt x="17267" y="11001"/>
                        <a:pt x="17220" y="10947"/>
                      </a:cubicBezTo>
                      <a:cubicBezTo>
                        <a:pt x="17138" y="10856"/>
                        <a:pt x="17058" y="10769"/>
                        <a:pt x="16976" y="10683"/>
                      </a:cubicBezTo>
                      <a:cubicBezTo>
                        <a:pt x="16953" y="10661"/>
                        <a:pt x="16964" y="10635"/>
                        <a:pt x="16987" y="10619"/>
                      </a:cubicBezTo>
                      <a:cubicBezTo>
                        <a:pt x="17010" y="10597"/>
                        <a:pt x="17060" y="10587"/>
                        <a:pt x="17118" y="10582"/>
                      </a:cubicBezTo>
                      <a:cubicBezTo>
                        <a:pt x="17223" y="10577"/>
                        <a:pt x="17313" y="10571"/>
                        <a:pt x="17395" y="10565"/>
                      </a:cubicBezTo>
                      <a:cubicBezTo>
                        <a:pt x="17593" y="10549"/>
                        <a:pt x="17793" y="10517"/>
                        <a:pt x="17956" y="10474"/>
                      </a:cubicBezTo>
                      <a:cubicBezTo>
                        <a:pt x="18318" y="10383"/>
                        <a:pt x="18574" y="10252"/>
                        <a:pt x="18784" y="10139"/>
                      </a:cubicBezTo>
                      <a:cubicBezTo>
                        <a:pt x="18819" y="10118"/>
                        <a:pt x="18831" y="10097"/>
                        <a:pt x="18831" y="10075"/>
                      </a:cubicBezTo>
                      <a:cubicBezTo>
                        <a:pt x="18831" y="10054"/>
                        <a:pt x="18797" y="10032"/>
                        <a:pt x="18762" y="10016"/>
                      </a:cubicBezTo>
                      <a:cubicBezTo>
                        <a:pt x="18727" y="10005"/>
                        <a:pt x="18680" y="9994"/>
                        <a:pt x="18645" y="9994"/>
                      </a:cubicBezTo>
                      <a:cubicBezTo>
                        <a:pt x="18598" y="9994"/>
                        <a:pt x="18553" y="10000"/>
                        <a:pt x="18518" y="10016"/>
                      </a:cubicBezTo>
                      <a:cubicBezTo>
                        <a:pt x="18226" y="10129"/>
                        <a:pt x="17978" y="10199"/>
                        <a:pt x="17745" y="10237"/>
                      </a:cubicBezTo>
                      <a:cubicBezTo>
                        <a:pt x="17617" y="10258"/>
                        <a:pt x="17491" y="10269"/>
                        <a:pt x="17351" y="10269"/>
                      </a:cubicBezTo>
                      <a:lnTo>
                        <a:pt x="17337" y="10269"/>
                      </a:lnTo>
                      <a:cubicBezTo>
                        <a:pt x="17208" y="10269"/>
                        <a:pt x="17071" y="10263"/>
                        <a:pt x="16896" y="10252"/>
                      </a:cubicBezTo>
                      <a:cubicBezTo>
                        <a:pt x="16861" y="10252"/>
                        <a:pt x="16824" y="10247"/>
                        <a:pt x="16801" y="10247"/>
                      </a:cubicBezTo>
                      <a:cubicBezTo>
                        <a:pt x="16673" y="10242"/>
                        <a:pt x="16556" y="10198"/>
                        <a:pt x="16509" y="10144"/>
                      </a:cubicBezTo>
                      <a:cubicBezTo>
                        <a:pt x="16451" y="10080"/>
                        <a:pt x="16369" y="9972"/>
                        <a:pt x="16287" y="9865"/>
                      </a:cubicBezTo>
                      <a:cubicBezTo>
                        <a:pt x="16217" y="9773"/>
                        <a:pt x="16267" y="9675"/>
                        <a:pt x="16418" y="9605"/>
                      </a:cubicBezTo>
                      <a:cubicBezTo>
                        <a:pt x="16535" y="9552"/>
                        <a:pt x="16638" y="9509"/>
                        <a:pt x="16684" y="9488"/>
                      </a:cubicBezTo>
                      <a:cubicBezTo>
                        <a:pt x="16801" y="9434"/>
                        <a:pt x="16907" y="9380"/>
                        <a:pt x="17012" y="9343"/>
                      </a:cubicBezTo>
                      <a:cubicBezTo>
                        <a:pt x="17117" y="9305"/>
                        <a:pt x="17233" y="9272"/>
                        <a:pt x="17373" y="9250"/>
                      </a:cubicBezTo>
                      <a:cubicBezTo>
                        <a:pt x="17571" y="9218"/>
                        <a:pt x="17817" y="9201"/>
                        <a:pt x="18120" y="9201"/>
                      </a:cubicBezTo>
                      <a:cubicBezTo>
                        <a:pt x="18179" y="9201"/>
                        <a:pt x="18226" y="9201"/>
                        <a:pt x="18284" y="9201"/>
                      </a:cubicBezTo>
                      <a:lnTo>
                        <a:pt x="18295" y="9201"/>
                      </a:lnTo>
                      <a:cubicBezTo>
                        <a:pt x="18389" y="9201"/>
                        <a:pt x="18469" y="9175"/>
                        <a:pt x="18492" y="9132"/>
                      </a:cubicBezTo>
                      <a:cubicBezTo>
                        <a:pt x="18504" y="9111"/>
                        <a:pt x="18494" y="9083"/>
                        <a:pt x="18470" y="9067"/>
                      </a:cubicBezTo>
                      <a:cubicBezTo>
                        <a:pt x="18447" y="9045"/>
                        <a:pt x="18401" y="9035"/>
                        <a:pt x="18343" y="9030"/>
                      </a:cubicBezTo>
                      <a:cubicBezTo>
                        <a:pt x="18074" y="9003"/>
                        <a:pt x="17840" y="8986"/>
                        <a:pt x="17595" y="8986"/>
                      </a:cubicBezTo>
                      <a:cubicBezTo>
                        <a:pt x="17479" y="8986"/>
                        <a:pt x="17362" y="8992"/>
                        <a:pt x="17246" y="8998"/>
                      </a:cubicBezTo>
                      <a:cubicBezTo>
                        <a:pt x="17047" y="9014"/>
                        <a:pt x="16860" y="9040"/>
                        <a:pt x="16673" y="9083"/>
                      </a:cubicBezTo>
                      <a:cubicBezTo>
                        <a:pt x="16498" y="9127"/>
                        <a:pt x="16347" y="9175"/>
                        <a:pt x="16207" y="9223"/>
                      </a:cubicBezTo>
                      <a:cubicBezTo>
                        <a:pt x="16195" y="9229"/>
                        <a:pt x="16184" y="9235"/>
                        <a:pt x="16149" y="9240"/>
                      </a:cubicBezTo>
                      <a:cubicBezTo>
                        <a:pt x="16009" y="9278"/>
                        <a:pt x="15835" y="9250"/>
                        <a:pt x="15777" y="9174"/>
                      </a:cubicBezTo>
                      <a:cubicBezTo>
                        <a:pt x="15684" y="9040"/>
                        <a:pt x="15576" y="8901"/>
                        <a:pt x="15529" y="8809"/>
                      </a:cubicBezTo>
                      <a:cubicBezTo>
                        <a:pt x="15506" y="8777"/>
                        <a:pt x="15519" y="8743"/>
                        <a:pt x="15565" y="8716"/>
                      </a:cubicBezTo>
                      <a:cubicBezTo>
                        <a:pt x="15600" y="8689"/>
                        <a:pt x="15670" y="8675"/>
                        <a:pt x="15740" y="8669"/>
                      </a:cubicBezTo>
                      <a:cubicBezTo>
                        <a:pt x="15845" y="8664"/>
                        <a:pt x="15916" y="8658"/>
                        <a:pt x="15963" y="8658"/>
                      </a:cubicBezTo>
                      <a:cubicBezTo>
                        <a:pt x="16161" y="8652"/>
                        <a:pt x="16359" y="8631"/>
                        <a:pt x="16546" y="8599"/>
                      </a:cubicBezTo>
                      <a:cubicBezTo>
                        <a:pt x="16919" y="8534"/>
                        <a:pt x="17211" y="8431"/>
                        <a:pt x="17468" y="8334"/>
                      </a:cubicBezTo>
                      <a:cubicBezTo>
                        <a:pt x="17515" y="8318"/>
                        <a:pt x="17537" y="8297"/>
                        <a:pt x="17537" y="8270"/>
                      </a:cubicBezTo>
                      <a:cubicBezTo>
                        <a:pt x="17537" y="8249"/>
                        <a:pt x="17526" y="8227"/>
                        <a:pt x="17479" y="8211"/>
                      </a:cubicBezTo>
                      <a:cubicBezTo>
                        <a:pt x="17444" y="8195"/>
                        <a:pt x="17395" y="8184"/>
                        <a:pt x="17337" y="8184"/>
                      </a:cubicBezTo>
                      <a:cubicBezTo>
                        <a:pt x="17302" y="8184"/>
                        <a:pt x="17270" y="8189"/>
                        <a:pt x="17235" y="8200"/>
                      </a:cubicBezTo>
                      <a:cubicBezTo>
                        <a:pt x="17025" y="8259"/>
                        <a:pt x="16707" y="8334"/>
                        <a:pt x="16404" y="8361"/>
                      </a:cubicBezTo>
                      <a:cubicBezTo>
                        <a:pt x="16322" y="8367"/>
                        <a:pt x="16240" y="8373"/>
                        <a:pt x="16170" y="8373"/>
                      </a:cubicBezTo>
                      <a:cubicBezTo>
                        <a:pt x="16112" y="8373"/>
                        <a:pt x="16054" y="8372"/>
                        <a:pt x="15996" y="8366"/>
                      </a:cubicBezTo>
                      <a:cubicBezTo>
                        <a:pt x="15844" y="8355"/>
                        <a:pt x="15683" y="8335"/>
                        <a:pt x="15555" y="8319"/>
                      </a:cubicBezTo>
                      <a:lnTo>
                        <a:pt x="15460" y="8307"/>
                      </a:lnTo>
                      <a:cubicBezTo>
                        <a:pt x="15331" y="8291"/>
                        <a:pt x="15239" y="8244"/>
                        <a:pt x="15216" y="8184"/>
                      </a:cubicBezTo>
                      <a:cubicBezTo>
                        <a:pt x="15146" y="8039"/>
                        <a:pt x="15098" y="7893"/>
                        <a:pt x="15052" y="7753"/>
                      </a:cubicBezTo>
                      <a:cubicBezTo>
                        <a:pt x="15028" y="7683"/>
                        <a:pt x="15109" y="7617"/>
                        <a:pt x="15237" y="7585"/>
                      </a:cubicBezTo>
                      <a:cubicBezTo>
                        <a:pt x="15342" y="7563"/>
                        <a:pt x="15436" y="7549"/>
                        <a:pt x="15529" y="7538"/>
                      </a:cubicBezTo>
                      <a:cubicBezTo>
                        <a:pt x="15611" y="7527"/>
                        <a:pt x="15694" y="7521"/>
                        <a:pt x="15788" y="7521"/>
                      </a:cubicBezTo>
                      <a:cubicBezTo>
                        <a:pt x="15823" y="7521"/>
                        <a:pt x="15858" y="7521"/>
                        <a:pt x="15904" y="7521"/>
                      </a:cubicBezTo>
                      <a:cubicBezTo>
                        <a:pt x="16033" y="7526"/>
                        <a:pt x="16171" y="7543"/>
                        <a:pt x="16334" y="7565"/>
                      </a:cubicBezTo>
                      <a:cubicBezTo>
                        <a:pt x="16509" y="7586"/>
                        <a:pt x="16684" y="7601"/>
                        <a:pt x="16870" y="7612"/>
                      </a:cubicBezTo>
                      <a:cubicBezTo>
                        <a:pt x="16929" y="7612"/>
                        <a:pt x="16976" y="7619"/>
                        <a:pt x="17034" y="7619"/>
                      </a:cubicBezTo>
                      <a:cubicBezTo>
                        <a:pt x="17174" y="7619"/>
                        <a:pt x="17328" y="7613"/>
                        <a:pt x="17468" y="7597"/>
                      </a:cubicBezTo>
                      <a:cubicBezTo>
                        <a:pt x="17853" y="7559"/>
                        <a:pt x="18179" y="7478"/>
                        <a:pt x="18459" y="7408"/>
                      </a:cubicBezTo>
                      <a:cubicBezTo>
                        <a:pt x="18506" y="7397"/>
                        <a:pt x="18539" y="7376"/>
                        <a:pt x="18550" y="7354"/>
                      </a:cubicBezTo>
                      <a:cubicBezTo>
                        <a:pt x="18562" y="7333"/>
                        <a:pt x="18553" y="7312"/>
                        <a:pt x="18518" y="7295"/>
                      </a:cubicBezTo>
                      <a:cubicBezTo>
                        <a:pt x="18483" y="7274"/>
                        <a:pt x="18424" y="7262"/>
                        <a:pt x="18354" y="7262"/>
                      </a:cubicBezTo>
                      <a:cubicBezTo>
                        <a:pt x="18330" y="7262"/>
                        <a:pt x="18305" y="7263"/>
                        <a:pt x="18270" y="7268"/>
                      </a:cubicBezTo>
                      <a:cubicBezTo>
                        <a:pt x="18013" y="7312"/>
                        <a:pt x="17687" y="7359"/>
                        <a:pt x="17384" y="7359"/>
                      </a:cubicBezTo>
                      <a:lnTo>
                        <a:pt x="17373" y="7359"/>
                      </a:lnTo>
                      <a:cubicBezTo>
                        <a:pt x="17280" y="7359"/>
                        <a:pt x="17175" y="7360"/>
                        <a:pt x="17082" y="7349"/>
                      </a:cubicBezTo>
                      <a:cubicBezTo>
                        <a:pt x="16930" y="7333"/>
                        <a:pt x="16778" y="7305"/>
                        <a:pt x="16557" y="7257"/>
                      </a:cubicBezTo>
                      <a:lnTo>
                        <a:pt x="16520" y="7247"/>
                      </a:lnTo>
                      <a:cubicBezTo>
                        <a:pt x="16380" y="7214"/>
                        <a:pt x="16229" y="7181"/>
                        <a:pt x="16054" y="7154"/>
                      </a:cubicBezTo>
                      <a:cubicBezTo>
                        <a:pt x="15844" y="7122"/>
                        <a:pt x="15637" y="7105"/>
                        <a:pt x="15427" y="7100"/>
                      </a:cubicBezTo>
                      <a:cubicBezTo>
                        <a:pt x="15415" y="7100"/>
                        <a:pt x="15391" y="7100"/>
                        <a:pt x="15380" y="7100"/>
                      </a:cubicBezTo>
                      <a:cubicBezTo>
                        <a:pt x="15356" y="7100"/>
                        <a:pt x="15334" y="7100"/>
                        <a:pt x="15310" y="7100"/>
                      </a:cubicBezTo>
                      <a:lnTo>
                        <a:pt x="15296" y="7100"/>
                      </a:lnTo>
                      <a:cubicBezTo>
                        <a:pt x="15179" y="7100"/>
                        <a:pt x="15063" y="7075"/>
                        <a:pt x="14993" y="7026"/>
                      </a:cubicBezTo>
                      <a:cubicBezTo>
                        <a:pt x="14947" y="6999"/>
                        <a:pt x="14935" y="6961"/>
                        <a:pt x="14935" y="6923"/>
                      </a:cubicBezTo>
                      <a:cubicBezTo>
                        <a:pt x="14947" y="6821"/>
                        <a:pt x="14959" y="6719"/>
                        <a:pt x="14982" y="6622"/>
                      </a:cubicBezTo>
                      <a:cubicBezTo>
                        <a:pt x="15006" y="6541"/>
                        <a:pt x="15146" y="6481"/>
                        <a:pt x="15332" y="6481"/>
                      </a:cubicBezTo>
                      <a:cubicBezTo>
                        <a:pt x="15402" y="6481"/>
                        <a:pt x="15474" y="6475"/>
                        <a:pt x="15544" y="6475"/>
                      </a:cubicBezTo>
                      <a:cubicBezTo>
                        <a:pt x="15730" y="6465"/>
                        <a:pt x="15891" y="6443"/>
                        <a:pt x="16043" y="6427"/>
                      </a:cubicBezTo>
                      <a:lnTo>
                        <a:pt x="16090" y="6422"/>
                      </a:lnTo>
                      <a:cubicBezTo>
                        <a:pt x="16254" y="6400"/>
                        <a:pt x="16395" y="6390"/>
                        <a:pt x="16535" y="6385"/>
                      </a:cubicBezTo>
                      <a:cubicBezTo>
                        <a:pt x="16558" y="6385"/>
                        <a:pt x="16592" y="6385"/>
                        <a:pt x="16615" y="6385"/>
                      </a:cubicBezTo>
                      <a:cubicBezTo>
                        <a:pt x="16720" y="6385"/>
                        <a:pt x="16824" y="6389"/>
                        <a:pt x="16929" y="6400"/>
                      </a:cubicBezTo>
                      <a:cubicBezTo>
                        <a:pt x="17208" y="6432"/>
                        <a:pt x="17491" y="6508"/>
                        <a:pt x="17759" y="6583"/>
                      </a:cubicBezTo>
                      <a:cubicBezTo>
                        <a:pt x="17794" y="6594"/>
                        <a:pt x="17841" y="6600"/>
                        <a:pt x="17876" y="6600"/>
                      </a:cubicBezTo>
                      <a:cubicBezTo>
                        <a:pt x="17923" y="6600"/>
                        <a:pt x="17969" y="6594"/>
                        <a:pt x="17993" y="6583"/>
                      </a:cubicBezTo>
                      <a:cubicBezTo>
                        <a:pt x="18028" y="6567"/>
                        <a:pt x="18051" y="6551"/>
                        <a:pt x="18051" y="6529"/>
                      </a:cubicBezTo>
                      <a:cubicBezTo>
                        <a:pt x="18051" y="6508"/>
                        <a:pt x="18028" y="6482"/>
                        <a:pt x="17993" y="6465"/>
                      </a:cubicBezTo>
                      <a:cubicBezTo>
                        <a:pt x="17725" y="6358"/>
                        <a:pt x="17468" y="6255"/>
                        <a:pt x="17118" y="6179"/>
                      </a:cubicBezTo>
                      <a:cubicBezTo>
                        <a:pt x="16943" y="6141"/>
                        <a:pt x="16744" y="6109"/>
                        <a:pt x="16546" y="6098"/>
                      </a:cubicBezTo>
                      <a:cubicBezTo>
                        <a:pt x="16429" y="6093"/>
                        <a:pt x="16300" y="6088"/>
                        <a:pt x="16149" y="6088"/>
                      </a:cubicBezTo>
                      <a:cubicBezTo>
                        <a:pt x="16090" y="6088"/>
                        <a:pt x="16042" y="6088"/>
                        <a:pt x="15996" y="6088"/>
                      </a:cubicBezTo>
                      <a:cubicBezTo>
                        <a:pt x="15926" y="6088"/>
                        <a:pt x="15869" y="6088"/>
                        <a:pt x="15799" y="6088"/>
                      </a:cubicBezTo>
                      <a:cubicBezTo>
                        <a:pt x="15694" y="6088"/>
                        <a:pt x="15614" y="6089"/>
                        <a:pt x="15544" y="6083"/>
                      </a:cubicBezTo>
                      <a:cubicBezTo>
                        <a:pt x="15532" y="6083"/>
                        <a:pt x="15530" y="6083"/>
                        <a:pt x="15518" y="6083"/>
                      </a:cubicBezTo>
                      <a:cubicBezTo>
                        <a:pt x="15413" y="6072"/>
                        <a:pt x="15331" y="6034"/>
                        <a:pt x="15296" y="5986"/>
                      </a:cubicBezTo>
                      <a:cubicBezTo>
                        <a:pt x="15272" y="5953"/>
                        <a:pt x="15272" y="5920"/>
                        <a:pt x="15296" y="5888"/>
                      </a:cubicBezTo>
                      <a:cubicBezTo>
                        <a:pt x="15412" y="5710"/>
                        <a:pt x="15555" y="5522"/>
                        <a:pt x="15729" y="5339"/>
                      </a:cubicBezTo>
                      <a:cubicBezTo>
                        <a:pt x="15811" y="5247"/>
                        <a:pt x="15997" y="5188"/>
                        <a:pt x="16207" y="5177"/>
                      </a:cubicBezTo>
                      <a:cubicBezTo>
                        <a:pt x="16289" y="5172"/>
                        <a:pt x="16370" y="5172"/>
                        <a:pt x="16440" y="5172"/>
                      </a:cubicBezTo>
                      <a:cubicBezTo>
                        <a:pt x="16475" y="5172"/>
                        <a:pt x="16510" y="5172"/>
                        <a:pt x="16557" y="5172"/>
                      </a:cubicBezTo>
                      <a:cubicBezTo>
                        <a:pt x="16697" y="5178"/>
                        <a:pt x="16826" y="5188"/>
                        <a:pt x="16954" y="5209"/>
                      </a:cubicBezTo>
                      <a:cubicBezTo>
                        <a:pt x="17071" y="5231"/>
                        <a:pt x="17197" y="5263"/>
                        <a:pt x="17384" y="5317"/>
                      </a:cubicBezTo>
                      <a:lnTo>
                        <a:pt x="17468" y="5344"/>
                      </a:lnTo>
                      <a:cubicBezTo>
                        <a:pt x="17596" y="5382"/>
                        <a:pt x="17746" y="5431"/>
                        <a:pt x="17898" y="5469"/>
                      </a:cubicBezTo>
                      <a:cubicBezTo>
                        <a:pt x="18108" y="5517"/>
                        <a:pt x="18319" y="5549"/>
                        <a:pt x="18529" y="5560"/>
                      </a:cubicBezTo>
                      <a:cubicBezTo>
                        <a:pt x="18598" y="5565"/>
                        <a:pt x="18655" y="5565"/>
                        <a:pt x="18725" y="5565"/>
                      </a:cubicBezTo>
                      <a:cubicBezTo>
                        <a:pt x="19040" y="5565"/>
                        <a:pt x="19369" y="5528"/>
                        <a:pt x="19742" y="5442"/>
                      </a:cubicBezTo>
                      <a:cubicBezTo>
                        <a:pt x="19847" y="5420"/>
                        <a:pt x="19905" y="5354"/>
                        <a:pt x="19870" y="5295"/>
                      </a:cubicBezTo>
                      <a:cubicBezTo>
                        <a:pt x="19846" y="5247"/>
                        <a:pt x="19765" y="5214"/>
                        <a:pt x="19684" y="5214"/>
                      </a:cubicBezTo>
                      <a:cubicBezTo>
                        <a:pt x="19672" y="5214"/>
                        <a:pt x="19649" y="5216"/>
                        <a:pt x="19626" y="5221"/>
                      </a:cubicBezTo>
                      <a:cubicBezTo>
                        <a:pt x="19404" y="5253"/>
                        <a:pt x="19193" y="5268"/>
                        <a:pt x="19006" y="5268"/>
                      </a:cubicBezTo>
                      <a:cubicBezTo>
                        <a:pt x="18878" y="5268"/>
                        <a:pt x="18750" y="5264"/>
                        <a:pt x="18645" y="5248"/>
                      </a:cubicBezTo>
                      <a:cubicBezTo>
                        <a:pt x="18505" y="5232"/>
                        <a:pt x="18377" y="5199"/>
                        <a:pt x="18237" y="5155"/>
                      </a:cubicBezTo>
                      <a:cubicBezTo>
                        <a:pt x="18132" y="5123"/>
                        <a:pt x="18025" y="5081"/>
                        <a:pt x="17920" y="5038"/>
                      </a:cubicBezTo>
                      <a:lnTo>
                        <a:pt x="17829" y="4999"/>
                      </a:lnTo>
                      <a:cubicBezTo>
                        <a:pt x="17689" y="4945"/>
                        <a:pt x="17514" y="4881"/>
                        <a:pt x="17304" y="4832"/>
                      </a:cubicBezTo>
                      <a:cubicBezTo>
                        <a:pt x="17106" y="4784"/>
                        <a:pt x="16870" y="4757"/>
                        <a:pt x="16637" y="4746"/>
                      </a:cubicBezTo>
                      <a:cubicBezTo>
                        <a:pt x="16625" y="4746"/>
                        <a:pt x="16593" y="4747"/>
                        <a:pt x="16546" y="4741"/>
                      </a:cubicBezTo>
                      <a:cubicBezTo>
                        <a:pt x="16348" y="4736"/>
                        <a:pt x="16205" y="4654"/>
                        <a:pt x="16229" y="4563"/>
                      </a:cubicBezTo>
                      <a:cubicBezTo>
                        <a:pt x="16275" y="4423"/>
                        <a:pt x="16311" y="4197"/>
                        <a:pt x="16334" y="4009"/>
                      </a:cubicBezTo>
                      <a:cubicBezTo>
                        <a:pt x="16346" y="3923"/>
                        <a:pt x="16523" y="3858"/>
                        <a:pt x="16710" y="3874"/>
                      </a:cubicBezTo>
                      <a:cubicBezTo>
                        <a:pt x="16745" y="3880"/>
                        <a:pt x="16780" y="3879"/>
                        <a:pt x="16826" y="3884"/>
                      </a:cubicBezTo>
                      <a:cubicBezTo>
                        <a:pt x="16966" y="3895"/>
                        <a:pt x="17105" y="3911"/>
                        <a:pt x="17257" y="3916"/>
                      </a:cubicBezTo>
                      <a:cubicBezTo>
                        <a:pt x="17315" y="3916"/>
                        <a:pt x="17373" y="3921"/>
                        <a:pt x="17431" y="3921"/>
                      </a:cubicBezTo>
                      <a:cubicBezTo>
                        <a:pt x="17583" y="3921"/>
                        <a:pt x="17722" y="3911"/>
                        <a:pt x="17851" y="3894"/>
                      </a:cubicBezTo>
                      <a:cubicBezTo>
                        <a:pt x="18200" y="3851"/>
                        <a:pt x="18518" y="3749"/>
                        <a:pt x="18809" y="3593"/>
                      </a:cubicBezTo>
                      <a:cubicBezTo>
                        <a:pt x="18879" y="3555"/>
                        <a:pt x="18879" y="3492"/>
                        <a:pt x="18809" y="3443"/>
                      </a:cubicBezTo>
                      <a:cubicBezTo>
                        <a:pt x="18762" y="3416"/>
                        <a:pt x="18703" y="3399"/>
                        <a:pt x="18645" y="3399"/>
                      </a:cubicBezTo>
                      <a:cubicBezTo>
                        <a:pt x="18610" y="3399"/>
                        <a:pt x="18563" y="3405"/>
                        <a:pt x="18539" y="3416"/>
                      </a:cubicBezTo>
                      <a:cubicBezTo>
                        <a:pt x="18271" y="3519"/>
                        <a:pt x="17991" y="3582"/>
                        <a:pt x="17723" y="3598"/>
                      </a:cubicBezTo>
                      <a:cubicBezTo>
                        <a:pt x="17676" y="3603"/>
                        <a:pt x="17631" y="3605"/>
                        <a:pt x="17585" y="3605"/>
                      </a:cubicBezTo>
                      <a:cubicBezTo>
                        <a:pt x="17503" y="3605"/>
                        <a:pt x="17408" y="3598"/>
                        <a:pt x="17315" y="3593"/>
                      </a:cubicBezTo>
                      <a:cubicBezTo>
                        <a:pt x="17210" y="3582"/>
                        <a:pt x="17103" y="3567"/>
                        <a:pt x="16987" y="3556"/>
                      </a:cubicBezTo>
                      <a:cubicBezTo>
                        <a:pt x="16940" y="3551"/>
                        <a:pt x="16906" y="3544"/>
                        <a:pt x="16859" y="3539"/>
                      </a:cubicBezTo>
                      <a:cubicBezTo>
                        <a:pt x="16848" y="3539"/>
                        <a:pt x="16767" y="3528"/>
                        <a:pt x="16662" y="3517"/>
                      </a:cubicBezTo>
                      <a:cubicBezTo>
                        <a:pt x="16429" y="3490"/>
                        <a:pt x="16241" y="3416"/>
                        <a:pt x="16160" y="3313"/>
                      </a:cubicBezTo>
                      <a:cubicBezTo>
                        <a:pt x="16031" y="3163"/>
                        <a:pt x="15880" y="2995"/>
                        <a:pt x="15740" y="2888"/>
                      </a:cubicBezTo>
                      <a:cubicBezTo>
                        <a:pt x="15705" y="2855"/>
                        <a:pt x="15695" y="2822"/>
                        <a:pt x="15719" y="2790"/>
                      </a:cubicBezTo>
                      <a:cubicBezTo>
                        <a:pt x="15742" y="2758"/>
                        <a:pt x="15788" y="2732"/>
                        <a:pt x="15846" y="2716"/>
                      </a:cubicBezTo>
                      <a:cubicBezTo>
                        <a:pt x="15963" y="2689"/>
                        <a:pt x="16020" y="2677"/>
                        <a:pt x="16043" y="2672"/>
                      </a:cubicBezTo>
                      <a:cubicBezTo>
                        <a:pt x="16078" y="2667"/>
                        <a:pt x="16113" y="2661"/>
                        <a:pt x="16160" y="2655"/>
                      </a:cubicBezTo>
                      <a:cubicBezTo>
                        <a:pt x="16299" y="2639"/>
                        <a:pt x="16427" y="2623"/>
                        <a:pt x="16579" y="2601"/>
                      </a:cubicBezTo>
                      <a:cubicBezTo>
                        <a:pt x="16789" y="2569"/>
                        <a:pt x="16964" y="2520"/>
                        <a:pt x="17103" y="2467"/>
                      </a:cubicBezTo>
                      <a:cubicBezTo>
                        <a:pt x="17383" y="2359"/>
                        <a:pt x="17585" y="2203"/>
                        <a:pt x="17701" y="2009"/>
                      </a:cubicBezTo>
                      <a:cubicBezTo>
                        <a:pt x="17736" y="1960"/>
                        <a:pt x="17664" y="1901"/>
                        <a:pt x="17559" y="1874"/>
                      </a:cubicBezTo>
                      <a:cubicBezTo>
                        <a:pt x="17524" y="1863"/>
                        <a:pt x="17477" y="1859"/>
                        <a:pt x="17442" y="1859"/>
                      </a:cubicBezTo>
                      <a:cubicBezTo>
                        <a:pt x="17372" y="1859"/>
                        <a:pt x="17313" y="1875"/>
                        <a:pt x="17278" y="1908"/>
                      </a:cubicBezTo>
                      <a:cubicBezTo>
                        <a:pt x="17127" y="2053"/>
                        <a:pt x="16943" y="2166"/>
                        <a:pt x="16710" y="2231"/>
                      </a:cubicBezTo>
                      <a:cubicBezTo>
                        <a:pt x="16605" y="2263"/>
                        <a:pt x="16474" y="2284"/>
                        <a:pt x="16334" y="2300"/>
                      </a:cubicBezTo>
                      <a:cubicBezTo>
                        <a:pt x="16229" y="2311"/>
                        <a:pt x="16112" y="2321"/>
                        <a:pt x="15996" y="2327"/>
                      </a:cubicBezTo>
                      <a:cubicBezTo>
                        <a:pt x="15961" y="2332"/>
                        <a:pt x="15915" y="2333"/>
                        <a:pt x="15868" y="2339"/>
                      </a:cubicBezTo>
                      <a:cubicBezTo>
                        <a:pt x="15821" y="2344"/>
                        <a:pt x="15659" y="2359"/>
                        <a:pt x="15449" y="2381"/>
                      </a:cubicBezTo>
                      <a:cubicBezTo>
                        <a:pt x="15239" y="2402"/>
                        <a:pt x="15018" y="2381"/>
                        <a:pt x="14855" y="2317"/>
                      </a:cubicBezTo>
                      <a:cubicBezTo>
                        <a:pt x="14656" y="2241"/>
                        <a:pt x="14468" y="2166"/>
                        <a:pt x="14363" y="2128"/>
                      </a:cubicBezTo>
                      <a:cubicBezTo>
                        <a:pt x="14246" y="2085"/>
                        <a:pt x="14212" y="2009"/>
                        <a:pt x="14293" y="1945"/>
                      </a:cubicBezTo>
                      <a:cubicBezTo>
                        <a:pt x="14422" y="1848"/>
                        <a:pt x="14517" y="1741"/>
                        <a:pt x="14563" y="1638"/>
                      </a:cubicBezTo>
                      <a:cubicBezTo>
                        <a:pt x="14610" y="1530"/>
                        <a:pt x="14611" y="1428"/>
                        <a:pt x="14611" y="1342"/>
                      </a:cubicBezTo>
                      <a:cubicBezTo>
                        <a:pt x="14611" y="1315"/>
                        <a:pt x="14611" y="1293"/>
                        <a:pt x="14611" y="1266"/>
                      </a:cubicBezTo>
                      <a:cubicBezTo>
                        <a:pt x="14611" y="1207"/>
                        <a:pt x="14599" y="1147"/>
                        <a:pt x="14611" y="1093"/>
                      </a:cubicBezTo>
                      <a:cubicBezTo>
                        <a:pt x="14622" y="1012"/>
                        <a:pt x="14655" y="949"/>
                        <a:pt x="14702" y="884"/>
                      </a:cubicBezTo>
                      <a:cubicBezTo>
                        <a:pt x="14807" y="755"/>
                        <a:pt x="15028" y="630"/>
                        <a:pt x="15354" y="517"/>
                      </a:cubicBezTo>
                      <a:cubicBezTo>
                        <a:pt x="15401" y="501"/>
                        <a:pt x="15427" y="480"/>
                        <a:pt x="15427" y="458"/>
                      </a:cubicBezTo>
                      <a:cubicBezTo>
                        <a:pt x="15427" y="431"/>
                        <a:pt x="15415" y="404"/>
                        <a:pt x="15369" y="382"/>
                      </a:cubicBezTo>
                      <a:cubicBezTo>
                        <a:pt x="15310" y="355"/>
                        <a:pt x="15229" y="333"/>
                        <a:pt x="15135" y="333"/>
                      </a:cubicBezTo>
                      <a:cubicBezTo>
                        <a:pt x="15100" y="333"/>
                        <a:pt x="15053" y="340"/>
                        <a:pt x="15030" y="345"/>
                      </a:cubicBezTo>
                      <a:cubicBezTo>
                        <a:pt x="14575" y="453"/>
                        <a:pt x="14258" y="586"/>
                        <a:pt x="14071" y="743"/>
                      </a:cubicBezTo>
                      <a:cubicBezTo>
                        <a:pt x="13966" y="829"/>
                        <a:pt x="13899" y="926"/>
                        <a:pt x="13852" y="1039"/>
                      </a:cubicBezTo>
                      <a:cubicBezTo>
                        <a:pt x="13829" y="1120"/>
                        <a:pt x="13817" y="1201"/>
                        <a:pt x="13805" y="1271"/>
                      </a:cubicBezTo>
                      <a:lnTo>
                        <a:pt x="13794" y="1325"/>
                      </a:lnTo>
                      <a:cubicBezTo>
                        <a:pt x="13783" y="1422"/>
                        <a:pt x="13756" y="1491"/>
                        <a:pt x="13721" y="1551"/>
                      </a:cubicBezTo>
                      <a:cubicBezTo>
                        <a:pt x="13686" y="1610"/>
                        <a:pt x="13642" y="1658"/>
                        <a:pt x="13572" y="1712"/>
                      </a:cubicBezTo>
                      <a:cubicBezTo>
                        <a:pt x="13514" y="1755"/>
                        <a:pt x="13418" y="1788"/>
                        <a:pt x="13313" y="1788"/>
                      </a:cubicBezTo>
                      <a:cubicBezTo>
                        <a:pt x="13266" y="1788"/>
                        <a:pt x="13221" y="1783"/>
                        <a:pt x="13186" y="1778"/>
                      </a:cubicBezTo>
                      <a:cubicBezTo>
                        <a:pt x="12871" y="1713"/>
                        <a:pt x="12543" y="1654"/>
                        <a:pt x="12205" y="1611"/>
                      </a:cubicBezTo>
                      <a:cubicBezTo>
                        <a:pt x="12100" y="1601"/>
                        <a:pt x="12019" y="1562"/>
                        <a:pt x="11972" y="1519"/>
                      </a:cubicBezTo>
                      <a:cubicBezTo>
                        <a:pt x="11925" y="1476"/>
                        <a:pt x="11925" y="1427"/>
                        <a:pt x="11972" y="1384"/>
                      </a:cubicBezTo>
                      <a:cubicBezTo>
                        <a:pt x="11984" y="1373"/>
                        <a:pt x="11997" y="1362"/>
                        <a:pt x="11997" y="1357"/>
                      </a:cubicBezTo>
                      <a:cubicBezTo>
                        <a:pt x="12091" y="1265"/>
                        <a:pt x="12138" y="1174"/>
                        <a:pt x="12161" y="1088"/>
                      </a:cubicBezTo>
                      <a:cubicBezTo>
                        <a:pt x="12196" y="926"/>
                        <a:pt x="12102" y="754"/>
                        <a:pt x="11892" y="571"/>
                      </a:cubicBezTo>
                      <a:cubicBezTo>
                        <a:pt x="11857" y="538"/>
                        <a:pt x="11763" y="512"/>
                        <a:pt x="11669" y="512"/>
                      </a:cubicBezTo>
                      <a:cubicBezTo>
                        <a:pt x="11646" y="512"/>
                        <a:pt x="11623" y="512"/>
                        <a:pt x="11600" y="517"/>
                      </a:cubicBezTo>
                      <a:cubicBezTo>
                        <a:pt x="11542" y="522"/>
                        <a:pt x="11496" y="539"/>
                        <a:pt x="11473" y="566"/>
                      </a:cubicBezTo>
                      <a:cubicBezTo>
                        <a:pt x="11449" y="587"/>
                        <a:pt x="11450" y="608"/>
                        <a:pt x="11462" y="630"/>
                      </a:cubicBezTo>
                      <a:cubicBezTo>
                        <a:pt x="11567" y="781"/>
                        <a:pt x="11600" y="927"/>
                        <a:pt x="11542" y="1046"/>
                      </a:cubicBezTo>
                      <a:cubicBezTo>
                        <a:pt x="11519" y="1105"/>
                        <a:pt x="11459" y="1158"/>
                        <a:pt x="11378" y="1217"/>
                      </a:cubicBezTo>
                      <a:cubicBezTo>
                        <a:pt x="11320" y="1260"/>
                        <a:pt x="11252" y="1304"/>
                        <a:pt x="11170" y="1352"/>
                      </a:cubicBezTo>
                      <a:lnTo>
                        <a:pt x="11097" y="1396"/>
                      </a:lnTo>
                      <a:cubicBezTo>
                        <a:pt x="10981" y="1466"/>
                        <a:pt x="10807" y="1509"/>
                        <a:pt x="10609" y="1509"/>
                      </a:cubicBezTo>
                      <a:cubicBezTo>
                        <a:pt x="10329" y="1509"/>
                        <a:pt x="10039" y="1519"/>
                        <a:pt x="9771" y="1536"/>
                      </a:cubicBezTo>
                      <a:cubicBezTo>
                        <a:pt x="9747" y="1536"/>
                        <a:pt x="9710" y="1541"/>
                        <a:pt x="9687" y="1541"/>
                      </a:cubicBezTo>
                      <a:cubicBezTo>
                        <a:pt x="9442" y="1541"/>
                        <a:pt x="9233" y="1477"/>
                        <a:pt x="9151" y="1369"/>
                      </a:cubicBezTo>
                      <a:cubicBezTo>
                        <a:pt x="9151" y="1363"/>
                        <a:pt x="9140" y="1357"/>
                        <a:pt x="9140" y="1352"/>
                      </a:cubicBezTo>
                      <a:cubicBezTo>
                        <a:pt x="9093" y="1298"/>
                        <a:pt x="9068" y="1239"/>
                        <a:pt x="9056" y="1185"/>
                      </a:cubicBezTo>
                      <a:cubicBezTo>
                        <a:pt x="9045" y="1131"/>
                        <a:pt x="9058" y="1066"/>
                        <a:pt x="9093" y="980"/>
                      </a:cubicBezTo>
                      <a:cubicBezTo>
                        <a:pt x="9093" y="964"/>
                        <a:pt x="9104" y="948"/>
                        <a:pt x="9104" y="926"/>
                      </a:cubicBezTo>
                      <a:cubicBezTo>
                        <a:pt x="9127" y="861"/>
                        <a:pt x="9150" y="797"/>
                        <a:pt x="9162" y="727"/>
                      </a:cubicBezTo>
                      <a:cubicBezTo>
                        <a:pt x="9174" y="630"/>
                        <a:pt x="9151" y="534"/>
                        <a:pt x="9093" y="453"/>
                      </a:cubicBezTo>
                      <a:cubicBezTo>
                        <a:pt x="8988" y="297"/>
                        <a:pt x="8779" y="157"/>
                        <a:pt x="8429" y="22"/>
                      </a:cubicBezTo>
                      <a:cubicBezTo>
                        <a:pt x="8394" y="6"/>
                        <a:pt x="8335" y="0"/>
                        <a:pt x="8276" y="0"/>
                      </a:cubicBezTo>
                      <a:close/>
                    </a:path>
                  </a:pathLst>
                </a:custGeom>
                <a:solidFill>
                  <a:srgbClr val="5E5E5E">
                    <a:alpha val="51605"/>
                  </a:srgbClr>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23" name="Bacteria"/>
                <p:cNvSpPr/>
                <p:nvPr/>
              </p:nvSpPr>
              <p:spPr>
                <a:xfrm>
                  <a:off x="1235587" y="379897"/>
                  <a:ext cx="790473" cy="1715412"/>
                </a:xfrm>
                <a:custGeom>
                  <a:avLst/>
                  <a:gdLst/>
                  <a:ahLst/>
                  <a:cxnLst>
                    <a:cxn ang="0">
                      <a:pos x="wd2" y="hd2"/>
                    </a:cxn>
                    <a:cxn ang="5400000">
                      <a:pos x="wd2" y="hd2"/>
                    </a:cxn>
                    <a:cxn ang="10800000">
                      <a:pos x="wd2" y="hd2"/>
                    </a:cxn>
                    <a:cxn ang="16200000">
                      <a:pos x="wd2" y="hd2"/>
                    </a:cxn>
                  </a:cxnLst>
                  <a:rect l="0" t="0" r="r" b="b"/>
                  <a:pathLst>
                    <a:path w="21546" h="21600" extrusionOk="0">
                      <a:moveTo>
                        <a:pt x="8276" y="0"/>
                      </a:moveTo>
                      <a:cubicBezTo>
                        <a:pt x="8218" y="0"/>
                        <a:pt x="8160" y="11"/>
                        <a:pt x="8101" y="27"/>
                      </a:cubicBezTo>
                      <a:cubicBezTo>
                        <a:pt x="8055" y="43"/>
                        <a:pt x="8018" y="69"/>
                        <a:pt x="8007" y="91"/>
                      </a:cubicBezTo>
                      <a:cubicBezTo>
                        <a:pt x="8007" y="112"/>
                        <a:pt x="8019" y="134"/>
                        <a:pt x="8054" y="150"/>
                      </a:cubicBezTo>
                      <a:cubicBezTo>
                        <a:pt x="8287" y="274"/>
                        <a:pt x="8427" y="398"/>
                        <a:pt x="8462" y="522"/>
                      </a:cubicBezTo>
                      <a:cubicBezTo>
                        <a:pt x="8485" y="581"/>
                        <a:pt x="8486" y="646"/>
                        <a:pt x="8451" y="711"/>
                      </a:cubicBezTo>
                      <a:cubicBezTo>
                        <a:pt x="8440" y="754"/>
                        <a:pt x="8405" y="802"/>
                        <a:pt x="8382" y="845"/>
                      </a:cubicBezTo>
                      <a:cubicBezTo>
                        <a:pt x="8370" y="867"/>
                        <a:pt x="8357" y="894"/>
                        <a:pt x="8346" y="921"/>
                      </a:cubicBezTo>
                      <a:cubicBezTo>
                        <a:pt x="8311" y="996"/>
                        <a:pt x="8265" y="1083"/>
                        <a:pt x="8265" y="1180"/>
                      </a:cubicBezTo>
                      <a:cubicBezTo>
                        <a:pt x="8265" y="1272"/>
                        <a:pt x="8301" y="1373"/>
                        <a:pt x="8371" y="1470"/>
                      </a:cubicBezTo>
                      <a:cubicBezTo>
                        <a:pt x="8383" y="1486"/>
                        <a:pt x="8392" y="1503"/>
                        <a:pt x="8404" y="1514"/>
                      </a:cubicBezTo>
                      <a:cubicBezTo>
                        <a:pt x="8474" y="1605"/>
                        <a:pt x="8380" y="1708"/>
                        <a:pt x="8182" y="1751"/>
                      </a:cubicBezTo>
                      <a:cubicBezTo>
                        <a:pt x="8077" y="1773"/>
                        <a:pt x="7973" y="1800"/>
                        <a:pt x="7868" y="1827"/>
                      </a:cubicBezTo>
                      <a:cubicBezTo>
                        <a:pt x="7810" y="1843"/>
                        <a:pt x="7741" y="1847"/>
                        <a:pt x="7682" y="1847"/>
                      </a:cubicBezTo>
                      <a:cubicBezTo>
                        <a:pt x="7507" y="1847"/>
                        <a:pt x="7354" y="1800"/>
                        <a:pt x="7296" y="1719"/>
                      </a:cubicBezTo>
                      <a:cubicBezTo>
                        <a:pt x="7226" y="1627"/>
                        <a:pt x="7121" y="1547"/>
                        <a:pt x="7004" y="1477"/>
                      </a:cubicBezTo>
                      <a:cubicBezTo>
                        <a:pt x="6771" y="1347"/>
                        <a:pt x="6467" y="1260"/>
                        <a:pt x="6024" y="1195"/>
                      </a:cubicBezTo>
                      <a:cubicBezTo>
                        <a:pt x="6001" y="1195"/>
                        <a:pt x="5989" y="1190"/>
                        <a:pt x="5966" y="1190"/>
                      </a:cubicBezTo>
                      <a:cubicBezTo>
                        <a:pt x="5872" y="1190"/>
                        <a:pt x="5779" y="1217"/>
                        <a:pt x="5732" y="1254"/>
                      </a:cubicBezTo>
                      <a:cubicBezTo>
                        <a:pt x="5697" y="1281"/>
                        <a:pt x="5687" y="1309"/>
                        <a:pt x="5710" y="1330"/>
                      </a:cubicBezTo>
                      <a:cubicBezTo>
                        <a:pt x="5722" y="1352"/>
                        <a:pt x="5759" y="1368"/>
                        <a:pt x="5805" y="1379"/>
                      </a:cubicBezTo>
                      <a:cubicBezTo>
                        <a:pt x="6120" y="1454"/>
                        <a:pt x="6350" y="1541"/>
                        <a:pt x="6490" y="1648"/>
                      </a:cubicBezTo>
                      <a:cubicBezTo>
                        <a:pt x="6560" y="1702"/>
                        <a:pt x="6609" y="1757"/>
                        <a:pt x="6644" y="1827"/>
                      </a:cubicBezTo>
                      <a:cubicBezTo>
                        <a:pt x="6678" y="1891"/>
                        <a:pt x="6713" y="1960"/>
                        <a:pt x="6713" y="2036"/>
                      </a:cubicBezTo>
                      <a:lnTo>
                        <a:pt x="6713" y="2052"/>
                      </a:lnTo>
                      <a:cubicBezTo>
                        <a:pt x="6713" y="2101"/>
                        <a:pt x="6725" y="2134"/>
                        <a:pt x="6702" y="2177"/>
                      </a:cubicBezTo>
                      <a:cubicBezTo>
                        <a:pt x="6678" y="2209"/>
                        <a:pt x="6633" y="2246"/>
                        <a:pt x="6574" y="2273"/>
                      </a:cubicBezTo>
                      <a:cubicBezTo>
                        <a:pt x="6341" y="2381"/>
                        <a:pt x="6131" y="2494"/>
                        <a:pt x="5933" y="2618"/>
                      </a:cubicBezTo>
                      <a:cubicBezTo>
                        <a:pt x="5874" y="2656"/>
                        <a:pt x="5782" y="2677"/>
                        <a:pt x="5689" y="2677"/>
                      </a:cubicBezTo>
                      <a:cubicBezTo>
                        <a:pt x="5642" y="2677"/>
                        <a:pt x="5582" y="2673"/>
                        <a:pt x="5536" y="2662"/>
                      </a:cubicBezTo>
                      <a:cubicBezTo>
                        <a:pt x="5466" y="2646"/>
                        <a:pt x="5441" y="2635"/>
                        <a:pt x="5441" y="2635"/>
                      </a:cubicBezTo>
                      <a:cubicBezTo>
                        <a:pt x="5359" y="2597"/>
                        <a:pt x="5269" y="2548"/>
                        <a:pt x="5164" y="2478"/>
                      </a:cubicBezTo>
                      <a:lnTo>
                        <a:pt x="5105" y="2440"/>
                      </a:lnTo>
                      <a:cubicBezTo>
                        <a:pt x="5024" y="2386"/>
                        <a:pt x="4930" y="2327"/>
                        <a:pt x="4825" y="2273"/>
                      </a:cubicBezTo>
                      <a:cubicBezTo>
                        <a:pt x="4685" y="2198"/>
                        <a:pt x="4522" y="2139"/>
                        <a:pt x="4358" y="2096"/>
                      </a:cubicBezTo>
                      <a:cubicBezTo>
                        <a:pt x="4195" y="2053"/>
                        <a:pt x="4006" y="2025"/>
                        <a:pt x="3808" y="2009"/>
                      </a:cubicBezTo>
                      <a:cubicBezTo>
                        <a:pt x="3680" y="1998"/>
                        <a:pt x="3540" y="1993"/>
                        <a:pt x="3400" y="1993"/>
                      </a:cubicBezTo>
                      <a:cubicBezTo>
                        <a:pt x="3342" y="1993"/>
                        <a:pt x="3298" y="1993"/>
                        <a:pt x="3239" y="1993"/>
                      </a:cubicBezTo>
                      <a:cubicBezTo>
                        <a:pt x="3134" y="1993"/>
                        <a:pt x="3029" y="2042"/>
                        <a:pt x="3017" y="2096"/>
                      </a:cubicBezTo>
                      <a:cubicBezTo>
                        <a:pt x="3005" y="2123"/>
                        <a:pt x="3015" y="2149"/>
                        <a:pt x="3050" y="2170"/>
                      </a:cubicBezTo>
                      <a:cubicBezTo>
                        <a:pt x="3073" y="2186"/>
                        <a:pt x="3120" y="2199"/>
                        <a:pt x="3167" y="2204"/>
                      </a:cubicBezTo>
                      <a:cubicBezTo>
                        <a:pt x="3516" y="2225"/>
                        <a:pt x="3809" y="2274"/>
                        <a:pt x="4019" y="2344"/>
                      </a:cubicBezTo>
                      <a:cubicBezTo>
                        <a:pt x="4124" y="2381"/>
                        <a:pt x="4218" y="2424"/>
                        <a:pt x="4300" y="2483"/>
                      </a:cubicBezTo>
                      <a:cubicBezTo>
                        <a:pt x="4358" y="2527"/>
                        <a:pt x="4416" y="2575"/>
                        <a:pt x="4486" y="2623"/>
                      </a:cubicBezTo>
                      <a:lnTo>
                        <a:pt x="4544" y="2667"/>
                      </a:lnTo>
                      <a:cubicBezTo>
                        <a:pt x="4626" y="2737"/>
                        <a:pt x="4732" y="2812"/>
                        <a:pt x="4872" y="2882"/>
                      </a:cubicBezTo>
                      <a:cubicBezTo>
                        <a:pt x="4896" y="2893"/>
                        <a:pt x="4951" y="2926"/>
                        <a:pt x="5033" y="2963"/>
                      </a:cubicBezTo>
                      <a:cubicBezTo>
                        <a:pt x="5196" y="3039"/>
                        <a:pt x="5243" y="3152"/>
                        <a:pt x="5149" y="3255"/>
                      </a:cubicBezTo>
                      <a:cubicBezTo>
                        <a:pt x="5021" y="3389"/>
                        <a:pt x="4895" y="3528"/>
                        <a:pt x="4825" y="3620"/>
                      </a:cubicBezTo>
                      <a:cubicBezTo>
                        <a:pt x="4790" y="3658"/>
                        <a:pt x="4721" y="3686"/>
                        <a:pt x="4639" y="3686"/>
                      </a:cubicBezTo>
                      <a:cubicBezTo>
                        <a:pt x="4581" y="3686"/>
                        <a:pt x="4533" y="3680"/>
                        <a:pt x="4486" y="3664"/>
                      </a:cubicBezTo>
                      <a:cubicBezTo>
                        <a:pt x="4416" y="3637"/>
                        <a:pt x="4381" y="3620"/>
                        <a:pt x="4369" y="3615"/>
                      </a:cubicBezTo>
                      <a:lnTo>
                        <a:pt x="4347" y="3598"/>
                      </a:lnTo>
                      <a:cubicBezTo>
                        <a:pt x="4266" y="3550"/>
                        <a:pt x="4158" y="3497"/>
                        <a:pt x="4041" y="3448"/>
                      </a:cubicBezTo>
                      <a:cubicBezTo>
                        <a:pt x="3913" y="3394"/>
                        <a:pt x="3762" y="3351"/>
                        <a:pt x="3622" y="3324"/>
                      </a:cubicBezTo>
                      <a:cubicBezTo>
                        <a:pt x="3482" y="3297"/>
                        <a:pt x="3331" y="3287"/>
                        <a:pt x="3156" y="3287"/>
                      </a:cubicBezTo>
                      <a:cubicBezTo>
                        <a:pt x="3027" y="3287"/>
                        <a:pt x="2899" y="3292"/>
                        <a:pt x="2747" y="3308"/>
                      </a:cubicBezTo>
                      <a:cubicBezTo>
                        <a:pt x="2654" y="3319"/>
                        <a:pt x="2598" y="3362"/>
                        <a:pt x="2598" y="3416"/>
                      </a:cubicBezTo>
                      <a:cubicBezTo>
                        <a:pt x="2610" y="3465"/>
                        <a:pt x="2665" y="3502"/>
                        <a:pt x="2758" y="3502"/>
                      </a:cubicBezTo>
                      <a:cubicBezTo>
                        <a:pt x="3027" y="3502"/>
                        <a:pt x="3251" y="3529"/>
                        <a:pt x="3414" y="3578"/>
                      </a:cubicBezTo>
                      <a:cubicBezTo>
                        <a:pt x="3508" y="3605"/>
                        <a:pt x="3589" y="3637"/>
                        <a:pt x="3659" y="3686"/>
                      </a:cubicBezTo>
                      <a:cubicBezTo>
                        <a:pt x="3717" y="3723"/>
                        <a:pt x="3774" y="3765"/>
                        <a:pt x="3844" y="3808"/>
                      </a:cubicBezTo>
                      <a:lnTo>
                        <a:pt x="3892" y="3840"/>
                      </a:lnTo>
                      <a:cubicBezTo>
                        <a:pt x="3927" y="3867"/>
                        <a:pt x="4054" y="3948"/>
                        <a:pt x="4194" y="4029"/>
                      </a:cubicBezTo>
                      <a:cubicBezTo>
                        <a:pt x="4299" y="4088"/>
                        <a:pt x="4324" y="4169"/>
                        <a:pt x="4289" y="4245"/>
                      </a:cubicBezTo>
                      <a:cubicBezTo>
                        <a:pt x="4266" y="4282"/>
                        <a:pt x="4253" y="4309"/>
                        <a:pt x="4242" y="4325"/>
                      </a:cubicBezTo>
                      <a:cubicBezTo>
                        <a:pt x="4195" y="4385"/>
                        <a:pt x="4079" y="4428"/>
                        <a:pt x="3939" y="4428"/>
                      </a:cubicBezTo>
                      <a:cubicBezTo>
                        <a:pt x="3834" y="4428"/>
                        <a:pt x="3682" y="4428"/>
                        <a:pt x="3600" y="4433"/>
                      </a:cubicBezTo>
                      <a:cubicBezTo>
                        <a:pt x="3390" y="4449"/>
                        <a:pt x="3202" y="4477"/>
                        <a:pt x="3050" y="4499"/>
                      </a:cubicBezTo>
                      <a:lnTo>
                        <a:pt x="3028" y="4504"/>
                      </a:lnTo>
                      <a:cubicBezTo>
                        <a:pt x="2888" y="4525"/>
                        <a:pt x="2748" y="4547"/>
                        <a:pt x="2620" y="4558"/>
                      </a:cubicBezTo>
                      <a:cubicBezTo>
                        <a:pt x="2527" y="4569"/>
                        <a:pt x="2432" y="4568"/>
                        <a:pt x="2350" y="4568"/>
                      </a:cubicBezTo>
                      <a:cubicBezTo>
                        <a:pt x="2304" y="4568"/>
                        <a:pt x="2258" y="4568"/>
                        <a:pt x="2212" y="4563"/>
                      </a:cubicBezTo>
                      <a:cubicBezTo>
                        <a:pt x="1967" y="4552"/>
                        <a:pt x="1677" y="4499"/>
                        <a:pt x="1373" y="4413"/>
                      </a:cubicBezTo>
                      <a:cubicBezTo>
                        <a:pt x="1338" y="4402"/>
                        <a:pt x="1314" y="4401"/>
                        <a:pt x="1279" y="4401"/>
                      </a:cubicBezTo>
                      <a:cubicBezTo>
                        <a:pt x="1220" y="4401"/>
                        <a:pt x="1161" y="4418"/>
                        <a:pt x="1115" y="4440"/>
                      </a:cubicBezTo>
                      <a:cubicBezTo>
                        <a:pt x="1045" y="4483"/>
                        <a:pt x="1059" y="4542"/>
                        <a:pt x="1140" y="4575"/>
                      </a:cubicBezTo>
                      <a:cubicBezTo>
                        <a:pt x="1362" y="4666"/>
                        <a:pt x="1675" y="4778"/>
                        <a:pt x="2095" y="4832"/>
                      </a:cubicBezTo>
                      <a:cubicBezTo>
                        <a:pt x="2247" y="4854"/>
                        <a:pt x="2420" y="4864"/>
                        <a:pt x="2583" y="4864"/>
                      </a:cubicBezTo>
                      <a:cubicBezTo>
                        <a:pt x="2618" y="4864"/>
                        <a:pt x="2654" y="4864"/>
                        <a:pt x="2689" y="4864"/>
                      </a:cubicBezTo>
                      <a:cubicBezTo>
                        <a:pt x="2864" y="4859"/>
                        <a:pt x="3051" y="4843"/>
                        <a:pt x="3203" y="4832"/>
                      </a:cubicBezTo>
                      <a:lnTo>
                        <a:pt x="3239" y="4827"/>
                      </a:lnTo>
                      <a:cubicBezTo>
                        <a:pt x="3391" y="4816"/>
                        <a:pt x="3541" y="4805"/>
                        <a:pt x="3680" y="4805"/>
                      </a:cubicBezTo>
                      <a:cubicBezTo>
                        <a:pt x="3739" y="4805"/>
                        <a:pt x="3798" y="4822"/>
                        <a:pt x="3844" y="4844"/>
                      </a:cubicBezTo>
                      <a:cubicBezTo>
                        <a:pt x="3879" y="4866"/>
                        <a:pt x="3893" y="4892"/>
                        <a:pt x="3881" y="4925"/>
                      </a:cubicBezTo>
                      <a:cubicBezTo>
                        <a:pt x="3823" y="5033"/>
                        <a:pt x="3729" y="5225"/>
                        <a:pt x="3659" y="5398"/>
                      </a:cubicBezTo>
                      <a:cubicBezTo>
                        <a:pt x="3624" y="5479"/>
                        <a:pt x="3436" y="5523"/>
                        <a:pt x="3272" y="5490"/>
                      </a:cubicBezTo>
                      <a:cubicBezTo>
                        <a:pt x="3202" y="5474"/>
                        <a:pt x="3157" y="5469"/>
                        <a:pt x="3134" y="5464"/>
                      </a:cubicBezTo>
                      <a:cubicBezTo>
                        <a:pt x="2947" y="5426"/>
                        <a:pt x="2737" y="5403"/>
                        <a:pt x="2551" y="5398"/>
                      </a:cubicBezTo>
                      <a:cubicBezTo>
                        <a:pt x="2516" y="5398"/>
                        <a:pt x="2469" y="5398"/>
                        <a:pt x="2434" y="5398"/>
                      </a:cubicBezTo>
                      <a:cubicBezTo>
                        <a:pt x="2131" y="5398"/>
                        <a:pt x="1827" y="5431"/>
                        <a:pt x="1454" y="5501"/>
                      </a:cubicBezTo>
                      <a:cubicBezTo>
                        <a:pt x="1349" y="5522"/>
                        <a:pt x="1302" y="5577"/>
                        <a:pt x="1337" y="5625"/>
                      </a:cubicBezTo>
                      <a:cubicBezTo>
                        <a:pt x="1360" y="5663"/>
                        <a:pt x="1441" y="5689"/>
                        <a:pt x="1523" y="5689"/>
                      </a:cubicBezTo>
                      <a:cubicBezTo>
                        <a:pt x="1535" y="5689"/>
                        <a:pt x="1547" y="5689"/>
                        <a:pt x="1570" y="5689"/>
                      </a:cubicBezTo>
                      <a:cubicBezTo>
                        <a:pt x="1769" y="5668"/>
                        <a:pt x="1957" y="5657"/>
                        <a:pt x="2132" y="5657"/>
                      </a:cubicBezTo>
                      <a:cubicBezTo>
                        <a:pt x="2260" y="5657"/>
                        <a:pt x="2374" y="5662"/>
                        <a:pt x="2467" y="5672"/>
                      </a:cubicBezTo>
                      <a:cubicBezTo>
                        <a:pt x="2595" y="5688"/>
                        <a:pt x="2726" y="5711"/>
                        <a:pt x="2842" y="5743"/>
                      </a:cubicBezTo>
                      <a:cubicBezTo>
                        <a:pt x="2959" y="5775"/>
                        <a:pt x="3075" y="5812"/>
                        <a:pt x="3192" y="5861"/>
                      </a:cubicBezTo>
                      <a:lnTo>
                        <a:pt x="3250" y="5878"/>
                      </a:lnTo>
                      <a:cubicBezTo>
                        <a:pt x="3379" y="5926"/>
                        <a:pt x="3448" y="6001"/>
                        <a:pt x="3436" y="6076"/>
                      </a:cubicBezTo>
                      <a:cubicBezTo>
                        <a:pt x="3390" y="6265"/>
                        <a:pt x="3354" y="6454"/>
                        <a:pt x="3331" y="6642"/>
                      </a:cubicBezTo>
                      <a:cubicBezTo>
                        <a:pt x="3319" y="6707"/>
                        <a:pt x="3215" y="6756"/>
                        <a:pt x="3086" y="6762"/>
                      </a:cubicBezTo>
                      <a:cubicBezTo>
                        <a:pt x="3051" y="6762"/>
                        <a:pt x="3016" y="6762"/>
                        <a:pt x="2981" y="6762"/>
                      </a:cubicBezTo>
                      <a:cubicBezTo>
                        <a:pt x="2887" y="6762"/>
                        <a:pt x="2808" y="6756"/>
                        <a:pt x="2715" y="6745"/>
                      </a:cubicBezTo>
                      <a:cubicBezTo>
                        <a:pt x="2575" y="6729"/>
                        <a:pt x="2432" y="6703"/>
                        <a:pt x="2292" y="6676"/>
                      </a:cubicBezTo>
                      <a:lnTo>
                        <a:pt x="2248" y="6664"/>
                      </a:lnTo>
                      <a:cubicBezTo>
                        <a:pt x="2108" y="6637"/>
                        <a:pt x="1942" y="6605"/>
                        <a:pt x="1767" y="6583"/>
                      </a:cubicBezTo>
                      <a:cubicBezTo>
                        <a:pt x="1592" y="6562"/>
                        <a:pt x="1420" y="6551"/>
                        <a:pt x="1257" y="6551"/>
                      </a:cubicBezTo>
                      <a:cubicBezTo>
                        <a:pt x="1233" y="6551"/>
                        <a:pt x="1196" y="6551"/>
                        <a:pt x="1173" y="6551"/>
                      </a:cubicBezTo>
                      <a:cubicBezTo>
                        <a:pt x="835" y="6557"/>
                        <a:pt x="509" y="6606"/>
                        <a:pt x="112" y="6703"/>
                      </a:cubicBezTo>
                      <a:cubicBezTo>
                        <a:pt x="19" y="6724"/>
                        <a:pt x="-29" y="6782"/>
                        <a:pt x="18" y="6831"/>
                      </a:cubicBezTo>
                      <a:cubicBezTo>
                        <a:pt x="53" y="6863"/>
                        <a:pt x="123" y="6885"/>
                        <a:pt x="193" y="6885"/>
                      </a:cubicBezTo>
                      <a:cubicBezTo>
                        <a:pt x="216" y="6885"/>
                        <a:pt x="228" y="6885"/>
                        <a:pt x="251" y="6880"/>
                      </a:cubicBezTo>
                      <a:cubicBezTo>
                        <a:pt x="519" y="6836"/>
                        <a:pt x="766" y="6816"/>
                        <a:pt x="987" y="6816"/>
                      </a:cubicBezTo>
                      <a:cubicBezTo>
                        <a:pt x="1045" y="6816"/>
                        <a:pt x="1093" y="6815"/>
                        <a:pt x="1151" y="6821"/>
                      </a:cubicBezTo>
                      <a:cubicBezTo>
                        <a:pt x="1279" y="6826"/>
                        <a:pt x="1408" y="6842"/>
                        <a:pt x="1548" y="6874"/>
                      </a:cubicBezTo>
                      <a:cubicBezTo>
                        <a:pt x="1665" y="6901"/>
                        <a:pt x="1792" y="6934"/>
                        <a:pt x="1920" y="6972"/>
                      </a:cubicBezTo>
                      <a:lnTo>
                        <a:pt x="1942" y="6977"/>
                      </a:lnTo>
                      <a:cubicBezTo>
                        <a:pt x="2094" y="7020"/>
                        <a:pt x="2247" y="7063"/>
                        <a:pt x="2445" y="7095"/>
                      </a:cubicBezTo>
                      <a:cubicBezTo>
                        <a:pt x="2632" y="7127"/>
                        <a:pt x="2830" y="7149"/>
                        <a:pt x="3028" y="7154"/>
                      </a:cubicBezTo>
                      <a:cubicBezTo>
                        <a:pt x="3168" y="7159"/>
                        <a:pt x="3298" y="7219"/>
                        <a:pt x="3298" y="7289"/>
                      </a:cubicBezTo>
                      <a:cubicBezTo>
                        <a:pt x="3298" y="7337"/>
                        <a:pt x="3309" y="7434"/>
                        <a:pt x="3309" y="7531"/>
                      </a:cubicBezTo>
                      <a:cubicBezTo>
                        <a:pt x="3309" y="7607"/>
                        <a:pt x="3158" y="7656"/>
                        <a:pt x="3006" y="7629"/>
                      </a:cubicBezTo>
                      <a:lnTo>
                        <a:pt x="2992" y="7629"/>
                      </a:lnTo>
                      <a:cubicBezTo>
                        <a:pt x="2863" y="7607"/>
                        <a:pt x="2724" y="7586"/>
                        <a:pt x="2573" y="7570"/>
                      </a:cubicBezTo>
                      <a:cubicBezTo>
                        <a:pt x="2479" y="7559"/>
                        <a:pt x="2385" y="7558"/>
                        <a:pt x="2292" y="7558"/>
                      </a:cubicBezTo>
                      <a:cubicBezTo>
                        <a:pt x="2210" y="7558"/>
                        <a:pt x="2140" y="7564"/>
                        <a:pt x="2059" y="7570"/>
                      </a:cubicBezTo>
                      <a:cubicBezTo>
                        <a:pt x="1685" y="7602"/>
                        <a:pt x="1382" y="7698"/>
                        <a:pt x="1184" y="7774"/>
                      </a:cubicBezTo>
                      <a:cubicBezTo>
                        <a:pt x="1114" y="7801"/>
                        <a:pt x="1091" y="7855"/>
                        <a:pt x="1126" y="7898"/>
                      </a:cubicBezTo>
                      <a:cubicBezTo>
                        <a:pt x="1161" y="7930"/>
                        <a:pt x="1220" y="7947"/>
                        <a:pt x="1279" y="7947"/>
                      </a:cubicBezTo>
                      <a:cubicBezTo>
                        <a:pt x="1302" y="7947"/>
                        <a:pt x="1336" y="7941"/>
                        <a:pt x="1359" y="7935"/>
                      </a:cubicBezTo>
                      <a:cubicBezTo>
                        <a:pt x="1627" y="7871"/>
                        <a:pt x="1875" y="7834"/>
                        <a:pt x="2073" y="7834"/>
                      </a:cubicBezTo>
                      <a:lnTo>
                        <a:pt x="2084" y="7834"/>
                      </a:lnTo>
                      <a:cubicBezTo>
                        <a:pt x="2189" y="7834"/>
                        <a:pt x="2304" y="7845"/>
                        <a:pt x="2408" y="7866"/>
                      </a:cubicBezTo>
                      <a:cubicBezTo>
                        <a:pt x="2502" y="7882"/>
                        <a:pt x="2595" y="7908"/>
                        <a:pt x="2700" y="7935"/>
                      </a:cubicBezTo>
                      <a:lnTo>
                        <a:pt x="2758" y="7952"/>
                      </a:lnTo>
                      <a:cubicBezTo>
                        <a:pt x="2828" y="7968"/>
                        <a:pt x="2994" y="8006"/>
                        <a:pt x="3134" y="8028"/>
                      </a:cubicBezTo>
                      <a:cubicBezTo>
                        <a:pt x="3274" y="8055"/>
                        <a:pt x="3377" y="8119"/>
                        <a:pt x="3389" y="8189"/>
                      </a:cubicBezTo>
                      <a:cubicBezTo>
                        <a:pt x="3401" y="8233"/>
                        <a:pt x="3402" y="8276"/>
                        <a:pt x="3425" y="8319"/>
                      </a:cubicBezTo>
                      <a:cubicBezTo>
                        <a:pt x="3460" y="8416"/>
                        <a:pt x="3343" y="8508"/>
                        <a:pt x="3145" y="8535"/>
                      </a:cubicBezTo>
                      <a:cubicBezTo>
                        <a:pt x="2993" y="8556"/>
                        <a:pt x="2876" y="8582"/>
                        <a:pt x="2806" y="8599"/>
                      </a:cubicBezTo>
                      <a:cubicBezTo>
                        <a:pt x="2619" y="8642"/>
                        <a:pt x="2468" y="8690"/>
                        <a:pt x="2328" y="8738"/>
                      </a:cubicBezTo>
                      <a:lnTo>
                        <a:pt x="2306" y="8743"/>
                      </a:lnTo>
                      <a:cubicBezTo>
                        <a:pt x="2178" y="8786"/>
                        <a:pt x="2059" y="8826"/>
                        <a:pt x="1942" y="8858"/>
                      </a:cubicBezTo>
                      <a:cubicBezTo>
                        <a:pt x="1814" y="8890"/>
                        <a:pt x="1688" y="8911"/>
                        <a:pt x="1559" y="8922"/>
                      </a:cubicBezTo>
                      <a:cubicBezTo>
                        <a:pt x="1466" y="8933"/>
                        <a:pt x="1373" y="8932"/>
                        <a:pt x="1268" y="8932"/>
                      </a:cubicBezTo>
                      <a:cubicBezTo>
                        <a:pt x="1081" y="8932"/>
                        <a:pt x="881" y="8922"/>
                        <a:pt x="659" y="8895"/>
                      </a:cubicBezTo>
                      <a:cubicBezTo>
                        <a:pt x="647" y="8895"/>
                        <a:pt x="627" y="8895"/>
                        <a:pt x="615" y="8895"/>
                      </a:cubicBezTo>
                      <a:cubicBezTo>
                        <a:pt x="534" y="8895"/>
                        <a:pt x="461" y="8921"/>
                        <a:pt x="426" y="8959"/>
                      </a:cubicBezTo>
                      <a:cubicBezTo>
                        <a:pt x="391" y="9007"/>
                        <a:pt x="452" y="9062"/>
                        <a:pt x="557" y="9083"/>
                      </a:cubicBezTo>
                      <a:cubicBezTo>
                        <a:pt x="802" y="9132"/>
                        <a:pt x="1162" y="9191"/>
                        <a:pt x="1570" y="9191"/>
                      </a:cubicBezTo>
                      <a:cubicBezTo>
                        <a:pt x="1594" y="9191"/>
                        <a:pt x="1605" y="9191"/>
                        <a:pt x="1629" y="9191"/>
                      </a:cubicBezTo>
                      <a:cubicBezTo>
                        <a:pt x="1815" y="9191"/>
                        <a:pt x="2025" y="9170"/>
                        <a:pt x="2212" y="9137"/>
                      </a:cubicBezTo>
                      <a:cubicBezTo>
                        <a:pt x="2375" y="9110"/>
                        <a:pt x="2538" y="9072"/>
                        <a:pt x="2678" y="9035"/>
                      </a:cubicBezTo>
                      <a:lnTo>
                        <a:pt x="2784" y="9008"/>
                      </a:lnTo>
                      <a:cubicBezTo>
                        <a:pt x="2901" y="8981"/>
                        <a:pt x="3003" y="8955"/>
                        <a:pt x="3108" y="8944"/>
                      </a:cubicBezTo>
                      <a:cubicBezTo>
                        <a:pt x="3178" y="8938"/>
                        <a:pt x="3260" y="8932"/>
                        <a:pt x="3342" y="8932"/>
                      </a:cubicBezTo>
                      <a:lnTo>
                        <a:pt x="3356" y="8932"/>
                      </a:lnTo>
                      <a:cubicBezTo>
                        <a:pt x="3496" y="8932"/>
                        <a:pt x="3624" y="8982"/>
                        <a:pt x="3659" y="9046"/>
                      </a:cubicBezTo>
                      <a:cubicBezTo>
                        <a:pt x="3717" y="9181"/>
                        <a:pt x="3774" y="9327"/>
                        <a:pt x="3844" y="9477"/>
                      </a:cubicBezTo>
                      <a:cubicBezTo>
                        <a:pt x="3856" y="9510"/>
                        <a:pt x="3858" y="9546"/>
                        <a:pt x="3823" y="9578"/>
                      </a:cubicBezTo>
                      <a:cubicBezTo>
                        <a:pt x="3764" y="9627"/>
                        <a:pt x="3659" y="9654"/>
                        <a:pt x="3531" y="9654"/>
                      </a:cubicBezTo>
                      <a:cubicBezTo>
                        <a:pt x="3531" y="9654"/>
                        <a:pt x="3495" y="9654"/>
                        <a:pt x="3484" y="9654"/>
                      </a:cubicBezTo>
                      <a:lnTo>
                        <a:pt x="3447" y="9654"/>
                      </a:lnTo>
                      <a:cubicBezTo>
                        <a:pt x="3237" y="9654"/>
                        <a:pt x="3039" y="9671"/>
                        <a:pt x="2864" y="9703"/>
                      </a:cubicBezTo>
                      <a:cubicBezTo>
                        <a:pt x="2549" y="9757"/>
                        <a:pt x="2257" y="9844"/>
                        <a:pt x="1942" y="9989"/>
                      </a:cubicBezTo>
                      <a:cubicBezTo>
                        <a:pt x="1860" y="10022"/>
                        <a:pt x="1861" y="10086"/>
                        <a:pt x="1931" y="10124"/>
                      </a:cubicBezTo>
                      <a:cubicBezTo>
                        <a:pt x="1966" y="10146"/>
                        <a:pt x="2026" y="10156"/>
                        <a:pt x="2084" y="10156"/>
                      </a:cubicBezTo>
                      <a:cubicBezTo>
                        <a:pt x="2119" y="10156"/>
                        <a:pt x="2166" y="10150"/>
                        <a:pt x="2201" y="10139"/>
                      </a:cubicBezTo>
                      <a:cubicBezTo>
                        <a:pt x="2492" y="10042"/>
                        <a:pt x="2761" y="9984"/>
                        <a:pt x="3017" y="9962"/>
                      </a:cubicBezTo>
                      <a:cubicBezTo>
                        <a:pt x="3087" y="9957"/>
                        <a:pt x="3155" y="9951"/>
                        <a:pt x="3225" y="9951"/>
                      </a:cubicBezTo>
                      <a:cubicBezTo>
                        <a:pt x="3283" y="9951"/>
                        <a:pt x="3355" y="9950"/>
                        <a:pt x="3425" y="9956"/>
                      </a:cubicBezTo>
                      <a:cubicBezTo>
                        <a:pt x="3554" y="9966"/>
                        <a:pt x="3682" y="9983"/>
                        <a:pt x="3834" y="9999"/>
                      </a:cubicBezTo>
                      <a:lnTo>
                        <a:pt x="3881" y="10004"/>
                      </a:lnTo>
                      <a:cubicBezTo>
                        <a:pt x="4068" y="10026"/>
                        <a:pt x="4205" y="10090"/>
                        <a:pt x="4264" y="10171"/>
                      </a:cubicBezTo>
                      <a:cubicBezTo>
                        <a:pt x="4322" y="10247"/>
                        <a:pt x="4417" y="10388"/>
                        <a:pt x="4522" y="10528"/>
                      </a:cubicBezTo>
                      <a:cubicBezTo>
                        <a:pt x="4546" y="10560"/>
                        <a:pt x="4557" y="10598"/>
                        <a:pt x="4533" y="10636"/>
                      </a:cubicBezTo>
                      <a:cubicBezTo>
                        <a:pt x="4498" y="10706"/>
                        <a:pt x="4382" y="10754"/>
                        <a:pt x="4231" y="10771"/>
                      </a:cubicBezTo>
                      <a:cubicBezTo>
                        <a:pt x="4068" y="10787"/>
                        <a:pt x="3926" y="10792"/>
                        <a:pt x="3786" y="10797"/>
                      </a:cubicBezTo>
                      <a:lnTo>
                        <a:pt x="3739" y="10797"/>
                      </a:lnTo>
                      <a:cubicBezTo>
                        <a:pt x="3587" y="10803"/>
                        <a:pt x="3414" y="10808"/>
                        <a:pt x="3239" y="10824"/>
                      </a:cubicBezTo>
                      <a:cubicBezTo>
                        <a:pt x="3041" y="10841"/>
                        <a:pt x="2841" y="10877"/>
                        <a:pt x="2678" y="10920"/>
                      </a:cubicBezTo>
                      <a:cubicBezTo>
                        <a:pt x="2387" y="10996"/>
                        <a:pt x="2140" y="11109"/>
                        <a:pt x="1884" y="11276"/>
                      </a:cubicBezTo>
                      <a:cubicBezTo>
                        <a:pt x="1825" y="11319"/>
                        <a:pt x="1838" y="11378"/>
                        <a:pt x="1931" y="11410"/>
                      </a:cubicBezTo>
                      <a:cubicBezTo>
                        <a:pt x="1966" y="11421"/>
                        <a:pt x="2012" y="11432"/>
                        <a:pt x="2059" y="11432"/>
                      </a:cubicBezTo>
                      <a:cubicBezTo>
                        <a:pt x="2105" y="11432"/>
                        <a:pt x="2166" y="11421"/>
                        <a:pt x="2201" y="11405"/>
                      </a:cubicBezTo>
                      <a:cubicBezTo>
                        <a:pt x="2457" y="11287"/>
                        <a:pt x="2700" y="11206"/>
                        <a:pt x="2933" y="11168"/>
                      </a:cubicBezTo>
                      <a:cubicBezTo>
                        <a:pt x="3062" y="11146"/>
                        <a:pt x="3191" y="11136"/>
                        <a:pt x="3331" y="11131"/>
                      </a:cubicBezTo>
                      <a:cubicBezTo>
                        <a:pt x="3354" y="11131"/>
                        <a:pt x="3377" y="11131"/>
                        <a:pt x="3400" y="11131"/>
                      </a:cubicBezTo>
                      <a:cubicBezTo>
                        <a:pt x="3516" y="11131"/>
                        <a:pt x="3636" y="11136"/>
                        <a:pt x="3764" y="11141"/>
                      </a:cubicBezTo>
                      <a:lnTo>
                        <a:pt x="3786" y="11141"/>
                      </a:lnTo>
                      <a:cubicBezTo>
                        <a:pt x="3891" y="11146"/>
                        <a:pt x="4008" y="11153"/>
                        <a:pt x="4136" y="11153"/>
                      </a:cubicBezTo>
                      <a:cubicBezTo>
                        <a:pt x="4206" y="11153"/>
                        <a:pt x="4277" y="11153"/>
                        <a:pt x="4347" y="11148"/>
                      </a:cubicBezTo>
                      <a:cubicBezTo>
                        <a:pt x="4429" y="11142"/>
                        <a:pt x="4566" y="11130"/>
                        <a:pt x="4741" y="11114"/>
                      </a:cubicBezTo>
                      <a:cubicBezTo>
                        <a:pt x="4764" y="11114"/>
                        <a:pt x="4791" y="11109"/>
                        <a:pt x="4814" y="11109"/>
                      </a:cubicBezTo>
                      <a:cubicBezTo>
                        <a:pt x="4954" y="11109"/>
                        <a:pt x="5069" y="11147"/>
                        <a:pt x="5127" y="11207"/>
                      </a:cubicBezTo>
                      <a:cubicBezTo>
                        <a:pt x="5186" y="11271"/>
                        <a:pt x="5243" y="11331"/>
                        <a:pt x="5313" y="11395"/>
                      </a:cubicBezTo>
                      <a:cubicBezTo>
                        <a:pt x="5348" y="11433"/>
                        <a:pt x="5359" y="11480"/>
                        <a:pt x="5324" y="11518"/>
                      </a:cubicBezTo>
                      <a:cubicBezTo>
                        <a:pt x="5278" y="11572"/>
                        <a:pt x="5186" y="11610"/>
                        <a:pt x="5069" y="11621"/>
                      </a:cubicBezTo>
                      <a:cubicBezTo>
                        <a:pt x="5046" y="11621"/>
                        <a:pt x="5022" y="11626"/>
                        <a:pt x="5011" y="11626"/>
                      </a:cubicBezTo>
                      <a:cubicBezTo>
                        <a:pt x="4812" y="11647"/>
                        <a:pt x="4624" y="11680"/>
                        <a:pt x="4449" y="11723"/>
                      </a:cubicBezTo>
                      <a:cubicBezTo>
                        <a:pt x="4100" y="11815"/>
                        <a:pt x="3846" y="11945"/>
                        <a:pt x="3648" y="12064"/>
                      </a:cubicBezTo>
                      <a:cubicBezTo>
                        <a:pt x="3613" y="12085"/>
                        <a:pt x="3600" y="12106"/>
                        <a:pt x="3600" y="12128"/>
                      </a:cubicBezTo>
                      <a:cubicBezTo>
                        <a:pt x="3612" y="12149"/>
                        <a:pt x="3635" y="12170"/>
                        <a:pt x="3670" y="12187"/>
                      </a:cubicBezTo>
                      <a:cubicBezTo>
                        <a:pt x="3705" y="12197"/>
                        <a:pt x="3739" y="12203"/>
                        <a:pt x="3786" y="12203"/>
                      </a:cubicBezTo>
                      <a:cubicBezTo>
                        <a:pt x="3833" y="12203"/>
                        <a:pt x="3878" y="12192"/>
                        <a:pt x="3925" y="12181"/>
                      </a:cubicBezTo>
                      <a:cubicBezTo>
                        <a:pt x="4216" y="12063"/>
                        <a:pt x="4449" y="11994"/>
                        <a:pt x="4683" y="11956"/>
                      </a:cubicBezTo>
                      <a:cubicBezTo>
                        <a:pt x="4811" y="11934"/>
                        <a:pt x="4940" y="11923"/>
                        <a:pt x="5080" y="11917"/>
                      </a:cubicBezTo>
                      <a:cubicBezTo>
                        <a:pt x="5092" y="11917"/>
                        <a:pt x="5116" y="11917"/>
                        <a:pt x="5127" y="11917"/>
                      </a:cubicBezTo>
                      <a:cubicBezTo>
                        <a:pt x="5256" y="11917"/>
                        <a:pt x="5385" y="11923"/>
                        <a:pt x="5525" y="11934"/>
                      </a:cubicBezTo>
                      <a:cubicBezTo>
                        <a:pt x="5560" y="11934"/>
                        <a:pt x="5606" y="11939"/>
                        <a:pt x="5641" y="11939"/>
                      </a:cubicBezTo>
                      <a:cubicBezTo>
                        <a:pt x="5758" y="11944"/>
                        <a:pt x="5850" y="11976"/>
                        <a:pt x="5896" y="12025"/>
                      </a:cubicBezTo>
                      <a:cubicBezTo>
                        <a:pt x="5955" y="12090"/>
                        <a:pt x="6014" y="12154"/>
                        <a:pt x="6060" y="12219"/>
                      </a:cubicBezTo>
                      <a:cubicBezTo>
                        <a:pt x="6107" y="12278"/>
                        <a:pt x="6060" y="12349"/>
                        <a:pt x="5944" y="12387"/>
                      </a:cubicBezTo>
                      <a:cubicBezTo>
                        <a:pt x="5897" y="12403"/>
                        <a:pt x="5837" y="12413"/>
                        <a:pt x="5791" y="12424"/>
                      </a:cubicBezTo>
                      <a:cubicBezTo>
                        <a:pt x="5686" y="12445"/>
                        <a:pt x="5569" y="12462"/>
                        <a:pt x="5441" y="12468"/>
                      </a:cubicBezTo>
                      <a:cubicBezTo>
                        <a:pt x="5394" y="12468"/>
                        <a:pt x="5361" y="12468"/>
                        <a:pt x="5302" y="12468"/>
                      </a:cubicBezTo>
                      <a:cubicBezTo>
                        <a:pt x="5209" y="12468"/>
                        <a:pt x="5117" y="12466"/>
                        <a:pt x="4989" y="12461"/>
                      </a:cubicBezTo>
                      <a:cubicBezTo>
                        <a:pt x="4896" y="12461"/>
                        <a:pt x="4788" y="12456"/>
                        <a:pt x="4683" y="12456"/>
                      </a:cubicBezTo>
                      <a:cubicBezTo>
                        <a:pt x="4589" y="12456"/>
                        <a:pt x="4509" y="12456"/>
                        <a:pt x="4439" y="12461"/>
                      </a:cubicBezTo>
                      <a:cubicBezTo>
                        <a:pt x="4240" y="12472"/>
                        <a:pt x="4041" y="12494"/>
                        <a:pt x="3866" y="12532"/>
                      </a:cubicBezTo>
                      <a:cubicBezTo>
                        <a:pt x="3505" y="12602"/>
                        <a:pt x="3215" y="12704"/>
                        <a:pt x="2959" y="12796"/>
                      </a:cubicBezTo>
                      <a:cubicBezTo>
                        <a:pt x="2912" y="12812"/>
                        <a:pt x="2890" y="12833"/>
                        <a:pt x="2890" y="12860"/>
                      </a:cubicBezTo>
                      <a:cubicBezTo>
                        <a:pt x="2890" y="12882"/>
                        <a:pt x="2913" y="12903"/>
                        <a:pt x="2948" y="12914"/>
                      </a:cubicBezTo>
                      <a:cubicBezTo>
                        <a:pt x="2983" y="12925"/>
                        <a:pt x="3029" y="12936"/>
                        <a:pt x="3075" y="12936"/>
                      </a:cubicBezTo>
                      <a:cubicBezTo>
                        <a:pt x="3110" y="12936"/>
                        <a:pt x="3157" y="12930"/>
                        <a:pt x="3192" y="12919"/>
                      </a:cubicBezTo>
                      <a:cubicBezTo>
                        <a:pt x="3449" y="12854"/>
                        <a:pt x="3739" y="12784"/>
                        <a:pt x="4030" y="12757"/>
                      </a:cubicBezTo>
                      <a:cubicBezTo>
                        <a:pt x="4124" y="12747"/>
                        <a:pt x="4218" y="12747"/>
                        <a:pt x="4311" y="12747"/>
                      </a:cubicBezTo>
                      <a:cubicBezTo>
                        <a:pt x="4358" y="12747"/>
                        <a:pt x="4392" y="12747"/>
                        <a:pt x="4439" y="12752"/>
                      </a:cubicBezTo>
                      <a:cubicBezTo>
                        <a:pt x="4567" y="12758"/>
                        <a:pt x="4709" y="12774"/>
                        <a:pt x="4872" y="12796"/>
                      </a:cubicBezTo>
                      <a:lnTo>
                        <a:pt x="4963" y="12806"/>
                      </a:lnTo>
                      <a:cubicBezTo>
                        <a:pt x="5103" y="12822"/>
                        <a:pt x="5256" y="12844"/>
                        <a:pt x="5419" y="12855"/>
                      </a:cubicBezTo>
                      <a:cubicBezTo>
                        <a:pt x="5536" y="12866"/>
                        <a:pt x="5663" y="12872"/>
                        <a:pt x="5780" y="12872"/>
                      </a:cubicBezTo>
                      <a:cubicBezTo>
                        <a:pt x="5873" y="12872"/>
                        <a:pt x="5968" y="12865"/>
                        <a:pt x="6049" y="12860"/>
                      </a:cubicBezTo>
                      <a:cubicBezTo>
                        <a:pt x="6119" y="12855"/>
                        <a:pt x="6176" y="12850"/>
                        <a:pt x="6246" y="12845"/>
                      </a:cubicBezTo>
                      <a:cubicBezTo>
                        <a:pt x="6258" y="12845"/>
                        <a:pt x="6281" y="12838"/>
                        <a:pt x="6305" y="12838"/>
                      </a:cubicBezTo>
                      <a:cubicBezTo>
                        <a:pt x="6410" y="12838"/>
                        <a:pt x="6504" y="12877"/>
                        <a:pt x="6527" y="12926"/>
                      </a:cubicBezTo>
                      <a:cubicBezTo>
                        <a:pt x="6609" y="13103"/>
                        <a:pt x="6654" y="13275"/>
                        <a:pt x="6665" y="13448"/>
                      </a:cubicBezTo>
                      <a:cubicBezTo>
                        <a:pt x="6665" y="13475"/>
                        <a:pt x="6642" y="13507"/>
                        <a:pt x="6607" y="13528"/>
                      </a:cubicBezTo>
                      <a:cubicBezTo>
                        <a:pt x="6560" y="13550"/>
                        <a:pt x="6505" y="13560"/>
                        <a:pt x="6447" y="13565"/>
                      </a:cubicBezTo>
                      <a:cubicBezTo>
                        <a:pt x="6412" y="13565"/>
                        <a:pt x="6375" y="13565"/>
                        <a:pt x="6352" y="13565"/>
                      </a:cubicBezTo>
                      <a:cubicBezTo>
                        <a:pt x="6340" y="13565"/>
                        <a:pt x="6315" y="13565"/>
                        <a:pt x="6315" y="13565"/>
                      </a:cubicBezTo>
                      <a:cubicBezTo>
                        <a:pt x="6187" y="13555"/>
                        <a:pt x="6059" y="13528"/>
                        <a:pt x="5907" y="13507"/>
                      </a:cubicBezTo>
                      <a:lnTo>
                        <a:pt x="5896" y="13507"/>
                      </a:lnTo>
                      <a:cubicBezTo>
                        <a:pt x="5733" y="13480"/>
                        <a:pt x="5548" y="13454"/>
                        <a:pt x="5350" y="13437"/>
                      </a:cubicBezTo>
                      <a:cubicBezTo>
                        <a:pt x="5233" y="13427"/>
                        <a:pt x="5105" y="13421"/>
                        <a:pt x="4989" y="13421"/>
                      </a:cubicBezTo>
                      <a:cubicBezTo>
                        <a:pt x="4907" y="13421"/>
                        <a:pt x="4823" y="13420"/>
                        <a:pt x="4741" y="13426"/>
                      </a:cubicBezTo>
                      <a:cubicBezTo>
                        <a:pt x="4379" y="13447"/>
                        <a:pt x="4078" y="13490"/>
                        <a:pt x="3775" y="13539"/>
                      </a:cubicBezTo>
                      <a:lnTo>
                        <a:pt x="3706" y="13550"/>
                      </a:lnTo>
                      <a:cubicBezTo>
                        <a:pt x="3636" y="13561"/>
                        <a:pt x="3576" y="13587"/>
                        <a:pt x="3553" y="13619"/>
                      </a:cubicBezTo>
                      <a:cubicBezTo>
                        <a:pt x="3530" y="13646"/>
                        <a:pt x="3543" y="13680"/>
                        <a:pt x="3589" y="13707"/>
                      </a:cubicBezTo>
                      <a:cubicBezTo>
                        <a:pt x="3636" y="13739"/>
                        <a:pt x="3715" y="13754"/>
                        <a:pt x="3808" y="13754"/>
                      </a:cubicBezTo>
                      <a:cubicBezTo>
                        <a:pt x="3831" y="13754"/>
                        <a:pt x="3843" y="13754"/>
                        <a:pt x="3866" y="13754"/>
                      </a:cubicBezTo>
                      <a:cubicBezTo>
                        <a:pt x="4088" y="13732"/>
                        <a:pt x="4358" y="13717"/>
                        <a:pt x="4603" y="13717"/>
                      </a:cubicBezTo>
                      <a:cubicBezTo>
                        <a:pt x="4661" y="13717"/>
                        <a:pt x="4708" y="13717"/>
                        <a:pt x="4767" y="13722"/>
                      </a:cubicBezTo>
                      <a:cubicBezTo>
                        <a:pt x="4895" y="13727"/>
                        <a:pt x="5022" y="13744"/>
                        <a:pt x="5138" y="13766"/>
                      </a:cubicBezTo>
                      <a:cubicBezTo>
                        <a:pt x="5255" y="13787"/>
                        <a:pt x="5374" y="13819"/>
                        <a:pt x="5514" y="13862"/>
                      </a:cubicBezTo>
                      <a:lnTo>
                        <a:pt x="5572" y="13879"/>
                      </a:lnTo>
                      <a:cubicBezTo>
                        <a:pt x="5700" y="13916"/>
                        <a:pt x="5840" y="13959"/>
                        <a:pt x="5991" y="13996"/>
                      </a:cubicBezTo>
                      <a:cubicBezTo>
                        <a:pt x="6096" y="14023"/>
                        <a:pt x="6294" y="14051"/>
                        <a:pt x="6399" y="14067"/>
                      </a:cubicBezTo>
                      <a:cubicBezTo>
                        <a:pt x="6516" y="14083"/>
                        <a:pt x="6598" y="14143"/>
                        <a:pt x="6574" y="14197"/>
                      </a:cubicBezTo>
                      <a:cubicBezTo>
                        <a:pt x="6551" y="14256"/>
                        <a:pt x="6528" y="14309"/>
                        <a:pt x="6505" y="14369"/>
                      </a:cubicBezTo>
                      <a:cubicBezTo>
                        <a:pt x="6482" y="14422"/>
                        <a:pt x="6399" y="14467"/>
                        <a:pt x="6283" y="14488"/>
                      </a:cubicBezTo>
                      <a:lnTo>
                        <a:pt x="6199" y="14503"/>
                      </a:lnTo>
                      <a:cubicBezTo>
                        <a:pt x="6047" y="14530"/>
                        <a:pt x="5934" y="14551"/>
                        <a:pt x="5805" y="14562"/>
                      </a:cubicBezTo>
                      <a:cubicBezTo>
                        <a:pt x="5724" y="14568"/>
                        <a:pt x="5628" y="14574"/>
                        <a:pt x="5546" y="14574"/>
                      </a:cubicBezTo>
                      <a:cubicBezTo>
                        <a:pt x="5511" y="14574"/>
                        <a:pt x="5465" y="14574"/>
                        <a:pt x="5430" y="14574"/>
                      </a:cubicBezTo>
                      <a:cubicBezTo>
                        <a:pt x="5138" y="14563"/>
                        <a:pt x="4834" y="14515"/>
                        <a:pt x="4566" y="14466"/>
                      </a:cubicBezTo>
                      <a:cubicBezTo>
                        <a:pt x="4531" y="14461"/>
                        <a:pt x="4499" y="14454"/>
                        <a:pt x="4464" y="14454"/>
                      </a:cubicBezTo>
                      <a:cubicBezTo>
                        <a:pt x="4394" y="14454"/>
                        <a:pt x="4321" y="14466"/>
                        <a:pt x="4275" y="14493"/>
                      </a:cubicBezTo>
                      <a:cubicBezTo>
                        <a:pt x="4228" y="14515"/>
                        <a:pt x="4219" y="14542"/>
                        <a:pt x="4231" y="14574"/>
                      </a:cubicBezTo>
                      <a:cubicBezTo>
                        <a:pt x="4242" y="14606"/>
                        <a:pt x="4288" y="14633"/>
                        <a:pt x="4358" y="14655"/>
                      </a:cubicBezTo>
                      <a:cubicBezTo>
                        <a:pt x="4662" y="14730"/>
                        <a:pt x="4976" y="14805"/>
                        <a:pt x="5350" y="14848"/>
                      </a:cubicBezTo>
                      <a:cubicBezTo>
                        <a:pt x="5431" y="14859"/>
                        <a:pt x="5618" y="14875"/>
                        <a:pt x="5816" y="14885"/>
                      </a:cubicBezTo>
                      <a:cubicBezTo>
                        <a:pt x="5979" y="14896"/>
                        <a:pt x="6082" y="14972"/>
                        <a:pt x="6024" y="15047"/>
                      </a:cubicBezTo>
                      <a:cubicBezTo>
                        <a:pt x="5919" y="15176"/>
                        <a:pt x="5814" y="15307"/>
                        <a:pt x="5732" y="15377"/>
                      </a:cubicBezTo>
                      <a:cubicBezTo>
                        <a:pt x="5686" y="15420"/>
                        <a:pt x="5607" y="15446"/>
                        <a:pt x="5514" y="15451"/>
                      </a:cubicBezTo>
                      <a:cubicBezTo>
                        <a:pt x="5467" y="15451"/>
                        <a:pt x="5429" y="15446"/>
                        <a:pt x="5382" y="15441"/>
                      </a:cubicBezTo>
                      <a:cubicBezTo>
                        <a:pt x="5231" y="15403"/>
                        <a:pt x="5092" y="15376"/>
                        <a:pt x="5022" y="15360"/>
                      </a:cubicBezTo>
                      <a:cubicBezTo>
                        <a:pt x="4835" y="15328"/>
                        <a:pt x="4637" y="15307"/>
                        <a:pt x="4439" y="15296"/>
                      </a:cubicBezTo>
                      <a:cubicBezTo>
                        <a:pt x="4380" y="15296"/>
                        <a:pt x="4312" y="15290"/>
                        <a:pt x="4242" y="15290"/>
                      </a:cubicBezTo>
                      <a:cubicBezTo>
                        <a:pt x="4137" y="15290"/>
                        <a:pt x="4043" y="15291"/>
                        <a:pt x="3950" y="15296"/>
                      </a:cubicBezTo>
                      <a:lnTo>
                        <a:pt x="3939" y="15296"/>
                      </a:lnTo>
                      <a:cubicBezTo>
                        <a:pt x="3858" y="15296"/>
                        <a:pt x="3773" y="15301"/>
                        <a:pt x="3691" y="15301"/>
                      </a:cubicBezTo>
                      <a:cubicBezTo>
                        <a:pt x="3633" y="15301"/>
                        <a:pt x="3589" y="15302"/>
                        <a:pt x="3542" y="15296"/>
                      </a:cubicBezTo>
                      <a:cubicBezTo>
                        <a:pt x="3414" y="15291"/>
                        <a:pt x="3295" y="15274"/>
                        <a:pt x="3167" y="15253"/>
                      </a:cubicBezTo>
                      <a:cubicBezTo>
                        <a:pt x="2887" y="15199"/>
                        <a:pt x="2610" y="15096"/>
                        <a:pt x="2423" y="15020"/>
                      </a:cubicBezTo>
                      <a:cubicBezTo>
                        <a:pt x="2388" y="15004"/>
                        <a:pt x="2328" y="15000"/>
                        <a:pt x="2281" y="15000"/>
                      </a:cubicBezTo>
                      <a:cubicBezTo>
                        <a:pt x="2246" y="15000"/>
                        <a:pt x="2213" y="15004"/>
                        <a:pt x="2190" y="15015"/>
                      </a:cubicBezTo>
                      <a:cubicBezTo>
                        <a:pt x="2155" y="15026"/>
                        <a:pt x="2132" y="15042"/>
                        <a:pt x="2132" y="15064"/>
                      </a:cubicBezTo>
                      <a:cubicBezTo>
                        <a:pt x="2132" y="15085"/>
                        <a:pt x="2143" y="15113"/>
                        <a:pt x="2190" y="15135"/>
                      </a:cubicBezTo>
                      <a:cubicBezTo>
                        <a:pt x="2411" y="15248"/>
                        <a:pt x="2665" y="15366"/>
                        <a:pt x="2992" y="15463"/>
                      </a:cubicBezTo>
                      <a:cubicBezTo>
                        <a:pt x="3155" y="15511"/>
                        <a:pt x="3330" y="15549"/>
                        <a:pt x="3516" y="15571"/>
                      </a:cubicBezTo>
                      <a:cubicBezTo>
                        <a:pt x="3691" y="15592"/>
                        <a:pt x="3844" y="15603"/>
                        <a:pt x="4019" y="15620"/>
                      </a:cubicBezTo>
                      <a:cubicBezTo>
                        <a:pt x="4171" y="15630"/>
                        <a:pt x="4311" y="15640"/>
                        <a:pt x="4428" y="15657"/>
                      </a:cubicBezTo>
                      <a:cubicBezTo>
                        <a:pt x="4544" y="15673"/>
                        <a:pt x="4651" y="15695"/>
                        <a:pt x="4756" y="15727"/>
                      </a:cubicBezTo>
                      <a:cubicBezTo>
                        <a:pt x="4791" y="15738"/>
                        <a:pt x="4826" y="15748"/>
                        <a:pt x="4872" y="15764"/>
                      </a:cubicBezTo>
                      <a:cubicBezTo>
                        <a:pt x="5059" y="15834"/>
                        <a:pt x="5117" y="15959"/>
                        <a:pt x="4989" y="16056"/>
                      </a:cubicBezTo>
                      <a:cubicBezTo>
                        <a:pt x="4931" y="16104"/>
                        <a:pt x="4858" y="16152"/>
                        <a:pt x="4799" y="16200"/>
                      </a:cubicBezTo>
                      <a:cubicBezTo>
                        <a:pt x="4659" y="16308"/>
                        <a:pt x="4533" y="16422"/>
                        <a:pt x="4417" y="16535"/>
                      </a:cubicBezTo>
                      <a:cubicBezTo>
                        <a:pt x="4347" y="16606"/>
                        <a:pt x="4205" y="16648"/>
                        <a:pt x="4041" y="16653"/>
                      </a:cubicBezTo>
                      <a:cubicBezTo>
                        <a:pt x="3983" y="16653"/>
                        <a:pt x="3928" y="16653"/>
                        <a:pt x="3881" y="16653"/>
                      </a:cubicBezTo>
                      <a:cubicBezTo>
                        <a:pt x="3834" y="16653"/>
                        <a:pt x="3809" y="16653"/>
                        <a:pt x="3797" y="16653"/>
                      </a:cubicBezTo>
                      <a:cubicBezTo>
                        <a:pt x="3669" y="16643"/>
                        <a:pt x="3552" y="16626"/>
                        <a:pt x="3447" y="16605"/>
                      </a:cubicBezTo>
                      <a:cubicBezTo>
                        <a:pt x="3342" y="16583"/>
                        <a:pt x="3227" y="16546"/>
                        <a:pt x="3075" y="16492"/>
                      </a:cubicBezTo>
                      <a:cubicBezTo>
                        <a:pt x="3040" y="16481"/>
                        <a:pt x="3005" y="16471"/>
                        <a:pt x="2970" y="16455"/>
                      </a:cubicBezTo>
                      <a:cubicBezTo>
                        <a:pt x="2865" y="16417"/>
                        <a:pt x="2747" y="16372"/>
                        <a:pt x="2631" y="16340"/>
                      </a:cubicBezTo>
                      <a:cubicBezTo>
                        <a:pt x="2456" y="16286"/>
                        <a:pt x="2259" y="16249"/>
                        <a:pt x="2084" y="16232"/>
                      </a:cubicBezTo>
                      <a:cubicBezTo>
                        <a:pt x="1968" y="16222"/>
                        <a:pt x="1852" y="16217"/>
                        <a:pt x="1723" y="16217"/>
                      </a:cubicBezTo>
                      <a:cubicBezTo>
                        <a:pt x="1653" y="16217"/>
                        <a:pt x="1571" y="16217"/>
                        <a:pt x="1501" y="16222"/>
                      </a:cubicBezTo>
                      <a:cubicBezTo>
                        <a:pt x="1326" y="16233"/>
                        <a:pt x="1150" y="16254"/>
                        <a:pt x="940" y="16286"/>
                      </a:cubicBezTo>
                      <a:cubicBezTo>
                        <a:pt x="835" y="16302"/>
                        <a:pt x="767" y="16362"/>
                        <a:pt x="790" y="16416"/>
                      </a:cubicBezTo>
                      <a:cubicBezTo>
                        <a:pt x="802" y="16464"/>
                        <a:pt x="883" y="16497"/>
                        <a:pt x="976" y="16497"/>
                      </a:cubicBezTo>
                      <a:cubicBezTo>
                        <a:pt x="988" y="16497"/>
                        <a:pt x="997" y="16497"/>
                        <a:pt x="1009" y="16497"/>
                      </a:cubicBezTo>
                      <a:cubicBezTo>
                        <a:pt x="1149" y="16486"/>
                        <a:pt x="1289" y="16475"/>
                        <a:pt x="1417" y="16475"/>
                      </a:cubicBezTo>
                      <a:cubicBezTo>
                        <a:pt x="1592" y="16475"/>
                        <a:pt x="1758" y="16487"/>
                        <a:pt x="1909" y="16514"/>
                      </a:cubicBezTo>
                      <a:cubicBezTo>
                        <a:pt x="2026" y="16535"/>
                        <a:pt x="2142" y="16566"/>
                        <a:pt x="2259" y="16610"/>
                      </a:cubicBezTo>
                      <a:cubicBezTo>
                        <a:pt x="2341" y="16642"/>
                        <a:pt x="2433" y="16680"/>
                        <a:pt x="2514" y="16717"/>
                      </a:cubicBezTo>
                      <a:lnTo>
                        <a:pt x="2598" y="16756"/>
                      </a:lnTo>
                      <a:cubicBezTo>
                        <a:pt x="2715" y="16805"/>
                        <a:pt x="2863" y="16869"/>
                        <a:pt x="3050" y="16918"/>
                      </a:cubicBezTo>
                      <a:cubicBezTo>
                        <a:pt x="3225" y="16966"/>
                        <a:pt x="3438" y="16997"/>
                        <a:pt x="3648" y="17014"/>
                      </a:cubicBezTo>
                      <a:cubicBezTo>
                        <a:pt x="3683" y="17014"/>
                        <a:pt x="3704" y="17020"/>
                        <a:pt x="3739" y="17020"/>
                      </a:cubicBezTo>
                      <a:cubicBezTo>
                        <a:pt x="3820" y="17026"/>
                        <a:pt x="3893" y="17047"/>
                        <a:pt x="3939" y="17074"/>
                      </a:cubicBezTo>
                      <a:cubicBezTo>
                        <a:pt x="3986" y="17107"/>
                        <a:pt x="4009" y="17144"/>
                        <a:pt x="3998" y="17182"/>
                      </a:cubicBezTo>
                      <a:cubicBezTo>
                        <a:pt x="3951" y="17317"/>
                        <a:pt x="3928" y="17451"/>
                        <a:pt x="3939" y="17586"/>
                      </a:cubicBezTo>
                      <a:cubicBezTo>
                        <a:pt x="3939" y="17624"/>
                        <a:pt x="3916" y="17656"/>
                        <a:pt x="3881" y="17672"/>
                      </a:cubicBezTo>
                      <a:cubicBezTo>
                        <a:pt x="3846" y="17688"/>
                        <a:pt x="3808" y="17694"/>
                        <a:pt x="3750" y="17694"/>
                      </a:cubicBezTo>
                      <a:cubicBezTo>
                        <a:pt x="3715" y="17694"/>
                        <a:pt x="3668" y="17687"/>
                        <a:pt x="3633" y="17682"/>
                      </a:cubicBezTo>
                      <a:lnTo>
                        <a:pt x="3622" y="17682"/>
                      </a:lnTo>
                      <a:cubicBezTo>
                        <a:pt x="3575" y="17677"/>
                        <a:pt x="3541" y="17666"/>
                        <a:pt x="3495" y="17660"/>
                      </a:cubicBezTo>
                      <a:cubicBezTo>
                        <a:pt x="3378" y="17639"/>
                        <a:pt x="3248" y="17612"/>
                        <a:pt x="3108" y="17596"/>
                      </a:cubicBezTo>
                      <a:cubicBezTo>
                        <a:pt x="2933" y="17575"/>
                        <a:pt x="2772" y="17559"/>
                        <a:pt x="2609" y="17559"/>
                      </a:cubicBezTo>
                      <a:cubicBezTo>
                        <a:pt x="2574" y="17559"/>
                        <a:pt x="2549" y="17559"/>
                        <a:pt x="2514" y="17559"/>
                      </a:cubicBezTo>
                      <a:cubicBezTo>
                        <a:pt x="2328" y="17565"/>
                        <a:pt x="2129" y="17585"/>
                        <a:pt x="1942" y="17623"/>
                      </a:cubicBezTo>
                      <a:cubicBezTo>
                        <a:pt x="1779" y="17655"/>
                        <a:pt x="1618" y="17704"/>
                        <a:pt x="1443" y="17763"/>
                      </a:cubicBezTo>
                      <a:cubicBezTo>
                        <a:pt x="1361" y="17795"/>
                        <a:pt x="1327" y="17855"/>
                        <a:pt x="1373" y="17909"/>
                      </a:cubicBezTo>
                      <a:cubicBezTo>
                        <a:pt x="1408" y="17947"/>
                        <a:pt x="1478" y="17968"/>
                        <a:pt x="1548" y="17968"/>
                      </a:cubicBezTo>
                      <a:cubicBezTo>
                        <a:pt x="1572" y="17968"/>
                        <a:pt x="1605" y="17962"/>
                        <a:pt x="1629" y="17957"/>
                      </a:cubicBezTo>
                      <a:cubicBezTo>
                        <a:pt x="1908" y="17886"/>
                        <a:pt x="2175" y="17849"/>
                        <a:pt x="2408" y="17849"/>
                      </a:cubicBezTo>
                      <a:cubicBezTo>
                        <a:pt x="2432" y="17849"/>
                        <a:pt x="2469" y="17849"/>
                        <a:pt x="2492" y="17849"/>
                      </a:cubicBezTo>
                      <a:cubicBezTo>
                        <a:pt x="2621" y="17854"/>
                        <a:pt x="2750" y="17871"/>
                        <a:pt x="2890" y="17898"/>
                      </a:cubicBezTo>
                      <a:cubicBezTo>
                        <a:pt x="2971" y="17914"/>
                        <a:pt x="3063" y="17935"/>
                        <a:pt x="3145" y="17957"/>
                      </a:cubicBezTo>
                      <a:cubicBezTo>
                        <a:pt x="3191" y="17967"/>
                        <a:pt x="3250" y="17984"/>
                        <a:pt x="3309" y="17995"/>
                      </a:cubicBezTo>
                      <a:cubicBezTo>
                        <a:pt x="3460" y="18028"/>
                        <a:pt x="3635" y="18065"/>
                        <a:pt x="3844" y="18086"/>
                      </a:cubicBezTo>
                      <a:cubicBezTo>
                        <a:pt x="3868" y="18086"/>
                        <a:pt x="3879" y="18091"/>
                        <a:pt x="3903" y="18091"/>
                      </a:cubicBezTo>
                      <a:cubicBezTo>
                        <a:pt x="4008" y="18102"/>
                        <a:pt x="4102" y="18140"/>
                        <a:pt x="4125" y="18189"/>
                      </a:cubicBezTo>
                      <a:cubicBezTo>
                        <a:pt x="4148" y="18221"/>
                        <a:pt x="4160" y="18253"/>
                        <a:pt x="4183" y="18280"/>
                      </a:cubicBezTo>
                      <a:cubicBezTo>
                        <a:pt x="4218" y="18328"/>
                        <a:pt x="4172" y="18383"/>
                        <a:pt x="4067" y="18404"/>
                      </a:cubicBezTo>
                      <a:lnTo>
                        <a:pt x="4056" y="18404"/>
                      </a:lnTo>
                      <a:cubicBezTo>
                        <a:pt x="3858" y="18447"/>
                        <a:pt x="3668" y="18501"/>
                        <a:pt x="3516" y="18566"/>
                      </a:cubicBezTo>
                      <a:cubicBezTo>
                        <a:pt x="3365" y="18631"/>
                        <a:pt x="3249" y="18707"/>
                        <a:pt x="3156" y="18771"/>
                      </a:cubicBezTo>
                      <a:cubicBezTo>
                        <a:pt x="3121" y="18793"/>
                        <a:pt x="3100" y="18814"/>
                        <a:pt x="3065" y="18835"/>
                      </a:cubicBezTo>
                      <a:cubicBezTo>
                        <a:pt x="3006" y="18878"/>
                        <a:pt x="2948" y="18916"/>
                        <a:pt x="2890" y="18948"/>
                      </a:cubicBezTo>
                      <a:cubicBezTo>
                        <a:pt x="2796" y="19002"/>
                        <a:pt x="2700" y="19046"/>
                        <a:pt x="2583" y="19078"/>
                      </a:cubicBezTo>
                      <a:cubicBezTo>
                        <a:pt x="2362" y="19148"/>
                        <a:pt x="2073" y="19185"/>
                        <a:pt x="1723" y="19191"/>
                      </a:cubicBezTo>
                      <a:cubicBezTo>
                        <a:pt x="1677" y="19191"/>
                        <a:pt x="1627" y="19201"/>
                        <a:pt x="1592" y="19218"/>
                      </a:cubicBezTo>
                      <a:cubicBezTo>
                        <a:pt x="1557" y="19239"/>
                        <a:pt x="1537" y="19266"/>
                        <a:pt x="1548" y="19293"/>
                      </a:cubicBezTo>
                      <a:cubicBezTo>
                        <a:pt x="1560" y="19347"/>
                        <a:pt x="1651" y="19401"/>
                        <a:pt x="1756" y="19406"/>
                      </a:cubicBezTo>
                      <a:cubicBezTo>
                        <a:pt x="1884" y="19417"/>
                        <a:pt x="2015" y="19418"/>
                        <a:pt x="2132" y="19418"/>
                      </a:cubicBezTo>
                      <a:cubicBezTo>
                        <a:pt x="2423" y="19418"/>
                        <a:pt x="2678" y="19391"/>
                        <a:pt x="2911" y="19342"/>
                      </a:cubicBezTo>
                      <a:cubicBezTo>
                        <a:pt x="3086" y="19304"/>
                        <a:pt x="3237" y="19251"/>
                        <a:pt x="3389" y="19175"/>
                      </a:cubicBezTo>
                      <a:cubicBezTo>
                        <a:pt x="3494" y="19127"/>
                        <a:pt x="3577" y="19077"/>
                        <a:pt x="3659" y="19029"/>
                      </a:cubicBezTo>
                      <a:cubicBezTo>
                        <a:pt x="3682" y="19013"/>
                        <a:pt x="3715" y="18996"/>
                        <a:pt x="3739" y="18980"/>
                      </a:cubicBezTo>
                      <a:cubicBezTo>
                        <a:pt x="3855" y="18910"/>
                        <a:pt x="3948" y="18868"/>
                        <a:pt x="4041" y="18835"/>
                      </a:cubicBezTo>
                      <a:cubicBezTo>
                        <a:pt x="4135" y="18798"/>
                        <a:pt x="4241" y="18771"/>
                        <a:pt x="4369" y="18750"/>
                      </a:cubicBezTo>
                      <a:cubicBezTo>
                        <a:pt x="4404" y="18744"/>
                        <a:pt x="4429" y="18738"/>
                        <a:pt x="4464" y="18738"/>
                      </a:cubicBezTo>
                      <a:cubicBezTo>
                        <a:pt x="4557" y="18738"/>
                        <a:pt x="4636" y="18761"/>
                        <a:pt x="4683" y="18798"/>
                      </a:cubicBezTo>
                      <a:cubicBezTo>
                        <a:pt x="4869" y="18944"/>
                        <a:pt x="5105" y="19078"/>
                        <a:pt x="5350" y="19207"/>
                      </a:cubicBezTo>
                      <a:cubicBezTo>
                        <a:pt x="5513" y="19288"/>
                        <a:pt x="5479" y="19438"/>
                        <a:pt x="4989" y="19541"/>
                      </a:cubicBezTo>
                      <a:cubicBezTo>
                        <a:pt x="4557" y="19632"/>
                        <a:pt x="4196" y="19714"/>
                        <a:pt x="3939" y="19859"/>
                      </a:cubicBezTo>
                      <a:cubicBezTo>
                        <a:pt x="3718" y="19988"/>
                        <a:pt x="3589" y="20149"/>
                        <a:pt x="3542" y="20354"/>
                      </a:cubicBezTo>
                      <a:cubicBezTo>
                        <a:pt x="3530" y="20403"/>
                        <a:pt x="3611" y="20457"/>
                        <a:pt x="3728" y="20474"/>
                      </a:cubicBezTo>
                      <a:cubicBezTo>
                        <a:pt x="3751" y="20479"/>
                        <a:pt x="3773" y="20479"/>
                        <a:pt x="3808" y="20479"/>
                      </a:cubicBezTo>
                      <a:cubicBezTo>
                        <a:pt x="3890" y="20479"/>
                        <a:pt x="3960" y="20457"/>
                        <a:pt x="3983" y="20420"/>
                      </a:cubicBezTo>
                      <a:cubicBezTo>
                        <a:pt x="4076" y="20263"/>
                        <a:pt x="4230" y="20139"/>
                        <a:pt x="4417" y="20053"/>
                      </a:cubicBezTo>
                      <a:cubicBezTo>
                        <a:pt x="4650" y="19950"/>
                        <a:pt x="4917" y="19918"/>
                        <a:pt x="5197" y="19869"/>
                      </a:cubicBezTo>
                      <a:cubicBezTo>
                        <a:pt x="5348" y="19842"/>
                        <a:pt x="5536" y="19810"/>
                        <a:pt x="5710" y="19756"/>
                      </a:cubicBezTo>
                      <a:cubicBezTo>
                        <a:pt x="5792" y="19735"/>
                        <a:pt x="5910" y="19687"/>
                        <a:pt x="6039" y="19639"/>
                      </a:cubicBezTo>
                      <a:cubicBezTo>
                        <a:pt x="6143" y="19595"/>
                        <a:pt x="6304" y="19590"/>
                        <a:pt x="6432" y="19633"/>
                      </a:cubicBezTo>
                      <a:cubicBezTo>
                        <a:pt x="6630" y="19698"/>
                        <a:pt x="6842" y="19752"/>
                        <a:pt x="7052" y="19800"/>
                      </a:cubicBezTo>
                      <a:cubicBezTo>
                        <a:pt x="7215" y="19838"/>
                        <a:pt x="7320" y="19913"/>
                        <a:pt x="7343" y="19994"/>
                      </a:cubicBezTo>
                      <a:cubicBezTo>
                        <a:pt x="7355" y="20015"/>
                        <a:pt x="7353" y="20031"/>
                        <a:pt x="7365" y="20053"/>
                      </a:cubicBezTo>
                      <a:cubicBezTo>
                        <a:pt x="7377" y="20107"/>
                        <a:pt x="7402" y="20156"/>
                        <a:pt x="7402" y="20204"/>
                      </a:cubicBezTo>
                      <a:cubicBezTo>
                        <a:pt x="7413" y="20274"/>
                        <a:pt x="7400" y="20334"/>
                        <a:pt x="7365" y="20393"/>
                      </a:cubicBezTo>
                      <a:cubicBezTo>
                        <a:pt x="7295" y="20511"/>
                        <a:pt x="7122" y="20630"/>
                        <a:pt x="6866" y="20743"/>
                      </a:cubicBezTo>
                      <a:cubicBezTo>
                        <a:pt x="6831" y="20759"/>
                        <a:pt x="6808" y="20780"/>
                        <a:pt x="6808" y="20802"/>
                      </a:cubicBezTo>
                      <a:cubicBezTo>
                        <a:pt x="6808" y="20829"/>
                        <a:pt x="6830" y="20851"/>
                        <a:pt x="6877" y="20873"/>
                      </a:cubicBezTo>
                      <a:cubicBezTo>
                        <a:pt x="6923" y="20894"/>
                        <a:pt x="6993" y="20910"/>
                        <a:pt x="7063" y="20910"/>
                      </a:cubicBezTo>
                      <a:cubicBezTo>
                        <a:pt x="7109" y="20910"/>
                        <a:pt x="7155" y="20904"/>
                        <a:pt x="7190" y="20893"/>
                      </a:cubicBezTo>
                      <a:cubicBezTo>
                        <a:pt x="7563" y="20780"/>
                        <a:pt x="7823" y="20646"/>
                        <a:pt x="7963" y="20501"/>
                      </a:cubicBezTo>
                      <a:cubicBezTo>
                        <a:pt x="8033" y="20420"/>
                        <a:pt x="8079" y="20328"/>
                        <a:pt x="8090" y="20231"/>
                      </a:cubicBezTo>
                      <a:cubicBezTo>
                        <a:pt x="8090" y="20220"/>
                        <a:pt x="8090" y="20198"/>
                        <a:pt x="8101" y="20160"/>
                      </a:cubicBezTo>
                      <a:cubicBezTo>
                        <a:pt x="8113" y="20090"/>
                        <a:pt x="8252" y="20037"/>
                        <a:pt x="8404" y="20048"/>
                      </a:cubicBezTo>
                      <a:cubicBezTo>
                        <a:pt x="8765" y="20075"/>
                        <a:pt x="9185" y="20101"/>
                        <a:pt x="9512" y="20107"/>
                      </a:cubicBezTo>
                      <a:cubicBezTo>
                        <a:pt x="9617" y="20107"/>
                        <a:pt x="9700" y="20144"/>
                        <a:pt x="9723" y="20192"/>
                      </a:cubicBezTo>
                      <a:cubicBezTo>
                        <a:pt x="9747" y="20252"/>
                        <a:pt x="9746" y="20307"/>
                        <a:pt x="9734" y="20366"/>
                      </a:cubicBezTo>
                      <a:cubicBezTo>
                        <a:pt x="9722" y="20420"/>
                        <a:pt x="9676" y="20484"/>
                        <a:pt x="9617" y="20559"/>
                      </a:cubicBezTo>
                      <a:cubicBezTo>
                        <a:pt x="9606" y="20576"/>
                        <a:pt x="9593" y="20592"/>
                        <a:pt x="9581" y="20608"/>
                      </a:cubicBezTo>
                      <a:cubicBezTo>
                        <a:pt x="9534" y="20668"/>
                        <a:pt x="9489" y="20732"/>
                        <a:pt x="9443" y="20802"/>
                      </a:cubicBezTo>
                      <a:cubicBezTo>
                        <a:pt x="9384" y="20899"/>
                        <a:pt x="9372" y="20990"/>
                        <a:pt x="9395" y="21076"/>
                      </a:cubicBezTo>
                      <a:cubicBezTo>
                        <a:pt x="9418" y="21163"/>
                        <a:pt x="9466" y="21249"/>
                        <a:pt x="9559" y="21336"/>
                      </a:cubicBezTo>
                      <a:cubicBezTo>
                        <a:pt x="9641" y="21411"/>
                        <a:pt x="9747" y="21486"/>
                        <a:pt x="9887" y="21561"/>
                      </a:cubicBezTo>
                      <a:cubicBezTo>
                        <a:pt x="9934" y="21583"/>
                        <a:pt x="10002" y="21600"/>
                        <a:pt x="10084" y="21600"/>
                      </a:cubicBezTo>
                      <a:cubicBezTo>
                        <a:pt x="10131" y="21600"/>
                        <a:pt x="10165" y="21594"/>
                        <a:pt x="10212" y="21588"/>
                      </a:cubicBezTo>
                      <a:cubicBezTo>
                        <a:pt x="10270" y="21577"/>
                        <a:pt x="10317" y="21556"/>
                        <a:pt x="10328" y="21529"/>
                      </a:cubicBezTo>
                      <a:cubicBezTo>
                        <a:pt x="10340" y="21508"/>
                        <a:pt x="10341" y="21487"/>
                        <a:pt x="10317" y="21465"/>
                      </a:cubicBezTo>
                      <a:cubicBezTo>
                        <a:pt x="10142" y="21325"/>
                        <a:pt x="10050" y="21190"/>
                        <a:pt x="10062" y="21066"/>
                      </a:cubicBezTo>
                      <a:cubicBezTo>
                        <a:pt x="10062" y="21007"/>
                        <a:pt x="10096" y="20947"/>
                        <a:pt x="10142" y="20883"/>
                      </a:cubicBezTo>
                      <a:cubicBezTo>
                        <a:pt x="10177" y="20834"/>
                        <a:pt x="10234" y="20786"/>
                        <a:pt x="10281" y="20738"/>
                      </a:cubicBezTo>
                      <a:cubicBezTo>
                        <a:pt x="10304" y="20722"/>
                        <a:pt x="10316" y="20706"/>
                        <a:pt x="10339" y="20684"/>
                      </a:cubicBezTo>
                      <a:cubicBezTo>
                        <a:pt x="10432" y="20592"/>
                        <a:pt x="10494" y="20510"/>
                        <a:pt x="10529" y="20435"/>
                      </a:cubicBezTo>
                      <a:cubicBezTo>
                        <a:pt x="10540" y="20403"/>
                        <a:pt x="10550" y="20334"/>
                        <a:pt x="10551" y="20253"/>
                      </a:cubicBezTo>
                      <a:cubicBezTo>
                        <a:pt x="10551" y="20156"/>
                        <a:pt x="10702" y="20070"/>
                        <a:pt x="10900" y="20043"/>
                      </a:cubicBezTo>
                      <a:cubicBezTo>
                        <a:pt x="11157" y="20010"/>
                        <a:pt x="11412" y="19972"/>
                        <a:pt x="11564" y="19945"/>
                      </a:cubicBezTo>
                      <a:cubicBezTo>
                        <a:pt x="11587" y="19940"/>
                        <a:pt x="11613" y="19940"/>
                        <a:pt x="11637" y="19940"/>
                      </a:cubicBezTo>
                      <a:cubicBezTo>
                        <a:pt x="11742" y="19940"/>
                        <a:pt x="11833" y="19977"/>
                        <a:pt x="11844" y="20026"/>
                      </a:cubicBezTo>
                      <a:cubicBezTo>
                        <a:pt x="11856" y="20069"/>
                        <a:pt x="11869" y="20107"/>
                        <a:pt x="11881" y="20128"/>
                      </a:cubicBezTo>
                      <a:cubicBezTo>
                        <a:pt x="11916" y="20225"/>
                        <a:pt x="11984" y="20317"/>
                        <a:pt x="12078" y="20393"/>
                      </a:cubicBezTo>
                      <a:cubicBezTo>
                        <a:pt x="12171" y="20468"/>
                        <a:pt x="12301" y="20539"/>
                        <a:pt x="12453" y="20603"/>
                      </a:cubicBezTo>
                      <a:cubicBezTo>
                        <a:pt x="12581" y="20657"/>
                        <a:pt x="12744" y="20705"/>
                        <a:pt x="12930" y="20748"/>
                      </a:cubicBezTo>
                      <a:cubicBezTo>
                        <a:pt x="12965" y="20753"/>
                        <a:pt x="13001" y="20758"/>
                        <a:pt x="13036" y="20758"/>
                      </a:cubicBezTo>
                      <a:cubicBezTo>
                        <a:pt x="13118" y="20758"/>
                        <a:pt x="13197" y="20743"/>
                        <a:pt x="13244" y="20716"/>
                      </a:cubicBezTo>
                      <a:cubicBezTo>
                        <a:pt x="13291" y="20695"/>
                        <a:pt x="13302" y="20667"/>
                        <a:pt x="13302" y="20640"/>
                      </a:cubicBezTo>
                      <a:cubicBezTo>
                        <a:pt x="13302" y="20619"/>
                        <a:pt x="13280" y="20597"/>
                        <a:pt x="13233" y="20586"/>
                      </a:cubicBezTo>
                      <a:cubicBezTo>
                        <a:pt x="12953" y="20489"/>
                        <a:pt x="12754" y="20376"/>
                        <a:pt x="12661" y="20268"/>
                      </a:cubicBezTo>
                      <a:cubicBezTo>
                        <a:pt x="12614" y="20214"/>
                        <a:pt x="12592" y="20149"/>
                        <a:pt x="12581" y="20085"/>
                      </a:cubicBezTo>
                      <a:cubicBezTo>
                        <a:pt x="12569" y="20031"/>
                        <a:pt x="12581" y="19977"/>
                        <a:pt x="12581" y="19923"/>
                      </a:cubicBezTo>
                      <a:lnTo>
                        <a:pt x="12581" y="19864"/>
                      </a:lnTo>
                      <a:cubicBezTo>
                        <a:pt x="12581" y="19853"/>
                        <a:pt x="12580" y="19843"/>
                        <a:pt x="12591" y="19832"/>
                      </a:cubicBezTo>
                      <a:cubicBezTo>
                        <a:pt x="12626" y="19757"/>
                        <a:pt x="12720" y="19687"/>
                        <a:pt x="12872" y="19639"/>
                      </a:cubicBezTo>
                      <a:cubicBezTo>
                        <a:pt x="13035" y="19590"/>
                        <a:pt x="13187" y="19531"/>
                        <a:pt x="13339" y="19477"/>
                      </a:cubicBezTo>
                      <a:cubicBezTo>
                        <a:pt x="13385" y="19461"/>
                        <a:pt x="13444" y="19450"/>
                        <a:pt x="13503" y="19450"/>
                      </a:cubicBezTo>
                      <a:cubicBezTo>
                        <a:pt x="13584" y="19450"/>
                        <a:pt x="13663" y="19471"/>
                        <a:pt x="13721" y="19504"/>
                      </a:cubicBezTo>
                      <a:cubicBezTo>
                        <a:pt x="13768" y="19536"/>
                        <a:pt x="13816" y="19563"/>
                        <a:pt x="13874" y="19590"/>
                      </a:cubicBezTo>
                      <a:cubicBezTo>
                        <a:pt x="14026" y="19670"/>
                        <a:pt x="14201" y="19734"/>
                        <a:pt x="14399" y="19788"/>
                      </a:cubicBezTo>
                      <a:cubicBezTo>
                        <a:pt x="14597" y="19842"/>
                        <a:pt x="14796" y="19876"/>
                        <a:pt x="14971" y="19903"/>
                      </a:cubicBezTo>
                      <a:lnTo>
                        <a:pt x="15063" y="19913"/>
                      </a:lnTo>
                      <a:cubicBezTo>
                        <a:pt x="15202" y="19934"/>
                        <a:pt x="15331" y="19955"/>
                        <a:pt x="15460" y="19977"/>
                      </a:cubicBezTo>
                      <a:cubicBezTo>
                        <a:pt x="15611" y="20009"/>
                        <a:pt x="15729" y="20042"/>
                        <a:pt x="15846" y="20085"/>
                      </a:cubicBezTo>
                      <a:cubicBezTo>
                        <a:pt x="16056" y="20171"/>
                        <a:pt x="16218" y="20290"/>
                        <a:pt x="16334" y="20452"/>
                      </a:cubicBezTo>
                      <a:cubicBezTo>
                        <a:pt x="16358" y="20489"/>
                        <a:pt x="16439" y="20511"/>
                        <a:pt x="16520" y="20511"/>
                      </a:cubicBezTo>
                      <a:cubicBezTo>
                        <a:pt x="16544" y="20511"/>
                        <a:pt x="16570" y="20511"/>
                        <a:pt x="16593" y="20506"/>
                      </a:cubicBezTo>
                      <a:cubicBezTo>
                        <a:pt x="16722" y="20489"/>
                        <a:pt x="16802" y="20436"/>
                        <a:pt x="16779" y="20388"/>
                      </a:cubicBezTo>
                      <a:cubicBezTo>
                        <a:pt x="16721" y="20178"/>
                        <a:pt x="16579" y="20020"/>
                        <a:pt x="16334" y="19891"/>
                      </a:cubicBezTo>
                      <a:cubicBezTo>
                        <a:pt x="16206" y="19821"/>
                        <a:pt x="16044" y="19756"/>
                        <a:pt x="15846" y="19702"/>
                      </a:cubicBezTo>
                      <a:cubicBezTo>
                        <a:pt x="15694" y="19659"/>
                        <a:pt x="15530" y="19627"/>
                        <a:pt x="15391" y="19595"/>
                      </a:cubicBezTo>
                      <a:lnTo>
                        <a:pt x="15310" y="19580"/>
                      </a:lnTo>
                      <a:cubicBezTo>
                        <a:pt x="15124" y="19536"/>
                        <a:pt x="14993" y="19504"/>
                        <a:pt x="14888" y="19472"/>
                      </a:cubicBezTo>
                      <a:cubicBezTo>
                        <a:pt x="14783" y="19434"/>
                        <a:pt x="14692" y="19396"/>
                        <a:pt x="14611" y="19347"/>
                      </a:cubicBezTo>
                      <a:cubicBezTo>
                        <a:pt x="14517" y="19293"/>
                        <a:pt x="14434" y="19228"/>
                        <a:pt x="14341" y="19137"/>
                      </a:cubicBezTo>
                      <a:cubicBezTo>
                        <a:pt x="14294" y="19088"/>
                        <a:pt x="14307" y="19030"/>
                        <a:pt x="14388" y="18992"/>
                      </a:cubicBezTo>
                      <a:cubicBezTo>
                        <a:pt x="14517" y="18917"/>
                        <a:pt x="14751" y="18776"/>
                        <a:pt x="14960" y="18647"/>
                      </a:cubicBezTo>
                      <a:cubicBezTo>
                        <a:pt x="15054" y="18588"/>
                        <a:pt x="15238" y="18582"/>
                        <a:pt x="15343" y="18642"/>
                      </a:cubicBezTo>
                      <a:cubicBezTo>
                        <a:pt x="15401" y="18674"/>
                        <a:pt x="15448" y="18695"/>
                        <a:pt x="15460" y="18701"/>
                      </a:cubicBezTo>
                      <a:cubicBezTo>
                        <a:pt x="15600" y="18771"/>
                        <a:pt x="15774" y="18824"/>
                        <a:pt x="15937" y="18867"/>
                      </a:cubicBezTo>
                      <a:cubicBezTo>
                        <a:pt x="16240" y="18937"/>
                        <a:pt x="16591" y="18975"/>
                        <a:pt x="17034" y="18975"/>
                      </a:cubicBezTo>
                      <a:cubicBezTo>
                        <a:pt x="17139" y="18975"/>
                        <a:pt x="17234" y="18933"/>
                        <a:pt x="17246" y="18884"/>
                      </a:cubicBezTo>
                      <a:cubicBezTo>
                        <a:pt x="17257" y="18836"/>
                        <a:pt x="17186" y="18792"/>
                        <a:pt x="17093" y="18787"/>
                      </a:cubicBezTo>
                      <a:cubicBezTo>
                        <a:pt x="16743" y="18760"/>
                        <a:pt x="16453" y="18712"/>
                        <a:pt x="16254" y="18642"/>
                      </a:cubicBezTo>
                      <a:cubicBezTo>
                        <a:pt x="16149" y="18604"/>
                        <a:pt x="16056" y="18561"/>
                        <a:pt x="15963" y="18507"/>
                      </a:cubicBezTo>
                      <a:cubicBezTo>
                        <a:pt x="15881" y="18453"/>
                        <a:pt x="15799" y="18388"/>
                        <a:pt x="15729" y="18324"/>
                      </a:cubicBezTo>
                      <a:cubicBezTo>
                        <a:pt x="15648" y="18237"/>
                        <a:pt x="15647" y="18135"/>
                        <a:pt x="15740" y="18054"/>
                      </a:cubicBezTo>
                      <a:cubicBezTo>
                        <a:pt x="15845" y="17963"/>
                        <a:pt x="15951" y="17866"/>
                        <a:pt x="16021" y="17807"/>
                      </a:cubicBezTo>
                      <a:cubicBezTo>
                        <a:pt x="16103" y="17726"/>
                        <a:pt x="16325" y="17704"/>
                        <a:pt x="16477" y="17763"/>
                      </a:cubicBezTo>
                      <a:cubicBezTo>
                        <a:pt x="16512" y="17779"/>
                        <a:pt x="16545" y="17789"/>
                        <a:pt x="16557" y="17795"/>
                      </a:cubicBezTo>
                      <a:cubicBezTo>
                        <a:pt x="16720" y="17854"/>
                        <a:pt x="16896" y="17904"/>
                        <a:pt x="17071" y="17936"/>
                      </a:cubicBezTo>
                      <a:cubicBezTo>
                        <a:pt x="17316" y="17979"/>
                        <a:pt x="17573" y="18000"/>
                        <a:pt x="17876" y="18000"/>
                      </a:cubicBezTo>
                      <a:cubicBezTo>
                        <a:pt x="17969" y="18000"/>
                        <a:pt x="18074" y="18001"/>
                        <a:pt x="18179" y="17995"/>
                      </a:cubicBezTo>
                      <a:cubicBezTo>
                        <a:pt x="18284" y="17990"/>
                        <a:pt x="18375" y="17946"/>
                        <a:pt x="18375" y="17893"/>
                      </a:cubicBezTo>
                      <a:cubicBezTo>
                        <a:pt x="18375" y="17844"/>
                        <a:pt x="18305" y="17807"/>
                        <a:pt x="18200" y="17802"/>
                      </a:cubicBezTo>
                      <a:cubicBezTo>
                        <a:pt x="17839" y="17785"/>
                        <a:pt x="17547" y="17746"/>
                        <a:pt x="17326" y="17687"/>
                      </a:cubicBezTo>
                      <a:cubicBezTo>
                        <a:pt x="17209" y="17655"/>
                        <a:pt x="17106" y="17618"/>
                        <a:pt x="17012" y="17569"/>
                      </a:cubicBezTo>
                      <a:cubicBezTo>
                        <a:pt x="16931" y="17521"/>
                        <a:pt x="16847" y="17467"/>
                        <a:pt x="16754" y="17413"/>
                      </a:cubicBezTo>
                      <a:cubicBezTo>
                        <a:pt x="16754" y="17413"/>
                        <a:pt x="16707" y="17381"/>
                        <a:pt x="16695" y="17371"/>
                      </a:cubicBezTo>
                      <a:cubicBezTo>
                        <a:pt x="16602" y="17311"/>
                        <a:pt x="16593" y="17235"/>
                        <a:pt x="16652" y="17165"/>
                      </a:cubicBezTo>
                      <a:cubicBezTo>
                        <a:pt x="16780" y="17020"/>
                        <a:pt x="16896" y="16868"/>
                        <a:pt x="17012" y="16717"/>
                      </a:cubicBezTo>
                      <a:cubicBezTo>
                        <a:pt x="17047" y="16680"/>
                        <a:pt x="17116" y="16648"/>
                        <a:pt x="17209" y="16648"/>
                      </a:cubicBezTo>
                      <a:cubicBezTo>
                        <a:pt x="17221" y="16648"/>
                        <a:pt x="17245" y="16648"/>
                        <a:pt x="17257" y="16648"/>
                      </a:cubicBezTo>
                      <a:cubicBezTo>
                        <a:pt x="17385" y="16659"/>
                        <a:pt x="17490" y="16675"/>
                        <a:pt x="17606" y="16707"/>
                      </a:cubicBezTo>
                      <a:cubicBezTo>
                        <a:pt x="17723" y="16740"/>
                        <a:pt x="17851" y="16782"/>
                        <a:pt x="17967" y="16825"/>
                      </a:cubicBezTo>
                      <a:lnTo>
                        <a:pt x="18004" y="16837"/>
                      </a:lnTo>
                      <a:cubicBezTo>
                        <a:pt x="18120" y="16880"/>
                        <a:pt x="18260" y="16933"/>
                        <a:pt x="18412" y="16977"/>
                      </a:cubicBezTo>
                      <a:cubicBezTo>
                        <a:pt x="18587" y="17025"/>
                        <a:pt x="18772" y="17063"/>
                        <a:pt x="18959" y="17079"/>
                      </a:cubicBezTo>
                      <a:cubicBezTo>
                        <a:pt x="19099" y="17095"/>
                        <a:pt x="19252" y="17101"/>
                        <a:pt x="19403" y="17101"/>
                      </a:cubicBezTo>
                      <a:cubicBezTo>
                        <a:pt x="19601" y="17101"/>
                        <a:pt x="19810" y="17089"/>
                        <a:pt x="20067" y="17062"/>
                      </a:cubicBezTo>
                      <a:cubicBezTo>
                        <a:pt x="20171" y="17052"/>
                        <a:pt x="20242" y="17004"/>
                        <a:pt x="20231" y="16950"/>
                      </a:cubicBezTo>
                      <a:cubicBezTo>
                        <a:pt x="20219" y="16907"/>
                        <a:pt x="20138" y="16874"/>
                        <a:pt x="20045" y="16874"/>
                      </a:cubicBezTo>
                      <a:lnTo>
                        <a:pt x="20034" y="16874"/>
                      </a:lnTo>
                      <a:cubicBezTo>
                        <a:pt x="19975" y="16874"/>
                        <a:pt x="19917" y="16874"/>
                        <a:pt x="19859" y="16874"/>
                      </a:cubicBezTo>
                      <a:cubicBezTo>
                        <a:pt x="19579" y="16874"/>
                        <a:pt x="19332" y="16858"/>
                        <a:pt x="19134" y="16820"/>
                      </a:cubicBezTo>
                      <a:cubicBezTo>
                        <a:pt x="19005" y="16798"/>
                        <a:pt x="18889" y="16767"/>
                        <a:pt x="18784" y="16724"/>
                      </a:cubicBezTo>
                      <a:cubicBezTo>
                        <a:pt x="18679" y="16686"/>
                        <a:pt x="18586" y="16631"/>
                        <a:pt x="18481" y="16583"/>
                      </a:cubicBezTo>
                      <a:lnTo>
                        <a:pt x="18459" y="16573"/>
                      </a:lnTo>
                      <a:cubicBezTo>
                        <a:pt x="18343" y="16513"/>
                        <a:pt x="18214" y="16448"/>
                        <a:pt x="18051" y="16394"/>
                      </a:cubicBezTo>
                      <a:cubicBezTo>
                        <a:pt x="17911" y="16346"/>
                        <a:pt x="17759" y="16309"/>
                        <a:pt x="17595" y="16276"/>
                      </a:cubicBezTo>
                      <a:cubicBezTo>
                        <a:pt x="17456" y="16249"/>
                        <a:pt x="17374" y="16174"/>
                        <a:pt x="17421" y="16109"/>
                      </a:cubicBezTo>
                      <a:cubicBezTo>
                        <a:pt x="17479" y="16007"/>
                        <a:pt x="17549" y="15899"/>
                        <a:pt x="17595" y="15791"/>
                      </a:cubicBezTo>
                      <a:cubicBezTo>
                        <a:pt x="17630" y="15727"/>
                        <a:pt x="17736" y="15684"/>
                        <a:pt x="17876" y="15673"/>
                      </a:cubicBezTo>
                      <a:lnTo>
                        <a:pt x="17887" y="15673"/>
                      </a:lnTo>
                      <a:cubicBezTo>
                        <a:pt x="18050" y="15663"/>
                        <a:pt x="18203" y="15652"/>
                        <a:pt x="18343" y="15652"/>
                      </a:cubicBezTo>
                      <a:lnTo>
                        <a:pt x="18364" y="15652"/>
                      </a:lnTo>
                      <a:cubicBezTo>
                        <a:pt x="18504" y="15652"/>
                        <a:pt x="18623" y="15662"/>
                        <a:pt x="18751" y="15678"/>
                      </a:cubicBezTo>
                      <a:cubicBezTo>
                        <a:pt x="18996" y="15711"/>
                        <a:pt x="19252" y="15786"/>
                        <a:pt x="19520" y="15899"/>
                      </a:cubicBezTo>
                      <a:cubicBezTo>
                        <a:pt x="19555" y="15915"/>
                        <a:pt x="19601" y="15921"/>
                        <a:pt x="19647" y="15921"/>
                      </a:cubicBezTo>
                      <a:cubicBezTo>
                        <a:pt x="19694" y="15921"/>
                        <a:pt x="19739" y="15910"/>
                        <a:pt x="19786" y="15894"/>
                      </a:cubicBezTo>
                      <a:cubicBezTo>
                        <a:pt x="19868" y="15856"/>
                        <a:pt x="19881" y="15802"/>
                        <a:pt x="19811" y="15759"/>
                      </a:cubicBezTo>
                      <a:cubicBezTo>
                        <a:pt x="19531" y="15598"/>
                        <a:pt x="19273" y="15494"/>
                        <a:pt x="18969" y="15424"/>
                      </a:cubicBezTo>
                      <a:cubicBezTo>
                        <a:pt x="18795" y="15387"/>
                        <a:pt x="18599" y="15354"/>
                        <a:pt x="18401" y="15343"/>
                      </a:cubicBezTo>
                      <a:cubicBezTo>
                        <a:pt x="18343" y="15338"/>
                        <a:pt x="18225" y="15333"/>
                        <a:pt x="18073" y="15333"/>
                      </a:cubicBezTo>
                      <a:cubicBezTo>
                        <a:pt x="18015" y="15333"/>
                        <a:pt x="17955" y="15318"/>
                        <a:pt x="17920" y="15296"/>
                      </a:cubicBezTo>
                      <a:cubicBezTo>
                        <a:pt x="17885" y="15275"/>
                        <a:pt x="17876" y="15247"/>
                        <a:pt x="17876" y="15221"/>
                      </a:cubicBezTo>
                      <a:cubicBezTo>
                        <a:pt x="17911" y="15134"/>
                        <a:pt x="17967" y="14988"/>
                        <a:pt x="18026" y="14848"/>
                      </a:cubicBezTo>
                      <a:cubicBezTo>
                        <a:pt x="18061" y="14762"/>
                        <a:pt x="18270" y="14708"/>
                        <a:pt x="18445" y="14746"/>
                      </a:cubicBezTo>
                      <a:cubicBezTo>
                        <a:pt x="18491" y="14756"/>
                        <a:pt x="18517" y="14763"/>
                        <a:pt x="18529" y="14763"/>
                      </a:cubicBezTo>
                      <a:cubicBezTo>
                        <a:pt x="18715" y="14795"/>
                        <a:pt x="18925" y="14811"/>
                        <a:pt x="19112" y="14816"/>
                      </a:cubicBezTo>
                      <a:cubicBezTo>
                        <a:pt x="19123" y="14816"/>
                        <a:pt x="19147" y="14816"/>
                        <a:pt x="19159" y="14816"/>
                      </a:cubicBezTo>
                      <a:cubicBezTo>
                        <a:pt x="19486" y="14816"/>
                        <a:pt x="19810" y="14778"/>
                        <a:pt x="20183" y="14697"/>
                      </a:cubicBezTo>
                      <a:cubicBezTo>
                        <a:pt x="20288" y="14675"/>
                        <a:pt x="20335" y="14622"/>
                        <a:pt x="20289" y="14574"/>
                      </a:cubicBezTo>
                      <a:cubicBezTo>
                        <a:pt x="20266" y="14536"/>
                        <a:pt x="20185" y="14515"/>
                        <a:pt x="20103" y="14515"/>
                      </a:cubicBezTo>
                      <a:cubicBezTo>
                        <a:pt x="20091" y="14515"/>
                        <a:pt x="20067" y="14515"/>
                        <a:pt x="20056" y="14520"/>
                      </a:cubicBezTo>
                      <a:cubicBezTo>
                        <a:pt x="19822" y="14547"/>
                        <a:pt x="19623" y="14562"/>
                        <a:pt x="19436" y="14562"/>
                      </a:cubicBezTo>
                      <a:cubicBezTo>
                        <a:pt x="19331" y="14562"/>
                        <a:pt x="19241" y="14557"/>
                        <a:pt x="19159" y="14552"/>
                      </a:cubicBezTo>
                      <a:cubicBezTo>
                        <a:pt x="19031" y="14541"/>
                        <a:pt x="18901" y="14520"/>
                        <a:pt x="18773" y="14488"/>
                      </a:cubicBezTo>
                      <a:cubicBezTo>
                        <a:pt x="18656" y="14456"/>
                        <a:pt x="18539" y="14418"/>
                        <a:pt x="18423" y="14380"/>
                      </a:cubicBezTo>
                      <a:lnTo>
                        <a:pt x="18401" y="14374"/>
                      </a:lnTo>
                      <a:cubicBezTo>
                        <a:pt x="18366" y="14363"/>
                        <a:pt x="18330" y="14352"/>
                        <a:pt x="18295" y="14342"/>
                      </a:cubicBezTo>
                      <a:cubicBezTo>
                        <a:pt x="18202" y="14309"/>
                        <a:pt x="18141" y="14261"/>
                        <a:pt x="18153" y="14207"/>
                      </a:cubicBezTo>
                      <a:cubicBezTo>
                        <a:pt x="18165" y="14148"/>
                        <a:pt x="18179" y="14089"/>
                        <a:pt x="18179" y="14035"/>
                      </a:cubicBezTo>
                      <a:cubicBezTo>
                        <a:pt x="18190" y="13987"/>
                        <a:pt x="18270" y="13943"/>
                        <a:pt x="18386" y="13943"/>
                      </a:cubicBezTo>
                      <a:cubicBezTo>
                        <a:pt x="18386" y="13943"/>
                        <a:pt x="18459" y="13943"/>
                        <a:pt x="18459" y="13943"/>
                      </a:cubicBezTo>
                      <a:cubicBezTo>
                        <a:pt x="18669" y="13943"/>
                        <a:pt x="18888" y="13928"/>
                        <a:pt x="19086" y="13895"/>
                      </a:cubicBezTo>
                      <a:cubicBezTo>
                        <a:pt x="19296" y="13863"/>
                        <a:pt x="19472" y="13813"/>
                        <a:pt x="19600" y="13781"/>
                      </a:cubicBezTo>
                      <a:lnTo>
                        <a:pt x="19626" y="13776"/>
                      </a:lnTo>
                      <a:cubicBezTo>
                        <a:pt x="19754" y="13744"/>
                        <a:pt x="19881" y="13712"/>
                        <a:pt x="19997" y="13685"/>
                      </a:cubicBezTo>
                      <a:cubicBezTo>
                        <a:pt x="20126" y="13658"/>
                        <a:pt x="20266" y="13641"/>
                        <a:pt x="20395" y="13641"/>
                      </a:cubicBezTo>
                      <a:cubicBezTo>
                        <a:pt x="20430" y="13641"/>
                        <a:pt x="20465" y="13641"/>
                        <a:pt x="20500" y="13641"/>
                      </a:cubicBezTo>
                      <a:cubicBezTo>
                        <a:pt x="20722" y="13641"/>
                        <a:pt x="20989" y="13668"/>
                        <a:pt x="21280" y="13717"/>
                      </a:cubicBezTo>
                      <a:cubicBezTo>
                        <a:pt x="21303" y="13722"/>
                        <a:pt x="21326" y="13722"/>
                        <a:pt x="21349" y="13722"/>
                      </a:cubicBezTo>
                      <a:cubicBezTo>
                        <a:pt x="21419" y="13722"/>
                        <a:pt x="21489" y="13700"/>
                        <a:pt x="21524" y="13668"/>
                      </a:cubicBezTo>
                      <a:cubicBezTo>
                        <a:pt x="21571" y="13620"/>
                        <a:pt x="21537" y="13560"/>
                        <a:pt x="21444" y="13533"/>
                      </a:cubicBezTo>
                      <a:cubicBezTo>
                        <a:pt x="21059" y="13431"/>
                        <a:pt x="20733" y="13378"/>
                        <a:pt x="20395" y="13362"/>
                      </a:cubicBezTo>
                      <a:cubicBezTo>
                        <a:pt x="20348" y="13362"/>
                        <a:pt x="20299" y="13357"/>
                        <a:pt x="20252" y="13357"/>
                      </a:cubicBezTo>
                      <a:cubicBezTo>
                        <a:pt x="20101" y="13357"/>
                        <a:pt x="19952" y="13367"/>
                        <a:pt x="19800" y="13384"/>
                      </a:cubicBezTo>
                      <a:cubicBezTo>
                        <a:pt x="19626" y="13405"/>
                        <a:pt x="19459" y="13431"/>
                        <a:pt x="19319" y="13458"/>
                      </a:cubicBezTo>
                      <a:lnTo>
                        <a:pt x="19276" y="13464"/>
                      </a:lnTo>
                      <a:cubicBezTo>
                        <a:pt x="19136" y="13491"/>
                        <a:pt x="18993" y="13513"/>
                        <a:pt x="18853" y="13523"/>
                      </a:cubicBezTo>
                      <a:cubicBezTo>
                        <a:pt x="18771" y="13529"/>
                        <a:pt x="18704" y="13533"/>
                        <a:pt x="18634" y="13533"/>
                      </a:cubicBezTo>
                      <a:cubicBezTo>
                        <a:pt x="18588" y="13533"/>
                        <a:pt x="18539" y="13534"/>
                        <a:pt x="18492" y="13528"/>
                      </a:cubicBezTo>
                      <a:lnTo>
                        <a:pt x="18481" y="13528"/>
                      </a:lnTo>
                      <a:cubicBezTo>
                        <a:pt x="18330" y="13518"/>
                        <a:pt x="18223" y="13459"/>
                        <a:pt x="18211" y="13384"/>
                      </a:cubicBezTo>
                      <a:cubicBezTo>
                        <a:pt x="18211" y="13211"/>
                        <a:pt x="18203" y="13044"/>
                        <a:pt x="18168" y="12877"/>
                      </a:cubicBezTo>
                      <a:cubicBezTo>
                        <a:pt x="18168" y="12839"/>
                        <a:pt x="18190" y="12806"/>
                        <a:pt x="18237" y="12779"/>
                      </a:cubicBezTo>
                      <a:cubicBezTo>
                        <a:pt x="18400" y="12704"/>
                        <a:pt x="18539" y="12769"/>
                        <a:pt x="19017" y="12796"/>
                      </a:cubicBezTo>
                      <a:cubicBezTo>
                        <a:pt x="19215" y="12807"/>
                        <a:pt x="19424" y="12800"/>
                        <a:pt x="19611" y="12784"/>
                      </a:cubicBezTo>
                      <a:cubicBezTo>
                        <a:pt x="19937" y="12752"/>
                        <a:pt x="20252" y="12678"/>
                        <a:pt x="20602" y="12549"/>
                      </a:cubicBezTo>
                      <a:cubicBezTo>
                        <a:pt x="20684" y="12516"/>
                        <a:pt x="20708" y="12457"/>
                        <a:pt x="20650" y="12414"/>
                      </a:cubicBezTo>
                      <a:cubicBezTo>
                        <a:pt x="20615" y="12387"/>
                        <a:pt x="20544" y="12370"/>
                        <a:pt x="20486" y="12370"/>
                      </a:cubicBezTo>
                      <a:cubicBezTo>
                        <a:pt x="20451" y="12370"/>
                        <a:pt x="20430" y="12375"/>
                        <a:pt x="20395" y="12380"/>
                      </a:cubicBezTo>
                      <a:cubicBezTo>
                        <a:pt x="19462" y="12623"/>
                        <a:pt x="19089" y="12478"/>
                        <a:pt x="18343" y="12360"/>
                      </a:cubicBezTo>
                      <a:cubicBezTo>
                        <a:pt x="18156" y="12333"/>
                        <a:pt x="18028" y="12258"/>
                        <a:pt x="17993" y="12171"/>
                      </a:cubicBezTo>
                      <a:cubicBezTo>
                        <a:pt x="17946" y="12037"/>
                        <a:pt x="17888" y="11907"/>
                        <a:pt x="17818" y="11777"/>
                      </a:cubicBezTo>
                      <a:cubicBezTo>
                        <a:pt x="17783" y="11702"/>
                        <a:pt x="17852" y="11622"/>
                        <a:pt x="18004" y="11579"/>
                      </a:cubicBezTo>
                      <a:cubicBezTo>
                        <a:pt x="18039" y="11568"/>
                        <a:pt x="18074" y="11563"/>
                        <a:pt x="18120" y="11552"/>
                      </a:cubicBezTo>
                      <a:cubicBezTo>
                        <a:pt x="18237" y="11530"/>
                        <a:pt x="18354" y="11514"/>
                        <a:pt x="18470" y="11503"/>
                      </a:cubicBezTo>
                      <a:cubicBezTo>
                        <a:pt x="18529" y="11498"/>
                        <a:pt x="18586" y="11498"/>
                        <a:pt x="18656" y="11498"/>
                      </a:cubicBezTo>
                      <a:cubicBezTo>
                        <a:pt x="18726" y="11498"/>
                        <a:pt x="18806" y="11498"/>
                        <a:pt x="18911" y="11503"/>
                      </a:cubicBezTo>
                      <a:lnTo>
                        <a:pt x="18984" y="11503"/>
                      </a:lnTo>
                      <a:cubicBezTo>
                        <a:pt x="19101" y="11508"/>
                        <a:pt x="19228" y="11508"/>
                        <a:pt x="19356" y="11508"/>
                      </a:cubicBezTo>
                      <a:cubicBezTo>
                        <a:pt x="19391" y="11508"/>
                        <a:pt x="19437" y="11508"/>
                        <a:pt x="19472" y="11508"/>
                      </a:cubicBezTo>
                      <a:cubicBezTo>
                        <a:pt x="19682" y="11503"/>
                        <a:pt x="19881" y="11487"/>
                        <a:pt x="20056" y="11449"/>
                      </a:cubicBezTo>
                      <a:cubicBezTo>
                        <a:pt x="20370" y="11390"/>
                        <a:pt x="20661" y="11292"/>
                        <a:pt x="20941" y="11131"/>
                      </a:cubicBezTo>
                      <a:cubicBezTo>
                        <a:pt x="21011" y="11093"/>
                        <a:pt x="21012" y="11029"/>
                        <a:pt x="20930" y="10991"/>
                      </a:cubicBezTo>
                      <a:cubicBezTo>
                        <a:pt x="20884" y="10970"/>
                        <a:pt x="20836" y="10959"/>
                        <a:pt x="20777" y="10959"/>
                      </a:cubicBezTo>
                      <a:cubicBezTo>
                        <a:pt x="20731" y="10959"/>
                        <a:pt x="20696" y="10963"/>
                        <a:pt x="20661" y="10979"/>
                      </a:cubicBezTo>
                      <a:cubicBezTo>
                        <a:pt x="20392" y="11087"/>
                        <a:pt x="20126" y="11153"/>
                        <a:pt x="19870" y="11180"/>
                      </a:cubicBezTo>
                      <a:cubicBezTo>
                        <a:pt x="19776" y="11190"/>
                        <a:pt x="19694" y="11195"/>
                        <a:pt x="19589" y="11195"/>
                      </a:cubicBezTo>
                      <a:cubicBezTo>
                        <a:pt x="19542" y="11195"/>
                        <a:pt x="19497" y="11195"/>
                        <a:pt x="19451" y="11190"/>
                      </a:cubicBezTo>
                      <a:cubicBezTo>
                        <a:pt x="19322" y="11184"/>
                        <a:pt x="19193" y="11174"/>
                        <a:pt x="19053" y="11158"/>
                      </a:cubicBezTo>
                      <a:lnTo>
                        <a:pt x="18995" y="11153"/>
                      </a:lnTo>
                      <a:cubicBezTo>
                        <a:pt x="18832" y="11137"/>
                        <a:pt x="18644" y="11121"/>
                        <a:pt x="18434" y="11121"/>
                      </a:cubicBezTo>
                      <a:cubicBezTo>
                        <a:pt x="18224" y="11121"/>
                        <a:pt x="18013" y="11136"/>
                        <a:pt x="17803" y="11168"/>
                      </a:cubicBezTo>
                      <a:cubicBezTo>
                        <a:pt x="17768" y="11173"/>
                        <a:pt x="17747" y="11179"/>
                        <a:pt x="17712" y="11185"/>
                      </a:cubicBezTo>
                      <a:cubicBezTo>
                        <a:pt x="17665" y="11190"/>
                        <a:pt x="17617" y="11195"/>
                        <a:pt x="17570" y="11190"/>
                      </a:cubicBezTo>
                      <a:cubicBezTo>
                        <a:pt x="17477" y="11184"/>
                        <a:pt x="17397" y="11147"/>
                        <a:pt x="17362" y="11104"/>
                      </a:cubicBezTo>
                      <a:cubicBezTo>
                        <a:pt x="17316" y="11050"/>
                        <a:pt x="17267" y="11001"/>
                        <a:pt x="17220" y="10947"/>
                      </a:cubicBezTo>
                      <a:cubicBezTo>
                        <a:pt x="17138" y="10856"/>
                        <a:pt x="17058" y="10769"/>
                        <a:pt x="16976" y="10683"/>
                      </a:cubicBezTo>
                      <a:cubicBezTo>
                        <a:pt x="16953" y="10661"/>
                        <a:pt x="16964" y="10635"/>
                        <a:pt x="16987" y="10619"/>
                      </a:cubicBezTo>
                      <a:cubicBezTo>
                        <a:pt x="17010" y="10597"/>
                        <a:pt x="17060" y="10587"/>
                        <a:pt x="17118" y="10582"/>
                      </a:cubicBezTo>
                      <a:cubicBezTo>
                        <a:pt x="17223" y="10577"/>
                        <a:pt x="17313" y="10571"/>
                        <a:pt x="17395" y="10565"/>
                      </a:cubicBezTo>
                      <a:cubicBezTo>
                        <a:pt x="17593" y="10549"/>
                        <a:pt x="17793" y="10517"/>
                        <a:pt x="17956" y="10474"/>
                      </a:cubicBezTo>
                      <a:cubicBezTo>
                        <a:pt x="18318" y="10383"/>
                        <a:pt x="18574" y="10252"/>
                        <a:pt x="18784" y="10139"/>
                      </a:cubicBezTo>
                      <a:cubicBezTo>
                        <a:pt x="18819" y="10118"/>
                        <a:pt x="18831" y="10097"/>
                        <a:pt x="18831" y="10075"/>
                      </a:cubicBezTo>
                      <a:cubicBezTo>
                        <a:pt x="18831" y="10054"/>
                        <a:pt x="18797" y="10032"/>
                        <a:pt x="18762" y="10016"/>
                      </a:cubicBezTo>
                      <a:cubicBezTo>
                        <a:pt x="18727" y="10005"/>
                        <a:pt x="18680" y="9994"/>
                        <a:pt x="18645" y="9994"/>
                      </a:cubicBezTo>
                      <a:cubicBezTo>
                        <a:pt x="18598" y="9994"/>
                        <a:pt x="18553" y="10000"/>
                        <a:pt x="18518" y="10016"/>
                      </a:cubicBezTo>
                      <a:cubicBezTo>
                        <a:pt x="18226" y="10129"/>
                        <a:pt x="17978" y="10199"/>
                        <a:pt x="17745" y="10237"/>
                      </a:cubicBezTo>
                      <a:cubicBezTo>
                        <a:pt x="17617" y="10258"/>
                        <a:pt x="17491" y="10269"/>
                        <a:pt x="17351" y="10269"/>
                      </a:cubicBezTo>
                      <a:lnTo>
                        <a:pt x="17337" y="10269"/>
                      </a:lnTo>
                      <a:cubicBezTo>
                        <a:pt x="17208" y="10269"/>
                        <a:pt x="17071" y="10263"/>
                        <a:pt x="16896" y="10252"/>
                      </a:cubicBezTo>
                      <a:cubicBezTo>
                        <a:pt x="16861" y="10252"/>
                        <a:pt x="16824" y="10247"/>
                        <a:pt x="16801" y="10247"/>
                      </a:cubicBezTo>
                      <a:cubicBezTo>
                        <a:pt x="16673" y="10242"/>
                        <a:pt x="16556" y="10198"/>
                        <a:pt x="16509" y="10144"/>
                      </a:cubicBezTo>
                      <a:cubicBezTo>
                        <a:pt x="16451" y="10080"/>
                        <a:pt x="16369" y="9972"/>
                        <a:pt x="16287" y="9865"/>
                      </a:cubicBezTo>
                      <a:cubicBezTo>
                        <a:pt x="16217" y="9773"/>
                        <a:pt x="16267" y="9675"/>
                        <a:pt x="16418" y="9605"/>
                      </a:cubicBezTo>
                      <a:cubicBezTo>
                        <a:pt x="16535" y="9552"/>
                        <a:pt x="16638" y="9509"/>
                        <a:pt x="16684" y="9488"/>
                      </a:cubicBezTo>
                      <a:cubicBezTo>
                        <a:pt x="16801" y="9434"/>
                        <a:pt x="16907" y="9380"/>
                        <a:pt x="17012" y="9343"/>
                      </a:cubicBezTo>
                      <a:cubicBezTo>
                        <a:pt x="17117" y="9305"/>
                        <a:pt x="17233" y="9272"/>
                        <a:pt x="17373" y="9250"/>
                      </a:cubicBezTo>
                      <a:cubicBezTo>
                        <a:pt x="17571" y="9218"/>
                        <a:pt x="17817" y="9201"/>
                        <a:pt x="18120" y="9201"/>
                      </a:cubicBezTo>
                      <a:cubicBezTo>
                        <a:pt x="18179" y="9201"/>
                        <a:pt x="18226" y="9201"/>
                        <a:pt x="18284" y="9201"/>
                      </a:cubicBezTo>
                      <a:lnTo>
                        <a:pt x="18295" y="9201"/>
                      </a:lnTo>
                      <a:cubicBezTo>
                        <a:pt x="18389" y="9201"/>
                        <a:pt x="18469" y="9175"/>
                        <a:pt x="18492" y="9132"/>
                      </a:cubicBezTo>
                      <a:cubicBezTo>
                        <a:pt x="18504" y="9111"/>
                        <a:pt x="18494" y="9083"/>
                        <a:pt x="18470" y="9067"/>
                      </a:cubicBezTo>
                      <a:cubicBezTo>
                        <a:pt x="18447" y="9045"/>
                        <a:pt x="18401" y="9035"/>
                        <a:pt x="18343" y="9030"/>
                      </a:cubicBezTo>
                      <a:cubicBezTo>
                        <a:pt x="18074" y="9003"/>
                        <a:pt x="17840" y="8986"/>
                        <a:pt x="17595" y="8986"/>
                      </a:cubicBezTo>
                      <a:cubicBezTo>
                        <a:pt x="17479" y="8986"/>
                        <a:pt x="17362" y="8992"/>
                        <a:pt x="17246" y="8998"/>
                      </a:cubicBezTo>
                      <a:cubicBezTo>
                        <a:pt x="17047" y="9014"/>
                        <a:pt x="16860" y="9040"/>
                        <a:pt x="16673" y="9083"/>
                      </a:cubicBezTo>
                      <a:cubicBezTo>
                        <a:pt x="16498" y="9127"/>
                        <a:pt x="16347" y="9175"/>
                        <a:pt x="16207" y="9223"/>
                      </a:cubicBezTo>
                      <a:cubicBezTo>
                        <a:pt x="16195" y="9229"/>
                        <a:pt x="16184" y="9235"/>
                        <a:pt x="16149" y="9240"/>
                      </a:cubicBezTo>
                      <a:cubicBezTo>
                        <a:pt x="16009" y="9278"/>
                        <a:pt x="15835" y="9250"/>
                        <a:pt x="15777" y="9174"/>
                      </a:cubicBezTo>
                      <a:cubicBezTo>
                        <a:pt x="15684" y="9040"/>
                        <a:pt x="15576" y="8901"/>
                        <a:pt x="15529" y="8809"/>
                      </a:cubicBezTo>
                      <a:cubicBezTo>
                        <a:pt x="15506" y="8777"/>
                        <a:pt x="15519" y="8743"/>
                        <a:pt x="15565" y="8716"/>
                      </a:cubicBezTo>
                      <a:cubicBezTo>
                        <a:pt x="15600" y="8689"/>
                        <a:pt x="15670" y="8675"/>
                        <a:pt x="15740" y="8669"/>
                      </a:cubicBezTo>
                      <a:cubicBezTo>
                        <a:pt x="15845" y="8664"/>
                        <a:pt x="15916" y="8658"/>
                        <a:pt x="15963" y="8658"/>
                      </a:cubicBezTo>
                      <a:cubicBezTo>
                        <a:pt x="16161" y="8652"/>
                        <a:pt x="16359" y="8631"/>
                        <a:pt x="16546" y="8599"/>
                      </a:cubicBezTo>
                      <a:cubicBezTo>
                        <a:pt x="16919" y="8534"/>
                        <a:pt x="17211" y="8431"/>
                        <a:pt x="17468" y="8334"/>
                      </a:cubicBezTo>
                      <a:cubicBezTo>
                        <a:pt x="17515" y="8318"/>
                        <a:pt x="17537" y="8297"/>
                        <a:pt x="17537" y="8270"/>
                      </a:cubicBezTo>
                      <a:cubicBezTo>
                        <a:pt x="17537" y="8249"/>
                        <a:pt x="17526" y="8227"/>
                        <a:pt x="17479" y="8211"/>
                      </a:cubicBezTo>
                      <a:cubicBezTo>
                        <a:pt x="17444" y="8195"/>
                        <a:pt x="17395" y="8184"/>
                        <a:pt x="17337" y="8184"/>
                      </a:cubicBezTo>
                      <a:cubicBezTo>
                        <a:pt x="17302" y="8184"/>
                        <a:pt x="17270" y="8189"/>
                        <a:pt x="17235" y="8200"/>
                      </a:cubicBezTo>
                      <a:cubicBezTo>
                        <a:pt x="17025" y="8259"/>
                        <a:pt x="16707" y="8334"/>
                        <a:pt x="16404" y="8361"/>
                      </a:cubicBezTo>
                      <a:cubicBezTo>
                        <a:pt x="16322" y="8367"/>
                        <a:pt x="16240" y="8373"/>
                        <a:pt x="16170" y="8373"/>
                      </a:cubicBezTo>
                      <a:cubicBezTo>
                        <a:pt x="16112" y="8373"/>
                        <a:pt x="16054" y="8372"/>
                        <a:pt x="15996" y="8366"/>
                      </a:cubicBezTo>
                      <a:cubicBezTo>
                        <a:pt x="15844" y="8355"/>
                        <a:pt x="15683" y="8335"/>
                        <a:pt x="15555" y="8319"/>
                      </a:cubicBezTo>
                      <a:lnTo>
                        <a:pt x="15460" y="8307"/>
                      </a:lnTo>
                      <a:cubicBezTo>
                        <a:pt x="15331" y="8291"/>
                        <a:pt x="15239" y="8244"/>
                        <a:pt x="15216" y="8184"/>
                      </a:cubicBezTo>
                      <a:cubicBezTo>
                        <a:pt x="15146" y="8039"/>
                        <a:pt x="15098" y="7893"/>
                        <a:pt x="15052" y="7753"/>
                      </a:cubicBezTo>
                      <a:cubicBezTo>
                        <a:pt x="15028" y="7683"/>
                        <a:pt x="15109" y="7617"/>
                        <a:pt x="15237" y="7585"/>
                      </a:cubicBezTo>
                      <a:cubicBezTo>
                        <a:pt x="15342" y="7563"/>
                        <a:pt x="15436" y="7549"/>
                        <a:pt x="15529" y="7538"/>
                      </a:cubicBezTo>
                      <a:cubicBezTo>
                        <a:pt x="15611" y="7527"/>
                        <a:pt x="15694" y="7521"/>
                        <a:pt x="15788" y="7521"/>
                      </a:cubicBezTo>
                      <a:cubicBezTo>
                        <a:pt x="15823" y="7521"/>
                        <a:pt x="15858" y="7521"/>
                        <a:pt x="15904" y="7521"/>
                      </a:cubicBezTo>
                      <a:cubicBezTo>
                        <a:pt x="16033" y="7526"/>
                        <a:pt x="16171" y="7543"/>
                        <a:pt x="16334" y="7565"/>
                      </a:cubicBezTo>
                      <a:cubicBezTo>
                        <a:pt x="16509" y="7586"/>
                        <a:pt x="16684" y="7601"/>
                        <a:pt x="16870" y="7612"/>
                      </a:cubicBezTo>
                      <a:cubicBezTo>
                        <a:pt x="16929" y="7612"/>
                        <a:pt x="16976" y="7619"/>
                        <a:pt x="17034" y="7619"/>
                      </a:cubicBezTo>
                      <a:cubicBezTo>
                        <a:pt x="17174" y="7619"/>
                        <a:pt x="17328" y="7613"/>
                        <a:pt x="17468" y="7597"/>
                      </a:cubicBezTo>
                      <a:cubicBezTo>
                        <a:pt x="17853" y="7559"/>
                        <a:pt x="18179" y="7478"/>
                        <a:pt x="18459" y="7408"/>
                      </a:cubicBezTo>
                      <a:cubicBezTo>
                        <a:pt x="18506" y="7397"/>
                        <a:pt x="18539" y="7376"/>
                        <a:pt x="18550" y="7354"/>
                      </a:cubicBezTo>
                      <a:cubicBezTo>
                        <a:pt x="18562" y="7333"/>
                        <a:pt x="18553" y="7312"/>
                        <a:pt x="18518" y="7295"/>
                      </a:cubicBezTo>
                      <a:cubicBezTo>
                        <a:pt x="18483" y="7274"/>
                        <a:pt x="18424" y="7262"/>
                        <a:pt x="18354" y="7262"/>
                      </a:cubicBezTo>
                      <a:cubicBezTo>
                        <a:pt x="18330" y="7262"/>
                        <a:pt x="18305" y="7263"/>
                        <a:pt x="18270" y="7268"/>
                      </a:cubicBezTo>
                      <a:cubicBezTo>
                        <a:pt x="18013" y="7312"/>
                        <a:pt x="17687" y="7359"/>
                        <a:pt x="17384" y="7359"/>
                      </a:cubicBezTo>
                      <a:lnTo>
                        <a:pt x="17373" y="7359"/>
                      </a:lnTo>
                      <a:cubicBezTo>
                        <a:pt x="17280" y="7359"/>
                        <a:pt x="17175" y="7360"/>
                        <a:pt x="17082" y="7349"/>
                      </a:cubicBezTo>
                      <a:cubicBezTo>
                        <a:pt x="16930" y="7333"/>
                        <a:pt x="16778" y="7305"/>
                        <a:pt x="16557" y="7257"/>
                      </a:cubicBezTo>
                      <a:lnTo>
                        <a:pt x="16520" y="7247"/>
                      </a:lnTo>
                      <a:cubicBezTo>
                        <a:pt x="16380" y="7214"/>
                        <a:pt x="16229" y="7181"/>
                        <a:pt x="16054" y="7154"/>
                      </a:cubicBezTo>
                      <a:cubicBezTo>
                        <a:pt x="15844" y="7122"/>
                        <a:pt x="15637" y="7105"/>
                        <a:pt x="15427" y="7100"/>
                      </a:cubicBezTo>
                      <a:cubicBezTo>
                        <a:pt x="15415" y="7100"/>
                        <a:pt x="15391" y="7100"/>
                        <a:pt x="15380" y="7100"/>
                      </a:cubicBezTo>
                      <a:cubicBezTo>
                        <a:pt x="15356" y="7100"/>
                        <a:pt x="15334" y="7100"/>
                        <a:pt x="15310" y="7100"/>
                      </a:cubicBezTo>
                      <a:lnTo>
                        <a:pt x="15296" y="7100"/>
                      </a:lnTo>
                      <a:cubicBezTo>
                        <a:pt x="15179" y="7100"/>
                        <a:pt x="15063" y="7075"/>
                        <a:pt x="14993" y="7026"/>
                      </a:cubicBezTo>
                      <a:cubicBezTo>
                        <a:pt x="14947" y="6999"/>
                        <a:pt x="14935" y="6961"/>
                        <a:pt x="14935" y="6923"/>
                      </a:cubicBezTo>
                      <a:cubicBezTo>
                        <a:pt x="14947" y="6821"/>
                        <a:pt x="14959" y="6719"/>
                        <a:pt x="14982" y="6622"/>
                      </a:cubicBezTo>
                      <a:cubicBezTo>
                        <a:pt x="15006" y="6541"/>
                        <a:pt x="15146" y="6481"/>
                        <a:pt x="15332" y="6481"/>
                      </a:cubicBezTo>
                      <a:cubicBezTo>
                        <a:pt x="15402" y="6481"/>
                        <a:pt x="15474" y="6475"/>
                        <a:pt x="15544" y="6475"/>
                      </a:cubicBezTo>
                      <a:cubicBezTo>
                        <a:pt x="15730" y="6465"/>
                        <a:pt x="15891" y="6443"/>
                        <a:pt x="16043" y="6427"/>
                      </a:cubicBezTo>
                      <a:lnTo>
                        <a:pt x="16090" y="6422"/>
                      </a:lnTo>
                      <a:cubicBezTo>
                        <a:pt x="16254" y="6400"/>
                        <a:pt x="16395" y="6390"/>
                        <a:pt x="16535" y="6385"/>
                      </a:cubicBezTo>
                      <a:cubicBezTo>
                        <a:pt x="16558" y="6385"/>
                        <a:pt x="16592" y="6385"/>
                        <a:pt x="16615" y="6385"/>
                      </a:cubicBezTo>
                      <a:cubicBezTo>
                        <a:pt x="16720" y="6385"/>
                        <a:pt x="16824" y="6389"/>
                        <a:pt x="16929" y="6400"/>
                      </a:cubicBezTo>
                      <a:cubicBezTo>
                        <a:pt x="17208" y="6432"/>
                        <a:pt x="17491" y="6508"/>
                        <a:pt x="17759" y="6583"/>
                      </a:cubicBezTo>
                      <a:cubicBezTo>
                        <a:pt x="17794" y="6594"/>
                        <a:pt x="17841" y="6600"/>
                        <a:pt x="17876" y="6600"/>
                      </a:cubicBezTo>
                      <a:cubicBezTo>
                        <a:pt x="17923" y="6600"/>
                        <a:pt x="17969" y="6594"/>
                        <a:pt x="17993" y="6583"/>
                      </a:cubicBezTo>
                      <a:cubicBezTo>
                        <a:pt x="18028" y="6567"/>
                        <a:pt x="18051" y="6551"/>
                        <a:pt x="18051" y="6529"/>
                      </a:cubicBezTo>
                      <a:cubicBezTo>
                        <a:pt x="18051" y="6508"/>
                        <a:pt x="18028" y="6482"/>
                        <a:pt x="17993" y="6465"/>
                      </a:cubicBezTo>
                      <a:cubicBezTo>
                        <a:pt x="17725" y="6358"/>
                        <a:pt x="17468" y="6255"/>
                        <a:pt x="17118" y="6179"/>
                      </a:cubicBezTo>
                      <a:cubicBezTo>
                        <a:pt x="16943" y="6141"/>
                        <a:pt x="16744" y="6109"/>
                        <a:pt x="16546" y="6098"/>
                      </a:cubicBezTo>
                      <a:cubicBezTo>
                        <a:pt x="16429" y="6093"/>
                        <a:pt x="16300" y="6088"/>
                        <a:pt x="16149" y="6088"/>
                      </a:cubicBezTo>
                      <a:cubicBezTo>
                        <a:pt x="16090" y="6088"/>
                        <a:pt x="16042" y="6088"/>
                        <a:pt x="15996" y="6088"/>
                      </a:cubicBezTo>
                      <a:cubicBezTo>
                        <a:pt x="15926" y="6088"/>
                        <a:pt x="15869" y="6088"/>
                        <a:pt x="15799" y="6088"/>
                      </a:cubicBezTo>
                      <a:cubicBezTo>
                        <a:pt x="15694" y="6088"/>
                        <a:pt x="15614" y="6089"/>
                        <a:pt x="15544" y="6083"/>
                      </a:cubicBezTo>
                      <a:cubicBezTo>
                        <a:pt x="15532" y="6083"/>
                        <a:pt x="15530" y="6083"/>
                        <a:pt x="15518" y="6083"/>
                      </a:cubicBezTo>
                      <a:cubicBezTo>
                        <a:pt x="15413" y="6072"/>
                        <a:pt x="15331" y="6034"/>
                        <a:pt x="15296" y="5986"/>
                      </a:cubicBezTo>
                      <a:cubicBezTo>
                        <a:pt x="15272" y="5953"/>
                        <a:pt x="15272" y="5920"/>
                        <a:pt x="15296" y="5888"/>
                      </a:cubicBezTo>
                      <a:cubicBezTo>
                        <a:pt x="15412" y="5710"/>
                        <a:pt x="15555" y="5522"/>
                        <a:pt x="15729" y="5339"/>
                      </a:cubicBezTo>
                      <a:cubicBezTo>
                        <a:pt x="15811" y="5247"/>
                        <a:pt x="15997" y="5188"/>
                        <a:pt x="16207" y="5177"/>
                      </a:cubicBezTo>
                      <a:cubicBezTo>
                        <a:pt x="16289" y="5172"/>
                        <a:pt x="16370" y="5172"/>
                        <a:pt x="16440" y="5172"/>
                      </a:cubicBezTo>
                      <a:cubicBezTo>
                        <a:pt x="16475" y="5172"/>
                        <a:pt x="16510" y="5172"/>
                        <a:pt x="16557" y="5172"/>
                      </a:cubicBezTo>
                      <a:cubicBezTo>
                        <a:pt x="16697" y="5178"/>
                        <a:pt x="16826" y="5188"/>
                        <a:pt x="16954" y="5209"/>
                      </a:cubicBezTo>
                      <a:cubicBezTo>
                        <a:pt x="17071" y="5231"/>
                        <a:pt x="17197" y="5263"/>
                        <a:pt x="17384" y="5317"/>
                      </a:cubicBezTo>
                      <a:lnTo>
                        <a:pt x="17468" y="5344"/>
                      </a:lnTo>
                      <a:cubicBezTo>
                        <a:pt x="17596" y="5382"/>
                        <a:pt x="17746" y="5431"/>
                        <a:pt x="17898" y="5469"/>
                      </a:cubicBezTo>
                      <a:cubicBezTo>
                        <a:pt x="18108" y="5517"/>
                        <a:pt x="18319" y="5549"/>
                        <a:pt x="18529" y="5560"/>
                      </a:cubicBezTo>
                      <a:cubicBezTo>
                        <a:pt x="18598" y="5565"/>
                        <a:pt x="18655" y="5565"/>
                        <a:pt x="18725" y="5565"/>
                      </a:cubicBezTo>
                      <a:cubicBezTo>
                        <a:pt x="19040" y="5565"/>
                        <a:pt x="19369" y="5528"/>
                        <a:pt x="19742" y="5442"/>
                      </a:cubicBezTo>
                      <a:cubicBezTo>
                        <a:pt x="19847" y="5420"/>
                        <a:pt x="19905" y="5354"/>
                        <a:pt x="19870" y="5295"/>
                      </a:cubicBezTo>
                      <a:cubicBezTo>
                        <a:pt x="19846" y="5247"/>
                        <a:pt x="19765" y="5214"/>
                        <a:pt x="19684" y="5214"/>
                      </a:cubicBezTo>
                      <a:cubicBezTo>
                        <a:pt x="19672" y="5214"/>
                        <a:pt x="19649" y="5216"/>
                        <a:pt x="19626" y="5221"/>
                      </a:cubicBezTo>
                      <a:cubicBezTo>
                        <a:pt x="19404" y="5253"/>
                        <a:pt x="19193" y="5268"/>
                        <a:pt x="19006" y="5268"/>
                      </a:cubicBezTo>
                      <a:cubicBezTo>
                        <a:pt x="18878" y="5268"/>
                        <a:pt x="18750" y="5264"/>
                        <a:pt x="18645" y="5248"/>
                      </a:cubicBezTo>
                      <a:cubicBezTo>
                        <a:pt x="18505" y="5232"/>
                        <a:pt x="18377" y="5199"/>
                        <a:pt x="18237" y="5155"/>
                      </a:cubicBezTo>
                      <a:cubicBezTo>
                        <a:pt x="18132" y="5123"/>
                        <a:pt x="18025" y="5081"/>
                        <a:pt x="17920" y="5038"/>
                      </a:cubicBezTo>
                      <a:lnTo>
                        <a:pt x="17829" y="4999"/>
                      </a:lnTo>
                      <a:cubicBezTo>
                        <a:pt x="17689" y="4945"/>
                        <a:pt x="17514" y="4881"/>
                        <a:pt x="17304" y="4832"/>
                      </a:cubicBezTo>
                      <a:cubicBezTo>
                        <a:pt x="17106" y="4784"/>
                        <a:pt x="16870" y="4757"/>
                        <a:pt x="16637" y="4746"/>
                      </a:cubicBezTo>
                      <a:cubicBezTo>
                        <a:pt x="16625" y="4746"/>
                        <a:pt x="16593" y="4747"/>
                        <a:pt x="16546" y="4741"/>
                      </a:cubicBezTo>
                      <a:cubicBezTo>
                        <a:pt x="16348" y="4736"/>
                        <a:pt x="16205" y="4654"/>
                        <a:pt x="16229" y="4563"/>
                      </a:cubicBezTo>
                      <a:cubicBezTo>
                        <a:pt x="16275" y="4423"/>
                        <a:pt x="16311" y="4197"/>
                        <a:pt x="16334" y="4009"/>
                      </a:cubicBezTo>
                      <a:cubicBezTo>
                        <a:pt x="16346" y="3923"/>
                        <a:pt x="16523" y="3858"/>
                        <a:pt x="16710" y="3874"/>
                      </a:cubicBezTo>
                      <a:cubicBezTo>
                        <a:pt x="16745" y="3880"/>
                        <a:pt x="16780" y="3879"/>
                        <a:pt x="16826" y="3884"/>
                      </a:cubicBezTo>
                      <a:cubicBezTo>
                        <a:pt x="16966" y="3895"/>
                        <a:pt x="17105" y="3911"/>
                        <a:pt x="17257" y="3916"/>
                      </a:cubicBezTo>
                      <a:cubicBezTo>
                        <a:pt x="17315" y="3916"/>
                        <a:pt x="17373" y="3921"/>
                        <a:pt x="17431" y="3921"/>
                      </a:cubicBezTo>
                      <a:cubicBezTo>
                        <a:pt x="17583" y="3921"/>
                        <a:pt x="17722" y="3911"/>
                        <a:pt x="17851" y="3894"/>
                      </a:cubicBezTo>
                      <a:cubicBezTo>
                        <a:pt x="18200" y="3851"/>
                        <a:pt x="18518" y="3749"/>
                        <a:pt x="18809" y="3593"/>
                      </a:cubicBezTo>
                      <a:cubicBezTo>
                        <a:pt x="18879" y="3555"/>
                        <a:pt x="18879" y="3492"/>
                        <a:pt x="18809" y="3443"/>
                      </a:cubicBezTo>
                      <a:cubicBezTo>
                        <a:pt x="18762" y="3416"/>
                        <a:pt x="18703" y="3399"/>
                        <a:pt x="18645" y="3399"/>
                      </a:cubicBezTo>
                      <a:cubicBezTo>
                        <a:pt x="18610" y="3399"/>
                        <a:pt x="18563" y="3405"/>
                        <a:pt x="18539" y="3416"/>
                      </a:cubicBezTo>
                      <a:cubicBezTo>
                        <a:pt x="18271" y="3519"/>
                        <a:pt x="17991" y="3582"/>
                        <a:pt x="17723" y="3598"/>
                      </a:cubicBezTo>
                      <a:cubicBezTo>
                        <a:pt x="17676" y="3603"/>
                        <a:pt x="17631" y="3605"/>
                        <a:pt x="17585" y="3605"/>
                      </a:cubicBezTo>
                      <a:cubicBezTo>
                        <a:pt x="17503" y="3605"/>
                        <a:pt x="17408" y="3598"/>
                        <a:pt x="17315" y="3593"/>
                      </a:cubicBezTo>
                      <a:cubicBezTo>
                        <a:pt x="17210" y="3582"/>
                        <a:pt x="17103" y="3567"/>
                        <a:pt x="16987" y="3556"/>
                      </a:cubicBezTo>
                      <a:cubicBezTo>
                        <a:pt x="16940" y="3551"/>
                        <a:pt x="16906" y="3544"/>
                        <a:pt x="16859" y="3539"/>
                      </a:cubicBezTo>
                      <a:cubicBezTo>
                        <a:pt x="16848" y="3539"/>
                        <a:pt x="16767" y="3528"/>
                        <a:pt x="16662" y="3517"/>
                      </a:cubicBezTo>
                      <a:cubicBezTo>
                        <a:pt x="16429" y="3490"/>
                        <a:pt x="16241" y="3416"/>
                        <a:pt x="16160" y="3313"/>
                      </a:cubicBezTo>
                      <a:cubicBezTo>
                        <a:pt x="16031" y="3163"/>
                        <a:pt x="15880" y="2995"/>
                        <a:pt x="15740" y="2888"/>
                      </a:cubicBezTo>
                      <a:cubicBezTo>
                        <a:pt x="15705" y="2855"/>
                        <a:pt x="15695" y="2822"/>
                        <a:pt x="15719" y="2790"/>
                      </a:cubicBezTo>
                      <a:cubicBezTo>
                        <a:pt x="15742" y="2758"/>
                        <a:pt x="15788" y="2732"/>
                        <a:pt x="15846" y="2716"/>
                      </a:cubicBezTo>
                      <a:cubicBezTo>
                        <a:pt x="15963" y="2689"/>
                        <a:pt x="16020" y="2677"/>
                        <a:pt x="16043" y="2672"/>
                      </a:cubicBezTo>
                      <a:cubicBezTo>
                        <a:pt x="16078" y="2667"/>
                        <a:pt x="16113" y="2661"/>
                        <a:pt x="16160" y="2655"/>
                      </a:cubicBezTo>
                      <a:cubicBezTo>
                        <a:pt x="16299" y="2639"/>
                        <a:pt x="16427" y="2623"/>
                        <a:pt x="16579" y="2601"/>
                      </a:cubicBezTo>
                      <a:cubicBezTo>
                        <a:pt x="16789" y="2569"/>
                        <a:pt x="16964" y="2520"/>
                        <a:pt x="17103" y="2467"/>
                      </a:cubicBezTo>
                      <a:cubicBezTo>
                        <a:pt x="17383" y="2359"/>
                        <a:pt x="17585" y="2203"/>
                        <a:pt x="17701" y="2009"/>
                      </a:cubicBezTo>
                      <a:cubicBezTo>
                        <a:pt x="17736" y="1960"/>
                        <a:pt x="17664" y="1901"/>
                        <a:pt x="17559" y="1874"/>
                      </a:cubicBezTo>
                      <a:cubicBezTo>
                        <a:pt x="17524" y="1863"/>
                        <a:pt x="17477" y="1859"/>
                        <a:pt x="17442" y="1859"/>
                      </a:cubicBezTo>
                      <a:cubicBezTo>
                        <a:pt x="17372" y="1859"/>
                        <a:pt x="17313" y="1875"/>
                        <a:pt x="17278" y="1908"/>
                      </a:cubicBezTo>
                      <a:cubicBezTo>
                        <a:pt x="17127" y="2053"/>
                        <a:pt x="16943" y="2166"/>
                        <a:pt x="16710" y="2231"/>
                      </a:cubicBezTo>
                      <a:cubicBezTo>
                        <a:pt x="16605" y="2263"/>
                        <a:pt x="16474" y="2284"/>
                        <a:pt x="16334" y="2300"/>
                      </a:cubicBezTo>
                      <a:cubicBezTo>
                        <a:pt x="16229" y="2311"/>
                        <a:pt x="16112" y="2321"/>
                        <a:pt x="15996" y="2327"/>
                      </a:cubicBezTo>
                      <a:cubicBezTo>
                        <a:pt x="15961" y="2332"/>
                        <a:pt x="15915" y="2333"/>
                        <a:pt x="15868" y="2339"/>
                      </a:cubicBezTo>
                      <a:cubicBezTo>
                        <a:pt x="15821" y="2344"/>
                        <a:pt x="15659" y="2359"/>
                        <a:pt x="15449" y="2381"/>
                      </a:cubicBezTo>
                      <a:cubicBezTo>
                        <a:pt x="15239" y="2402"/>
                        <a:pt x="15018" y="2381"/>
                        <a:pt x="14855" y="2317"/>
                      </a:cubicBezTo>
                      <a:cubicBezTo>
                        <a:pt x="14656" y="2241"/>
                        <a:pt x="14468" y="2166"/>
                        <a:pt x="14363" y="2128"/>
                      </a:cubicBezTo>
                      <a:cubicBezTo>
                        <a:pt x="14246" y="2085"/>
                        <a:pt x="14212" y="2009"/>
                        <a:pt x="14293" y="1945"/>
                      </a:cubicBezTo>
                      <a:cubicBezTo>
                        <a:pt x="14422" y="1848"/>
                        <a:pt x="14517" y="1741"/>
                        <a:pt x="14563" y="1638"/>
                      </a:cubicBezTo>
                      <a:cubicBezTo>
                        <a:pt x="14610" y="1530"/>
                        <a:pt x="14611" y="1428"/>
                        <a:pt x="14611" y="1342"/>
                      </a:cubicBezTo>
                      <a:cubicBezTo>
                        <a:pt x="14611" y="1315"/>
                        <a:pt x="14611" y="1293"/>
                        <a:pt x="14611" y="1266"/>
                      </a:cubicBezTo>
                      <a:cubicBezTo>
                        <a:pt x="14611" y="1207"/>
                        <a:pt x="14599" y="1147"/>
                        <a:pt x="14611" y="1093"/>
                      </a:cubicBezTo>
                      <a:cubicBezTo>
                        <a:pt x="14622" y="1012"/>
                        <a:pt x="14655" y="949"/>
                        <a:pt x="14702" y="884"/>
                      </a:cubicBezTo>
                      <a:cubicBezTo>
                        <a:pt x="14807" y="755"/>
                        <a:pt x="15028" y="630"/>
                        <a:pt x="15354" y="517"/>
                      </a:cubicBezTo>
                      <a:cubicBezTo>
                        <a:pt x="15401" y="501"/>
                        <a:pt x="15427" y="480"/>
                        <a:pt x="15427" y="458"/>
                      </a:cubicBezTo>
                      <a:cubicBezTo>
                        <a:pt x="15427" y="431"/>
                        <a:pt x="15415" y="404"/>
                        <a:pt x="15369" y="382"/>
                      </a:cubicBezTo>
                      <a:cubicBezTo>
                        <a:pt x="15310" y="355"/>
                        <a:pt x="15229" y="333"/>
                        <a:pt x="15135" y="333"/>
                      </a:cubicBezTo>
                      <a:cubicBezTo>
                        <a:pt x="15100" y="333"/>
                        <a:pt x="15053" y="340"/>
                        <a:pt x="15030" y="345"/>
                      </a:cubicBezTo>
                      <a:cubicBezTo>
                        <a:pt x="14575" y="453"/>
                        <a:pt x="14258" y="586"/>
                        <a:pt x="14071" y="743"/>
                      </a:cubicBezTo>
                      <a:cubicBezTo>
                        <a:pt x="13966" y="829"/>
                        <a:pt x="13899" y="926"/>
                        <a:pt x="13852" y="1039"/>
                      </a:cubicBezTo>
                      <a:cubicBezTo>
                        <a:pt x="13829" y="1120"/>
                        <a:pt x="13817" y="1201"/>
                        <a:pt x="13805" y="1271"/>
                      </a:cubicBezTo>
                      <a:lnTo>
                        <a:pt x="13794" y="1325"/>
                      </a:lnTo>
                      <a:cubicBezTo>
                        <a:pt x="13783" y="1422"/>
                        <a:pt x="13756" y="1491"/>
                        <a:pt x="13721" y="1551"/>
                      </a:cubicBezTo>
                      <a:cubicBezTo>
                        <a:pt x="13686" y="1610"/>
                        <a:pt x="13642" y="1658"/>
                        <a:pt x="13572" y="1712"/>
                      </a:cubicBezTo>
                      <a:cubicBezTo>
                        <a:pt x="13514" y="1755"/>
                        <a:pt x="13418" y="1788"/>
                        <a:pt x="13313" y="1788"/>
                      </a:cubicBezTo>
                      <a:cubicBezTo>
                        <a:pt x="13266" y="1788"/>
                        <a:pt x="13221" y="1783"/>
                        <a:pt x="13186" y="1778"/>
                      </a:cubicBezTo>
                      <a:cubicBezTo>
                        <a:pt x="12871" y="1713"/>
                        <a:pt x="12543" y="1654"/>
                        <a:pt x="12205" y="1611"/>
                      </a:cubicBezTo>
                      <a:cubicBezTo>
                        <a:pt x="12100" y="1601"/>
                        <a:pt x="12019" y="1562"/>
                        <a:pt x="11972" y="1519"/>
                      </a:cubicBezTo>
                      <a:cubicBezTo>
                        <a:pt x="11925" y="1476"/>
                        <a:pt x="11925" y="1427"/>
                        <a:pt x="11972" y="1384"/>
                      </a:cubicBezTo>
                      <a:cubicBezTo>
                        <a:pt x="11984" y="1373"/>
                        <a:pt x="11997" y="1362"/>
                        <a:pt x="11997" y="1357"/>
                      </a:cubicBezTo>
                      <a:cubicBezTo>
                        <a:pt x="12091" y="1265"/>
                        <a:pt x="12138" y="1174"/>
                        <a:pt x="12161" y="1088"/>
                      </a:cubicBezTo>
                      <a:cubicBezTo>
                        <a:pt x="12196" y="926"/>
                        <a:pt x="12102" y="754"/>
                        <a:pt x="11892" y="571"/>
                      </a:cubicBezTo>
                      <a:cubicBezTo>
                        <a:pt x="11857" y="538"/>
                        <a:pt x="11763" y="512"/>
                        <a:pt x="11669" y="512"/>
                      </a:cubicBezTo>
                      <a:cubicBezTo>
                        <a:pt x="11646" y="512"/>
                        <a:pt x="11623" y="512"/>
                        <a:pt x="11600" y="517"/>
                      </a:cubicBezTo>
                      <a:cubicBezTo>
                        <a:pt x="11542" y="522"/>
                        <a:pt x="11496" y="539"/>
                        <a:pt x="11473" y="566"/>
                      </a:cubicBezTo>
                      <a:cubicBezTo>
                        <a:pt x="11449" y="587"/>
                        <a:pt x="11450" y="608"/>
                        <a:pt x="11462" y="630"/>
                      </a:cubicBezTo>
                      <a:cubicBezTo>
                        <a:pt x="11567" y="781"/>
                        <a:pt x="11600" y="927"/>
                        <a:pt x="11542" y="1046"/>
                      </a:cubicBezTo>
                      <a:cubicBezTo>
                        <a:pt x="11519" y="1105"/>
                        <a:pt x="11459" y="1158"/>
                        <a:pt x="11378" y="1217"/>
                      </a:cubicBezTo>
                      <a:cubicBezTo>
                        <a:pt x="11320" y="1260"/>
                        <a:pt x="11252" y="1304"/>
                        <a:pt x="11170" y="1352"/>
                      </a:cubicBezTo>
                      <a:lnTo>
                        <a:pt x="11097" y="1396"/>
                      </a:lnTo>
                      <a:cubicBezTo>
                        <a:pt x="10981" y="1466"/>
                        <a:pt x="10807" y="1509"/>
                        <a:pt x="10609" y="1509"/>
                      </a:cubicBezTo>
                      <a:cubicBezTo>
                        <a:pt x="10329" y="1509"/>
                        <a:pt x="10039" y="1519"/>
                        <a:pt x="9771" y="1536"/>
                      </a:cubicBezTo>
                      <a:cubicBezTo>
                        <a:pt x="9747" y="1536"/>
                        <a:pt x="9710" y="1541"/>
                        <a:pt x="9687" y="1541"/>
                      </a:cubicBezTo>
                      <a:cubicBezTo>
                        <a:pt x="9442" y="1541"/>
                        <a:pt x="9233" y="1477"/>
                        <a:pt x="9151" y="1369"/>
                      </a:cubicBezTo>
                      <a:cubicBezTo>
                        <a:pt x="9151" y="1363"/>
                        <a:pt x="9140" y="1357"/>
                        <a:pt x="9140" y="1352"/>
                      </a:cubicBezTo>
                      <a:cubicBezTo>
                        <a:pt x="9093" y="1298"/>
                        <a:pt x="9068" y="1239"/>
                        <a:pt x="9056" y="1185"/>
                      </a:cubicBezTo>
                      <a:cubicBezTo>
                        <a:pt x="9045" y="1131"/>
                        <a:pt x="9058" y="1066"/>
                        <a:pt x="9093" y="980"/>
                      </a:cubicBezTo>
                      <a:cubicBezTo>
                        <a:pt x="9093" y="964"/>
                        <a:pt x="9104" y="948"/>
                        <a:pt x="9104" y="926"/>
                      </a:cubicBezTo>
                      <a:cubicBezTo>
                        <a:pt x="9127" y="861"/>
                        <a:pt x="9150" y="797"/>
                        <a:pt x="9162" y="727"/>
                      </a:cubicBezTo>
                      <a:cubicBezTo>
                        <a:pt x="9174" y="630"/>
                        <a:pt x="9151" y="534"/>
                        <a:pt x="9093" y="453"/>
                      </a:cubicBezTo>
                      <a:cubicBezTo>
                        <a:pt x="8988" y="297"/>
                        <a:pt x="8779" y="157"/>
                        <a:pt x="8429" y="22"/>
                      </a:cubicBezTo>
                      <a:cubicBezTo>
                        <a:pt x="8394" y="6"/>
                        <a:pt x="8335" y="0"/>
                        <a:pt x="8276" y="0"/>
                      </a:cubicBezTo>
                      <a:close/>
                    </a:path>
                  </a:pathLst>
                </a:custGeom>
                <a:solidFill>
                  <a:srgbClr val="5E5E5E">
                    <a:alpha val="90797"/>
                  </a:srgbClr>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24" name="Bacteria"/>
                <p:cNvSpPr/>
                <p:nvPr/>
              </p:nvSpPr>
              <p:spPr>
                <a:xfrm>
                  <a:off x="1992507" y="608093"/>
                  <a:ext cx="790473" cy="1715412"/>
                </a:xfrm>
                <a:custGeom>
                  <a:avLst/>
                  <a:gdLst/>
                  <a:ahLst/>
                  <a:cxnLst>
                    <a:cxn ang="0">
                      <a:pos x="wd2" y="hd2"/>
                    </a:cxn>
                    <a:cxn ang="5400000">
                      <a:pos x="wd2" y="hd2"/>
                    </a:cxn>
                    <a:cxn ang="10800000">
                      <a:pos x="wd2" y="hd2"/>
                    </a:cxn>
                    <a:cxn ang="16200000">
                      <a:pos x="wd2" y="hd2"/>
                    </a:cxn>
                  </a:cxnLst>
                  <a:rect l="0" t="0" r="r" b="b"/>
                  <a:pathLst>
                    <a:path w="21546" h="21600" extrusionOk="0">
                      <a:moveTo>
                        <a:pt x="8276" y="0"/>
                      </a:moveTo>
                      <a:cubicBezTo>
                        <a:pt x="8218" y="0"/>
                        <a:pt x="8160" y="11"/>
                        <a:pt x="8101" y="27"/>
                      </a:cubicBezTo>
                      <a:cubicBezTo>
                        <a:pt x="8055" y="43"/>
                        <a:pt x="8018" y="69"/>
                        <a:pt x="8007" y="91"/>
                      </a:cubicBezTo>
                      <a:cubicBezTo>
                        <a:pt x="8007" y="112"/>
                        <a:pt x="8019" y="134"/>
                        <a:pt x="8054" y="150"/>
                      </a:cubicBezTo>
                      <a:cubicBezTo>
                        <a:pt x="8287" y="274"/>
                        <a:pt x="8427" y="398"/>
                        <a:pt x="8462" y="522"/>
                      </a:cubicBezTo>
                      <a:cubicBezTo>
                        <a:pt x="8485" y="581"/>
                        <a:pt x="8486" y="646"/>
                        <a:pt x="8451" y="711"/>
                      </a:cubicBezTo>
                      <a:cubicBezTo>
                        <a:pt x="8440" y="754"/>
                        <a:pt x="8405" y="802"/>
                        <a:pt x="8382" y="845"/>
                      </a:cubicBezTo>
                      <a:cubicBezTo>
                        <a:pt x="8370" y="867"/>
                        <a:pt x="8357" y="894"/>
                        <a:pt x="8346" y="921"/>
                      </a:cubicBezTo>
                      <a:cubicBezTo>
                        <a:pt x="8311" y="996"/>
                        <a:pt x="8265" y="1083"/>
                        <a:pt x="8265" y="1180"/>
                      </a:cubicBezTo>
                      <a:cubicBezTo>
                        <a:pt x="8265" y="1272"/>
                        <a:pt x="8301" y="1373"/>
                        <a:pt x="8371" y="1470"/>
                      </a:cubicBezTo>
                      <a:cubicBezTo>
                        <a:pt x="8383" y="1486"/>
                        <a:pt x="8392" y="1503"/>
                        <a:pt x="8404" y="1514"/>
                      </a:cubicBezTo>
                      <a:cubicBezTo>
                        <a:pt x="8474" y="1605"/>
                        <a:pt x="8380" y="1708"/>
                        <a:pt x="8182" y="1751"/>
                      </a:cubicBezTo>
                      <a:cubicBezTo>
                        <a:pt x="8077" y="1773"/>
                        <a:pt x="7973" y="1800"/>
                        <a:pt x="7868" y="1827"/>
                      </a:cubicBezTo>
                      <a:cubicBezTo>
                        <a:pt x="7810" y="1843"/>
                        <a:pt x="7741" y="1847"/>
                        <a:pt x="7682" y="1847"/>
                      </a:cubicBezTo>
                      <a:cubicBezTo>
                        <a:pt x="7507" y="1847"/>
                        <a:pt x="7354" y="1800"/>
                        <a:pt x="7296" y="1719"/>
                      </a:cubicBezTo>
                      <a:cubicBezTo>
                        <a:pt x="7226" y="1627"/>
                        <a:pt x="7121" y="1547"/>
                        <a:pt x="7004" y="1477"/>
                      </a:cubicBezTo>
                      <a:cubicBezTo>
                        <a:pt x="6771" y="1347"/>
                        <a:pt x="6467" y="1260"/>
                        <a:pt x="6024" y="1195"/>
                      </a:cubicBezTo>
                      <a:cubicBezTo>
                        <a:pt x="6001" y="1195"/>
                        <a:pt x="5989" y="1190"/>
                        <a:pt x="5966" y="1190"/>
                      </a:cubicBezTo>
                      <a:cubicBezTo>
                        <a:pt x="5872" y="1190"/>
                        <a:pt x="5779" y="1217"/>
                        <a:pt x="5732" y="1254"/>
                      </a:cubicBezTo>
                      <a:cubicBezTo>
                        <a:pt x="5697" y="1281"/>
                        <a:pt x="5687" y="1309"/>
                        <a:pt x="5710" y="1330"/>
                      </a:cubicBezTo>
                      <a:cubicBezTo>
                        <a:pt x="5722" y="1352"/>
                        <a:pt x="5759" y="1368"/>
                        <a:pt x="5805" y="1379"/>
                      </a:cubicBezTo>
                      <a:cubicBezTo>
                        <a:pt x="6120" y="1454"/>
                        <a:pt x="6350" y="1541"/>
                        <a:pt x="6490" y="1648"/>
                      </a:cubicBezTo>
                      <a:cubicBezTo>
                        <a:pt x="6560" y="1702"/>
                        <a:pt x="6609" y="1757"/>
                        <a:pt x="6644" y="1827"/>
                      </a:cubicBezTo>
                      <a:cubicBezTo>
                        <a:pt x="6678" y="1891"/>
                        <a:pt x="6713" y="1960"/>
                        <a:pt x="6713" y="2036"/>
                      </a:cubicBezTo>
                      <a:lnTo>
                        <a:pt x="6713" y="2052"/>
                      </a:lnTo>
                      <a:cubicBezTo>
                        <a:pt x="6713" y="2101"/>
                        <a:pt x="6725" y="2134"/>
                        <a:pt x="6702" y="2177"/>
                      </a:cubicBezTo>
                      <a:cubicBezTo>
                        <a:pt x="6678" y="2209"/>
                        <a:pt x="6633" y="2246"/>
                        <a:pt x="6574" y="2273"/>
                      </a:cubicBezTo>
                      <a:cubicBezTo>
                        <a:pt x="6341" y="2381"/>
                        <a:pt x="6131" y="2494"/>
                        <a:pt x="5933" y="2618"/>
                      </a:cubicBezTo>
                      <a:cubicBezTo>
                        <a:pt x="5874" y="2656"/>
                        <a:pt x="5782" y="2677"/>
                        <a:pt x="5689" y="2677"/>
                      </a:cubicBezTo>
                      <a:cubicBezTo>
                        <a:pt x="5642" y="2677"/>
                        <a:pt x="5582" y="2673"/>
                        <a:pt x="5536" y="2662"/>
                      </a:cubicBezTo>
                      <a:cubicBezTo>
                        <a:pt x="5466" y="2646"/>
                        <a:pt x="5441" y="2635"/>
                        <a:pt x="5441" y="2635"/>
                      </a:cubicBezTo>
                      <a:cubicBezTo>
                        <a:pt x="5359" y="2597"/>
                        <a:pt x="5269" y="2548"/>
                        <a:pt x="5164" y="2478"/>
                      </a:cubicBezTo>
                      <a:lnTo>
                        <a:pt x="5105" y="2440"/>
                      </a:lnTo>
                      <a:cubicBezTo>
                        <a:pt x="5024" y="2386"/>
                        <a:pt x="4930" y="2327"/>
                        <a:pt x="4825" y="2273"/>
                      </a:cubicBezTo>
                      <a:cubicBezTo>
                        <a:pt x="4685" y="2198"/>
                        <a:pt x="4522" y="2139"/>
                        <a:pt x="4358" y="2096"/>
                      </a:cubicBezTo>
                      <a:cubicBezTo>
                        <a:pt x="4195" y="2053"/>
                        <a:pt x="4006" y="2025"/>
                        <a:pt x="3808" y="2009"/>
                      </a:cubicBezTo>
                      <a:cubicBezTo>
                        <a:pt x="3680" y="1998"/>
                        <a:pt x="3540" y="1993"/>
                        <a:pt x="3400" y="1993"/>
                      </a:cubicBezTo>
                      <a:cubicBezTo>
                        <a:pt x="3342" y="1993"/>
                        <a:pt x="3298" y="1993"/>
                        <a:pt x="3239" y="1993"/>
                      </a:cubicBezTo>
                      <a:cubicBezTo>
                        <a:pt x="3134" y="1993"/>
                        <a:pt x="3029" y="2042"/>
                        <a:pt x="3017" y="2096"/>
                      </a:cubicBezTo>
                      <a:cubicBezTo>
                        <a:pt x="3005" y="2123"/>
                        <a:pt x="3015" y="2149"/>
                        <a:pt x="3050" y="2170"/>
                      </a:cubicBezTo>
                      <a:cubicBezTo>
                        <a:pt x="3073" y="2186"/>
                        <a:pt x="3120" y="2199"/>
                        <a:pt x="3167" y="2204"/>
                      </a:cubicBezTo>
                      <a:cubicBezTo>
                        <a:pt x="3516" y="2225"/>
                        <a:pt x="3809" y="2274"/>
                        <a:pt x="4019" y="2344"/>
                      </a:cubicBezTo>
                      <a:cubicBezTo>
                        <a:pt x="4124" y="2381"/>
                        <a:pt x="4218" y="2424"/>
                        <a:pt x="4300" y="2483"/>
                      </a:cubicBezTo>
                      <a:cubicBezTo>
                        <a:pt x="4358" y="2527"/>
                        <a:pt x="4416" y="2575"/>
                        <a:pt x="4486" y="2623"/>
                      </a:cubicBezTo>
                      <a:lnTo>
                        <a:pt x="4544" y="2667"/>
                      </a:lnTo>
                      <a:cubicBezTo>
                        <a:pt x="4626" y="2737"/>
                        <a:pt x="4732" y="2812"/>
                        <a:pt x="4872" y="2882"/>
                      </a:cubicBezTo>
                      <a:cubicBezTo>
                        <a:pt x="4896" y="2893"/>
                        <a:pt x="4951" y="2926"/>
                        <a:pt x="5033" y="2963"/>
                      </a:cubicBezTo>
                      <a:cubicBezTo>
                        <a:pt x="5196" y="3039"/>
                        <a:pt x="5243" y="3152"/>
                        <a:pt x="5149" y="3255"/>
                      </a:cubicBezTo>
                      <a:cubicBezTo>
                        <a:pt x="5021" y="3389"/>
                        <a:pt x="4895" y="3528"/>
                        <a:pt x="4825" y="3620"/>
                      </a:cubicBezTo>
                      <a:cubicBezTo>
                        <a:pt x="4790" y="3658"/>
                        <a:pt x="4721" y="3686"/>
                        <a:pt x="4639" y="3686"/>
                      </a:cubicBezTo>
                      <a:cubicBezTo>
                        <a:pt x="4581" y="3686"/>
                        <a:pt x="4533" y="3680"/>
                        <a:pt x="4486" y="3664"/>
                      </a:cubicBezTo>
                      <a:cubicBezTo>
                        <a:pt x="4416" y="3637"/>
                        <a:pt x="4381" y="3620"/>
                        <a:pt x="4369" y="3615"/>
                      </a:cubicBezTo>
                      <a:lnTo>
                        <a:pt x="4347" y="3598"/>
                      </a:lnTo>
                      <a:cubicBezTo>
                        <a:pt x="4266" y="3550"/>
                        <a:pt x="4158" y="3497"/>
                        <a:pt x="4041" y="3448"/>
                      </a:cubicBezTo>
                      <a:cubicBezTo>
                        <a:pt x="3913" y="3394"/>
                        <a:pt x="3762" y="3351"/>
                        <a:pt x="3622" y="3324"/>
                      </a:cubicBezTo>
                      <a:cubicBezTo>
                        <a:pt x="3482" y="3297"/>
                        <a:pt x="3331" y="3287"/>
                        <a:pt x="3156" y="3287"/>
                      </a:cubicBezTo>
                      <a:cubicBezTo>
                        <a:pt x="3027" y="3287"/>
                        <a:pt x="2899" y="3292"/>
                        <a:pt x="2747" y="3308"/>
                      </a:cubicBezTo>
                      <a:cubicBezTo>
                        <a:pt x="2654" y="3319"/>
                        <a:pt x="2598" y="3362"/>
                        <a:pt x="2598" y="3416"/>
                      </a:cubicBezTo>
                      <a:cubicBezTo>
                        <a:pt x="2610" y="3465"/>
                        <a:pt x="2665" y="3502"/>
                        <a:pt x="2758" y="3502"/>
                      </a:cubicBezTo>
                      <a:cubicBezTo>
                        <a:pt x="3027" y="3502"/>
                        <a:pt x="3251" y="3529"/>
                        <a:pt x="3414" y="3578"/>
                      </a:cubicBezTo>
                      <a:cubicBezTo>
                        <a:pt x="3508" y="3605"/>
                        <a:pt x="3589" y="3637"/>
                        <a:pt x="3659" y="3686"/>
                      </a:cubicBezTo>
                      <a:cubicBezTo>
                        <a:pt x="3717" y="3723"/>
                        <a:pt x="3774" y="3765"/>
                        <a:pt x="3844" y="3808"/>
                      </a:cubicBezTo>
                      <a:lnTo>
                        <a:pt x="3892" y="3840"/>
                      </a:lnTo>
                      <a:cubicBezTo>
                        <a:pt x="3927" y="3867"/>
                        <a:pt x="4054" y="3948"/>
                        <a:pt x="4194" y="4029"/>
                      </a:cubicBezTo>
                      <a:cubicBezTo>
                        <a:pt x="4299" y="4088"/>
                        <a:pt x="4324" y="4169"/>
                        <a:pt x="4289" y="4245"/>
                      </a:cubicBezTo>
                      <a:cubicBezTo>
                        <a:pt x="4266" y="4282"/>
                        <a:pt x="4253" y="4309"/>
                        <a:pt x="4242" y="4325"/>
                      </a:cubicBezTo>
                      <a:cubicBezTo>
                        <a:pt x="4195" y="4385"/>
                        <a:pt x="4079" y="4428"/>
                        <a:pt x="3939" y="4428"/>
                      </a:cubicBezTo>
                      <a:cubicBezTo>
                        <a:pt x="3834" y="4428"/>
                        <a:pt x="3682" y="4428"/>
                        <a:pt x="3600" y="4433"/>
                      </a:cubicBezTo>
                      <a:cubicBezTo>
                        <a:pt x="3390" y="4449"/>
                        <a:pt x="3202" y="4477"/>
                        <a:pt x="3050" y="4499"/>
                      </a:cubicBezTo>
                      <a:lnTo>
                        <a:pt x="3028" y="4504"/>
                      </a:lnTo>
                      <a:cubicBezTo>
                        <a:pt x="2888" y="4525"/>
                        <a:pt x="2748" y="4547"/>
                        <a:pt x="2620" y="4558"/>
                      </a:cubicBezTo>
                      <a:cubicBezTo>
                        <a:pt x="2527" y="4569"/>
                        <a:pt x="2432" y="4568"/>
                        <a:pt x="2350" y="4568"/>
                      </a:cubicBezTo>
                      <a:cubicBezTo>
                        <a:pt x="2304" y="4568"/>
                        <a:pt x="2258" y="4568"/>
                        <a:pt x="2212" y="4563"/>
                      </a:cubicBezTo>
                      <a:cubicBezTo>
                        <a:pt x="1967" y="4552"/>
                        <a:pt x="1677" y="4499"/>
                        <a:pt x="1373" y="4413"/>
                      </a:cubicBezTo>
                      <a:cubicBezTo>
                        <a:pt x="1338" y="4402"/>
                        <a:pt x="1314" y="4401"/>
                        <a:pt x="1279" y="4401"/>
                      </a:cubicBezTo>
                      <a:cubicBezTo>
                        <a:pt x="1220" y="4401"/>
                        <a:pt x="1161" y="4418"/>
                        <a:pt x="1115" y="4440"/>
                      </a:cubicBezTo>
                      <a:cubicBezTo>
                        <a:pt x="1045" y="4483"/>
                        <a:pt x="1059" y="4542"/>
                        <a:pt x="1140" y="4575"/>
                      </a:cubicBezTo>
                      <a:cubicBezTo>
                        <a:pt x="1362" y="4666"/>
                        <a:pt x="1675" y="4778"/>
                        <a:pt x="2095" y="4832"/>
                      </a:cubicBezTo>
                      <a:cubicBezTo>
                        <a:pt x="2247" y="4854"/>
                        <a:pt x="2420" y="4864"/>
                        <a:pt x="2583" y="4864"/>
                      </a:cubicBezTo>
                      <a:cubicBezTo>
                        <a:pt x="2618" y="4864"/>
                        <a:pt x="2654" y="4864"/>
                        <a:pt x="2689" y="4864"/>
                      </a:cubicBezTo>
                      <a:cubicBezTo>
                        <a:pt x="2864" y="4859"/>
                        <a:pt x="3051" y="4843"/>
                        <a:pt x="3203" y="4832"/>
                      </a:cubicBezTo>
                      <a:lnTo>
                        <a:pt x="3239" y="4827"/>
                      </a:lnTo>
                      <a:cubicBezTo>
                        <a:pt x="3391" y="4816"/>
                        <a:pt x="3541" y="4805"/>
                        <a:pt x="3680" y="4805"/>
                      </a:cubicBezTo>
                      <a:cubicBezTo>
                        <a:pt x="3739" y="4805"/>
                        <a:pt x="3798" y="4822"/>
                        <a:pt x="3844" y="4844"/>
                      </a:cubicBezTo>
                      <a:cubicBezTo>
                        <a:pt x="3879" y="4866"/>
                        <a:pt x="3893" y="4892"/>
                        <a:pt x="3881" y="4925"/>
                      </a:cubicBezTo>
                      <a:cubicBezTo>
                        <a:pt x="3823" y="5033"/>
                        <a:pt x="3729" y="5225"/>
                        <a:pt x="3659" y="5398"/>
                      </a:cubicBezTo>
                      <a:cubicBezTo>
                        <a:pt x="3624" y="5479"/>
                        <a:pt x="3436" y="5523"/>
                        <a:pt x="3272" y="5490"/>
                      </a:cubicBezTo>
                      <a:cubicBezTo>
                        <a:pt x="3202" y="5474"/>
                        <a:pt x="3157" y="5469"/>
                        <a:pt x="3134" y="5464"/>
                      </a:cubicBezTo>
                      <a:cubicBezTo>
                        <a:pt x="2947" y="5426"/>
                        <a:pt x="2737" y="5403"/>
                        <a:pt x="2551" y="5398"/>
                      </a:cubicBezTo>
                      <a:cubicBezTo>
                        <a:pt x="2516" y="5398"/>
                        <a:pt x="2469" y="5398"/>
                        <a:pt x="2434" y="5398"/>
                      </a:cubicBezTo>
                      <a:cubicBezTo>
                        <a:pt x="2131" y="5398"/>
                        <a:pt x="1827" y="5431"/>
                        <a:pt x="1454" y="5501"/>
                      </a:cubicBezTo>
                      <a:cubicBezTo>
                        <a:pt x="1349" y="5522"/>
                        <a:pt x="1302" y="5577"/>
                        <a:pt x="1337" y="5625"/>
                      </a:cubicBezTo>
                      <a:cubicBezTo>
                        <a:pt x="1360" y="5663"/>
                        <a:pt x="1441" y="5689"/>
                        <a:pt x="1523" y="5689"/>
                      </a:cubicBezTo>
                      <a:cubicBezTo>
                        <a:pt x="1535" y="5689"/>
                        <a:pt x="1547" y="5689"/>
                        <a:pt x="1570" y="5689"/>
                      </a:cubicBezTo>
                      <a:cubicBezTo>
                        <a:pt x="1769" y="5668"/>
                        <a:pt x="1957" y="5657"/>
                        <a:pt x="2132" y="5657"/>
                      </a:cubicBezTo>
                      <a:cubicBezTo>
                        <a:pt x="2260" y="5657"/>
                        <a:pt x="2374" y="5662"/>
                        <a:pt x="2467" y="5672"/>
                      </a:cubicBezTo>
                      <a:cubicBezTo>
                        <a:pt x="2595" y="5688"/>
                        <a:pt x="2726" y="5711"/>
                        <a:pt x="2842" y="5743"/>
                      </a:cubicBezTo>
                      <a:cubicBezTo>
                        <a:pt x="2959" y="5775"/>
                        <a:pt x="3075" y="5812"/>
                        <a:pt x="3192" y="5861"/>
                      </a:cubicBezTo>
                      <a:lnTo>
                        <a:pt x="3250" y="5878"/>
                      </a:lnTo>
                      <a:cubicBezTo>
                        <a:pt x="3379" y="5926"/>
                        <a:pt x="3448" y="6001"/>
                        <a:pt x="3436" y="6076"/>
                      </a:cubicBezTo>
                      <a:cubicBezTo>
                        <a:pt x="3390" y="6265"/>
                        <a:pt x="3354" y="6454"/>
                        <a:pt x="3331" y="6642"/>
                      </a:cubicBezTo>
                      <a:cubicBezTo>
                        <a:pt x="3319" y="6707"/>
                        <a:pt x="3215" y="6756"/>
                        <a:pt x="3086" y="6762"/>
                      </a:cubicBezTo>
                      <a:cubicBezTo>
                        <a:pt x="3051" y="6762"/>
                        <a:pt x="3016" y="6762"/>
                        <a:pt x="2981" y="6762"/>
                      </a:cubicBezTo>
                      <a:cubicBezTo>
                        <a:pt x="2887" y="6762"/>
                        <a:pt x="2808" y="6756"/>
                        <a:pt x="2715" y="6745"/>
                      </a:cubicBezTo>
                      <a:cubicBezTo>
                        <a:pt x="2575" y="6729"/>
                        <a:pt x="2432" y="6703"/>
                        <a:pt x="2292" y="6676"/>
                      </a:cubicBezTo>
                      <a:lnTo>
                        <a:pt x="2248" y="6664"/>
                      </a:lnTo>
                      <a:cubicBezTo>
                        <a:pt x="2108" y="6637"/>
                        <a:pt x="1942" y="6605"/>
                        <a:pt x="1767" y="6583"/>
                      </a:cubicBezTo>
                      <a:cubicBezTo>
                        <a:pt x="1592" y="6562"/>
                        <a:pt x="1420" y="6551"/>
                        <a:pt x="1257" y="6551"/>
                      </a:cubicBezTo>
                      <a:cubicBezTo>
                        <a:pt x="1233" y="6551"/>
                        <a:pt x="1196" y="6551"/>
                        <a:pt x="1173" y="6551"/>
                      </a:cubicBezTo>
                      <a:cubicBezTo>
                        <a:pt x="835" y="6557"/>
                        <a:pt x="509" y="6606"/>
                        <a:pt x="112" y="6703"/>
                      </a:cubicBezTo>
                      <a:cubicBezTo>
                        <a:pt x="19" y="6724"/>
                        <a:pt x="-29" y="6782"/>
                        <a:pt x="18" y="6831"/>
                      </a:cubicBezTo>
                      <a:cubicBezTo>
                        <a:pt x="53" y="6863"/>
                        <a:pt x="123" y="6885"/>
                        <a:pt x="193" y="6885"/>
                      </a:cubicBezTo>
                      <a:cubicBezTo>
                        <a:pt x="216" y="6885"/>
                        <a:pt x="228" y="6885"/>
                        <a:pt x="251" y="6880"/>
                      </a:cubicBezTo>
                      <a:cubicBezTo>
                        <a:pt x="519" y="6836"/>
                        <a:pt x="766" y="6816"/>
                        <a:pt x="987" y="6816"/>
                      </a:cubicBezTo>
                      <a:cubicBezTo>
                        <a:pt x="1045" y="6816"/>
                        <a:pt x="1093" y="6815"/>
                        <a:pt x="1151" y="6821"/>
                      </a:cubicBezTo>
                      <a:cubicBezTo>
                        <a:pt x="1279" y="6826"/>
                        <a:pt x="1408" y="6842"/>
                        <a:pt x="1548" y="6874"/>
                      </a:cubicBezTo>
                      <a:cubicBezTo>
                        <a:pt x="1665" y="6901"/>
                        <a:pt x="1792" y="6934"/>
                        <a:pt x="1920" y="6972"/>
                      </a:cubicBezTo>
                      <a:lnTo>
                        <a:pt x="1942" y="6977"/>
                      </a:lnTo>
                      <a:cubicBezTo>
                        <a:pt x="2094" y="7020"/>
                        <a:pt x="2247" y="7063"/>
                        <a:pt x="2445" y="7095"/>
                      </a:cubicBezTo>
                      <a:cubicBezTo>
                        <a:pt x="2632" y="7127"/>
                        <a:pt x="2830" y="7149"/>
                        <a:pt x="3028" y="7154"/>
                      </a:cubicBezTo>
                      <a:cubicBezTo>
                        <a:pt x="3168" y="7159"/>
                        <a:pt x="3298" y="7219"/>
                        <a:pt x="3298" y="7289"/>
                      </a:cubicBezTo>
                      <a:cubicBezTo>
                        <a:pt x="3298" y="7337"/>
                        <a:pt x="3309" y="7434"/>
                        <a:pt x="3309" y="7531"/>
                      </a:cubicBezTo>
                      <a:cubicBezTo>
                        <a:pt x="3309" y="7607"/>
                        <a:pt x="3158" y="7656"/>
                        <a:pt x="3006" y="7629"/>
                      </a:cubicBezTo>
                      <a:lnTo>
                        <a:pt x="2992" y="7629"/>
                      </a:lnTo>
                      <a:cubicBezTo>
                        <a:pt x="2863" y="7607"/>
                        <a:pt x="2724" y="7586"/>
                        <a:pt x="2573" y="7570"/>
                      </a:cubicBezTo>
                      <a:cubicBezTo>
                        <a:pt x="2479" y="7559"/>
                        <a:pt x="2385" y="7558"/>
                        <a:pt x="2292" y="7558"/>
                      </a:cubicBezTo>
                      <a:cubicBezTo>
                        <a:pt x="2210" y="7558"/>
                        <a:pt x="2140" y="7564"/>
                        <a:pt x="2059" y="7570"/>
                      </a:cubicBezTo>
                      <a:cubicBezTo>
                        <a:pt x="1685" y="7602"/>
                        <a:pt x="1382" y="7698"/>
                        <a:pt x="1184" y="7774"/>
                      </a:cubicBezTo>
                      <a:cubicBezTo>
                        <a:pt x="1114" y="7801"/>
                        <a:pt x="1091" y="7855"/>
                        <a:pt x="1126" y="7898"/>
                      </a:cubicBezTo>
                      <a:cubicBezTo>
                        <a:pt x="1161" y="7930"/>
                        <a:pt x="1220" y="7947"/>
                        <a:pt x="1279" y="7947"/>
                      </a:cubicBezTo>
                      <a:cubicBezTo>
                        <a:pt x="1302" y="7947"/>
                        <a:pt x="1336" y="7941"/>
                        <a:pt x="1359" y="7935"/>
                      </a:cubicBezTo>
                      <a:cubicBezTo>
                        <a:pt x="1627" y="7871"/>
                        <a:pt x="1875" y="7834"/>
                        <a:pt x="2073" y="7834"/>
                      </a:cubicBezTo>
                      <a:lnTo>
                        <a:pt x="2084" y="7834"/>
                      </a:lnTo>
                      <a:cubicBezTo>
                        <a:pt x="2189" y="7834"/>
                        <a:pt x="2304" y="7845"/>
                        <a:pt x="2408" y="7866"/>
                      </a:cubicBezTo>
                      <a:cubicBezTo>
                        <a:pt x="2502" y="7882"/>
                        <a:pt x="2595" y="7908"/>
                        <a:pt x="2700" y="7935"/>
                      </a:cubicBezTo>
                      <a:lnTo>
                        <a:pt x="2758" y="7952"/>
                      </a:lnTo>
                      <a:cubicBezTo>
                        <a:pt x="2828" y="7968"/>
                        <a:pt x="2994" y="8006"/>
                        <a:pt x="3134" y="8028"/>
                      </a:cubicBezTo>
                      <a:cubicBezTo>
                        <a:pt x="3274" y="8055"/>
                        <a:pt x="3377" y="8119"/>
                        <a:pt x="3389" y="8189"/>
                      </a:cubicBezTo>
                      <a:cubicBezTo>
                        <a:pt x="3401" y="8233"/>
                        <a:pt x="3402" y="8276"/>
                        <a:pt x="3425" y="8319"/>
                      </a:cubicBezTo>
                      <a:cubicBezTo>
                        <a:pt x="3460" y="8416"/>
                        <a:pt x="3343" y="8508"/>
                        <a:pt x="3145" y="8535"/>
                      </a:cubicBezTo>
                      <a:cubicBezTo>
                        <a:pt x="2993" y="8556"/>
                        <a:pt x="2876" y="8582"/>
                        <a:pt x="2806" y="8599"/>
                      </a:cubicBezTo>
                      <a:cubicBezTo>
                        <a:pt x="2619" y="8642"/>
                        <a:pt x="2468" y="8690"/>
                        <a:pt x="2328" y="8738"/>
                      </a:cubicBezTo>
                      <a:lnTo>
                        <a:pt x="2306" y="8743"/>
                      </a:lnTo>
                      <a:cubicBezTo>
                        <a:pt x="2178" y="8786"/>
                        <a:pt x="2059" y="8826"/>
                        <a:pt x="1942" y="8858"/>
                      </a:cubicBezTo>
                      <a:cubicBezTo>
                        <a:pt x="1814" y="8890"/>
                        <a:pt x="1688" y="8911"/>
                        <a:pt x="1559" y="8922"/>
                      </a:cubicBezTo>
                      <a:cubicBezTo>
                        <a:pt x="1466" y="8933"/>
                        <a:pt x="1373" y="8932"/>
                        <a:pt x="1268" y="8932"/>
                      </a:cubicBezTo>
                      <a:cubicBezTo>
                        <a:pt x="1081" y="8932"/>
                        <a:pt x="881" y="8922"/>
                        <a:pt x="659" y="8895"/>
                      </a:cubicBezTo>
                      <a:cubicBezTo>
                        <a:pt x="647" y="8895"/>
                        <a:pt x="627" y="8895"/>
                        <a:pt x="615" y="8895"/>
                      </a:cubicBezTo>
                      <a:cubicBezTo>
                        <a:pt x="534" y="8895"/>
                        <a:pt x="461" y="8921"/>
                        <a:pt x="426" y="8959"/>
                      </a:cubicBezTo>
                      <a:cubicBezTo>
                        <a:pt x="391" y="9007"/>
                        <a:pt x="452" y="9062"/>
                        <a:pt x="557" y="9083"/>
                      </a:cubicBezTo>
                      <a:cubicBezTo>
                        <a:pt x="802" y="9132"/>
                        <a:pt x="1162" y="9191"/>
                        <a:pt x="1570" y="9191"/>
                      </a:cubicBezTo>
                      <a:cubicBezTo>
                        <a:pt x="1594" y="9191"/>
                        <a:pt x="1605" y="9191"/>
                        <a:pt x="1629" y="9191"/>
                      </a:cubicBezTo>
                      <a:cubicBezTo>
                        <a:pt x="1815" y="9191"/>
                        <a:pt x="2025" y="9170"/>
                        <a:pt x="2212" y="9137"/>
                      </a:cubicBezTo>
                      <a:cubicBezTo>
                        <a:pt x="2375" y="9110"/>
                        <a:pt x="2538" y="9072"/>
                        <a:pt x="2678" y="9035"/>
                      </a:cubicBezTo>
                      <a:lnTo>
                        <a:pt x="2784" y="9008"/>
                      </a:lnTo>
                      <a:cubicBezTo>
                        <a:pt x="2901" y="8981"/>
                        <a:pt x="3003" y="8955"/>
                        <a:pt x="3108" y="8944"/>
                      </a:cubicBezTo>
                      <a:cubicBezTo>
                        <a:pt x="3178" y="8938"/>
                        <a:pt x="3260" y="8932"/>
                        <a:pt x="3342" y="8932"/>
                      </a:cubicBezTo>
                      <a:lnTo>
                        <a:pt x="3356" y="8932"/>
                      </a:lnTo>
                      <a:cubicBezTo>
                        <a:pt x="3496" y="8932"/>
                        <a:pt x="3624" y="8982"/>
                        <a:pt x="3659" y="9046"/>
                      </a:cubicBezTo>
                      <a:cubicBezTo>
                        <a:pt x="3717" y="9181"/>
                        <a:pt x="3774" y="9327"/>
                        <a:pt x="3844" y="9477"/>
                      </a:cubicBezTo>
                      <a:cubicBezTo>
                        <a:pt x="3856" y="9510"/>
                        <a:pt x="3858" y="9546"/>
                        <a:pt x="3823" y="9578"/>
                      </a:cubicBezTo>
                      <a:cubicBezTo>
                        <a:pt x="3764" y="9627"/>
                        <a:pt x="3659" y="9654"/>
                        <a:pt x="3531" y="9654"/>
                      </a:cubicBezTo>
                      <a:cubicBezTo>
                        <a:pt x="3531" y="9654"/>
                        <a:pt x="3495" y="9654"/>
                        <a:pt x="3484" y="9654"/>
                      </a:cubicBezTo>
                      <a:lnTo>
                        <a:pt x="3447" y="9654"/>
                      </a:lnTo>
                      <a:cubicBezTo>
                        <a:pt x="3237" y="9654"/>
                        <a:pt x="3039" y="9671"/>
                        <a:pt x="2864" y="9703"/>
                      </a:cubicBezTo>
                      <a:cubicBezTo>
                        <a:pt x="2549" y="9757"/>
                        <a:pt x="2257" y="9844"/>
                        <a:pt x="1942" y="9989"/>
                      </a:cubicBezTo>
                      <a:cubicBezTo>
                        <a:pt x="1860" y="10022"/>
                        <a:pt x="1861" y="10086"/>
                        <a:pt x="1931" y="10124"/>
                      </a:cubicBezTo>
                      <a:cubicBezTo>
                        <a:pt x="1966" y="10146"/>
                        <a:pt x="2026" y="10156"/>
                        <a:pt x="2084" y="10156"/>
                      </a:cubicBezTo>
                      <a:cubicBezTo>
                        <a:pt x="2119" y="10156"/>
                        <a:pt x="2166" y="10150"/>
                        <a:pt x="2201" y="10139"/>
                      </a:cubicBezTo>
                      <a:cubicBezTo>
                        <a:pt x="2492" y="10042"/>
                        <a:pt x="2761" y="9984"/>
                        <a:pt x="3017" y="9962"/>
                      </a:cubicBezTo>
                      <a:cubicBezTo>
                        <a:pt x="3087" y="9957"/>
                        <a:pt x="3155" y="9951"/>
                        <a:pt x="3225" y="9951"/>
                      </a:cubicBezTo>
                      <a:cubicBezTo>
                        <a:pt x="3283" y="9951"/>
                        <a:pt x="3355" y="9950"/>
                        <a:pt x="3425" y="9956"/>
                      </a:cubicBezTo>
                      <a:cubicBezTo>
                        <a:pt x="3554" y="9966"/>
                        <a:pt x="3682" y="9983"/>
                        <a:pt x="3834" y="9999"/>
                      </a:cubicBezTo>
                      <a:lnTo>
                        <a:pt x="3881" y="10004"/>
                      </a:lnTo>
                      <a:cubicBezTo>
                        <a:pt x="4068" y="10026"/>
                        <a:pt x="4205" y="10090"/>
                        <a:pt x="4264" y="10171"/>
                      </a:cubicBezTo>
                      <a:cubicBezTo>
                        <a:pt x="4322" y="10247"/>
                        <a:pt x="4417" y="10388"/>
                        <a:pt x="4522" y="10528"/>
                      </a:cubicBezTo>
                      <a:cubicBezTo>
                        <a:pt x="4546" y="10560"/>
                        <a:pt x="4557" y="10598"/>
                        <a:pt x="4533" y="10636"/>
                      </a:cubicBezTo>
                      <a:cubicBezTo>
                        <a:pt x="4498" y="10706"/>
                        <a:pt x="4382" y="10754"/>
                        <a:pt x="4231" y="10771"/>
                      </a:cubicBezTo>
                      <a:cubicBezTo>
                        <a:pt x="4068" y="10787"/>
                        <a:pt x="3926" y="10792"/>
                        <a:pt x="3786" y="10797"/>
                      </a:cubicBezTo>
                      <a:lnTo>
                        <a:pt x="3739" y="10797"/>
                      </a:lnTo>
                      <a:cubicBezTo>
                        <a:pt x="3587" y="10803"/>
                        <a:pt x="3414" y="10808"/>
                        <a:pt x="3239" y="10824"/>
                      </a:cubicBezTo>
                      <a:cubicBezTo>
                        <a:pt x="3041" y="10841"/>
                        <a:pt x="2841" y="10877"/>
                        <a:pt x="2678" y="10920"/>
                      </a:cubicBezTo>
                      <a:cubicBezTo>
                        <a:pt x="2387" y="10996"/>
                        <a:pt x="2140" y="11109"/>
                        <a:pt x="1884" y="11276"/>
                      </a:cubicBezTo>
                      <a:cubicBezTo>
                        <a:pt x="1825" y="11319"/>
                        <a:pt x="1838" y="11378"/>
                        <a:pt x="1931" y="11410"/>
                      </a:cubicBezTo>
                      <a:cubicBezTo>
                        <a:pt x="1966" y="11421"/>
                        <a:pt x="2012" y="11432"/>
                        <a:pt x="2059" y="11432"/>
                      </a:cubicBezTo>
                      <a:cubicBezTo>
                        <a:pt x="2105" y="11432"/>
                        <a:pt x="2166" y="11421"/>
                        <a:pt x="2201" y="11405"/>
                      </a:cubicBezTo>
                      <a:cubicBezTo>
                        <a:pt x="2457" y="11287"/>
                        <a:pt x="2700" y="11206"/>
                        <a:pt x="2933" y="11168"/>
                      </a:cubicBezTo>
                      <a:cubicBezTo>
                        <a:pt x="3062" y="11146"/>
                        <a:pt x="3191" y="11136"/>
                        <a:pt x="3331" y="11131"/>
                      </a:cubicBezTo>
                      <a:cubicBezTo>
                        <a:pt x="3354" y="11131"/>
                        <a:pt x="3377" y="11131"/>
                        <a:pt x="3400" y="11131"/>
                      </a:cubicBezTo>
                      <a:cubicBezTo>
                        <a:pt x="3516" y="11131"/>
                        <a:pt x="3636" y="11136"/>
                        <a:pt x="3764" y="11141"/>
                      </a:cubicBezTo>
                      <a:lnTo>
                        <a:pt x="3786" y="11141"/>
                      </a:lnTo>
                      <a:cubicBezTo>
                        <a:pt x="3891" y="11146"/>
                        <a:pt x="4008" y="11153"/>
                        <a:pt x="4136" y="11153"/>
                      </a:cubicBezTo>
                      <a:cubicBezTo>
                        <a:pt x="4206" y="11153"/>
                        <a:pt x="4277" y="11153"/>
                        <a:pt x="4347" y="11148"/>
                      </a:cubicBezTo>
                      <a:cubicBezTo>
                        <a:pt x="4429" y="11142"/>
                        <a:pt x="4566" y="11130"/>
                        <a:pt x="4741" y="11114"/>
                      </a:cubicBezTo>
                      <a:cubicBezTo>
                        <a:pt x="4764" y="11114"/>
                        <a:pt x="4791" y="11109"/>
                        <a:pt x="4814" y="11109"/>
                      </a:cubicBezTo>
                      <a:cubicBezTo>
                        <a:pt x="4954" y="11109"/>
                        <a:pt x="5069" y="11147"/>
                        <a:pt x="5127" y="11207"/>
                      </a:cubicBezTo>
                      <a:cubicBezTo>
                        <a:pt x="5186" y="11271"/>
                        <a:pt x="5243" y="11331"/>
                        <a:pt x="5313" y="11395"/>
                      </a:cubicBezTo>
                      <a:cubicBezTo>
                        <a:pt x="5348" y="11433"/>
                        <a:pt x="5359" y="11480"/>
                        <a:pt x="5324" y="11518"/>
                      </a:cubicBezTo>
                      <a:cubicBezTo>
                        <a:pt x="5278" y="11572"/>
                        <a:pt x="5186" y="11610"/>
                        <a:pt x="5069" y="11621"/>
                      </a:cubicBezTo>
                      <a:cubicBezTo>
                        <a:pt x="5046" y="11621"/>
                        <a:pt x="5022" y="11626"/>
                        <a:pt x="5011" y="11626"/>
                      </a:cubicBezTo>
                      <a:cubicBezTo>
                        <a:pt x="4812" y="11647"/>
                        <a:pt x="4624" y="11680"/>
                        <a:pt x="4449" y="11723"/>
                      </a:cubicBezTo>
                      <a:cubicBezTo>
                        <a:pt x="4100" y="11815"/>
                        <a:pt x="3846" y="11945"/>
                        <a:pt x="3648" y="12064"/>
                      </a:cubicBezTo>
                      <a:cubicBezTo>
                        <a:pt x="3613" y="12085"/>
                        <a:pt x="3600" y="12106"/>
                        <a:pt x="3600" y="12128"/>
                      </a:cubicBezTo>
                      <a:cubicBezTo>
                        <a:pt x="3612" y="12149"/>
                        <a:pt x="3635" y="12170"/>
                        <a:pt x="3670" y="12187"/>
                      </a:cubicBezTo>
                      <a:cubicBezTo>
                        <a:pt x="3705" y="12197"/>
                        <a:pt x="3739" y="12203"/>
                        <a:pt x="3786" y="12203"/>
                      </a:cubicBezTo>
                      <a:cubicBezTo>
                        <a:pt x="3833" y="12203"/>
                        <a:pt x="3878" y="12192"/>
                        <a:pt x="3925" y="12181"/>
                      </a:cubicBezTo>
                      <a:cubicBezTo>
                        <a:pt x="4216" y="12063"/>
                        <a:pt x="4449" y="11994"/>
                        <a:pt x="4683" y="11956"/>
                      </a:cubicBezTo>
                      <a:cubicBezTo>
                        <a:pt x="4811" y="11934"/>
                        <a:pt x="4940" y="11923"/>
                        <a:pt x="5080" y="11917"/>
                      </a:cubicBezTo>
                      <a:cubicBezTo>
                        <a:pt x="5092" y="11917"/>
                        <a:pt x="5116" y="11917"/>
                        <a:pt x="5127" y="11917"/>
                      </a:cubicBezTo>
                      <a:cubicBezTo>
                        <a:pt x="5256" y="11917"/>
                        <a:pt x="5385" y="11923"/>
                        <a:pt x="5525" y="11934"/>
                      </a:cubicBezTo>
                      <a:cubicBezTo>
                        <a:pt x="5560" y="11934"/>
                        <a:pt x="5606" y="11939"/>
                        <a:pt x="5641" y="11939"/>
                      </a:cubicBezTo>
                      <a:cubicBezTo>
                        <a:pt x="5758" y="11944"/>
                        <a:pt x="5850" y="11976"/>
                        <a:pt x="5896" y="12025"/>
                      </a:cubicBezTo>
                      <a:cubicBezTo>
                        <a:pt x="5955" y="12090"/>
                        <a:pt x="6014" y="12154"/>
                        <a:pt x="6060" y="12219"/>
                      </a:cubicBezTo>
                      <a:cubicBezTo>
                        <a:pt x="6107" y="12278"/>
                        <a:pt x="6060" y="12349"/>
                        <a:pt x="5944" y="12387"/>
                      </a:cubicBezTo>
                      <a:cubicBezTo>
                        <a:pt x="5897" y="12403"/>
                        <a:pt x="5837" y="12413"/>
                        <a:pt x="5791" y="12424"/>
                      </a:cubicBezTo>
                      <a:cubicBezTo>
                        <a:pt x="5686" y="12445"/>
                        <a:pt x="5569" y="12462"/>
                        <a:pt x="5441" y="12468"/>
                      </a:cubicBezTo>
                      <a:cubicBezTo>
                        <a:pt x="5394" y="12468"/>
                        <a:pt x="5361" y="12468"/>
                        <a:pt x="5302" y="12468"/>
                      </a:cubicBezTo>
                      <a:cubicBezTo>
                        <a:pt x="5209" y="12468"/>
                        <a:pt x="5117" y="12466"/>
                        <a:pt x="4989" y="12461"/>
                      </a:cubicBezTo>
                      <a:cubicBezTo>
                        <a:pt x="4896" y="12461"/>
                        <a:pt x="4788" y="12456"/>
                        <a:pt x="4683" y="12456"/>
                      </a:cubicBezTo>
                      <a:cubicBezTo>
                        <a:pt x="4589" y="12456"/>
                        <a:pt x="4509" y="12456"/>
                        <a:pt x="4439" y="12461"/>
                      </a:cubicBezTo>
                      <a:cubicBezTo>
                        <a:pt x="4240" y="12472"/>
                        <a:pt x="4041" y="12494"/>
                        <a:pt x="3866" y="12532"/>
                      </a:cubicBezTo>
                      <a:cubicBezTo>
                        <a:pt x="3505" y="12602"/>
                        <a:pt x="3215" y="12704"/>
                        <a:pt x="2959" y="12796"/>
                      </a:cubicBezTo>
                      <a:cubicBezTo>
                        <a:pt x="2912" y="12812"/>
                        <a:pt x="2890" y="12833"/>
                        <a:pt x="2890" y="12860"/>
                      </a:cubicBezTo>
                      <a:cubicBezTo>
                        <a:pt x="2890" y="12882"/>
                        <a:pt x="2913" y="12903"/>
                        <a:pt x="2948" y="12914"/>
                      </a:cubicBezTo>
                      <a:cubicBezTo>
                        <a:pt x="2983" y="12925"/>
                        <a:pt x="3029" y="12936"/>
                        <a:pt x="3075" y="12936"/>
                      </a:cubicBezTo>
                      <a:cubicBezTo>
                        <a:pt x="3110" y="12936"/>
                        <a:pt x="3157" y="12930"/>
                        <a:pt x="3192" y="12919"/>
                      </a:cubicBezTo>
                      <a:cubicBezTo>
                        <a:pt x="3449" y="12854"/>
                        <a:pt x="3739" y="12784"/>
                        <a:pt x="4030" y="12757"/>
                      </a:cubicBezTo>
                      <a:cubicBezTo>
                        <a:pt x="4124" y="12747"/>
                        <a:pt x="4218" y="12747"/>
                        <a:pt x="4311" y="12747"/>
                      </a:cubicBezTo>
                      <a:cubicBezTo>
                        <a:pt x="4358" y="12747"/>
                        <a:pt x="4392" y="12747"/>
                        <a:pt x="4439" y="12752"/>
                      </a:cubicBezTo>
                      <a:cubicBezTo>
                        <a:pt x="4567" y="12758"/>
                        <a:pt x="4709" y="12774"/>
                        <a:pt x="4872" y="12796"/>
                      </a:cubicBezTo>
                      <a:lnTo>
                        <a:pt x="4963" y="12806"/>
                      </a:lnTo>
                      <a:cubicBezTo>
                        <a:pt x="5103" y="12822"/>
                        <a:pt x="5256" y="12844"/>
                        <a:pt x="5419" y="12855"/>
                      </a:cubicBezTo>
                      <a:cubicBezTo>
                        <a:pt x="5536" y="12866"/>
                        <a:pt x="5663" y="12872"/>
                        <a:pt x="5780" y="12872"/>
                      </a:cubicBezTo>
                      <a:cubicBezTo>
                        <a:pt x="5873" y="12872"/>
                        <a:pt x="5968" y="12865"/>
                        <a:pt x="6049" y="12860"/>
                      </a:cubicBezTo>
                      <a:cubicBezTo>
                        <a:pt x="6119" y="12855"/>
                        <a:pt x="6176" y="12850"/>
                        <a:pt x="6246" y="12845"/>
                      </a:cubicBezTo>
                      <a:cubicBezTo>
                        <a:pt x="6258" y="12845"/>
                        <a:pt x="6281" y="12838"/>
                        <a:pt x="6305" y="12838"/>
                      </a:cubicBezTo>
                      <a:cubicBezTo>
                        <a:pt x="6410" y="12838"/>
                        <a:pt x="6504" y="12877"/>
                        <a:pt x="6527" y="12926"/>
                      </a:cubicBezTo>
                      <a:cubicBezTo>
                        <a:pt x="6609" y="13103"/>
                        <a:pt x="6654" y="13275"/>
                        <a:pt x="6665" y="13448"/>
                      </a:cubicBezTo>
                      <a:cubicBezTo>
                        <a:pt x="6665" y="13475"/>
                        <a:pt x="6642" y="13507"/>
                        <a:pt x="6607" y="13528"/>
                      </a:cubicBezTo>
                      <a:cubicBezTo>
                        <a:pt x="6560" y="13550"/>
                        <a:pt x="6505" y="13560"/>
                        <a:pt x="6447" y="13565"/>
                      </a:cubicBezTo>
                      <a:cubicBezTo>
                        <a:pt x="6412" y="13565"/>
                        <a:pt x="6375" y="13565"/>
                        <a:pt x="6352" y="13565"/>
                      </a:cubicBezTo>
                      <a:cubicBezTo>
                        <a:pt x="6340" y="13565"/>
                        <a:pt x="6315" y="13565"/>
                        <a:pt x="6315" y="13565"/>
                      </a:cubicBezTo>
                      <a:cubicBezTo>
                        <a:pt x="6187" y="13555"/>
                        <a:pt x="6059" y="13528"/>
                        <a:pt x="5907" y="13507"/>
                      </a:cubicBezTo>
                      <a:lnTo>
                        <a:pt x="5896" y="13507"/>
                      </a:lnTo>
                      <a:cubicBezTo>
                        <a:pt x="5733" y="13480"/>
                        <a:pt x="5548" y="13454"/>
                        <a:pt x="5350" y="13437"/>
                      </a:cubicBezTo>
                      <a:cubicBezTo>
                        <a:pt x="5233" y="13427"/>
                        <a:pt x="5105" y="13421"/>
                        <a:pt x="4989" y="13421"/>
                      </a:cubicBezTo>
                      <a:cubicBezTo>
                        <a:pt x="4907" y="13421"/>
                        <a:pt x="4823" y="13420"/>
                        <a:pt x="4741" y="13426"/>
                      </a:cubicBezTo>
                      <a:cubicBezTo>
                        <a:pt x="4379" y="13447"/>
                        <a:pt x="4078" y="13490"/>
                        <a:pt x="3775" y="13539"/>
                      </a:cubicBezTo>
                      <a:lnTo>
                        <a:pt x="3706" y="13550"/>
                      </a:lnTo>
                      <a:cubicBezTo>
                        <a:pt x="3636" y="13561"/>
                        <a:pt x="3576" y="13587"/>
                        <a:pt x="3553" y="13619"/>
                      </a:cubicBezTo>
                      <a:cubicBezTo>
                        <a:pt x="3530" y="13646"/>
                        <a:pt x="3543" y="13680"/>
                        <a:pt x="3589" y="13707"/>
                      </a:cubicBezTo>
                      <a:cubicBezTo>
                        <a:pt x="3636" y="13739"/>
                        <a:pt x="3715" y="13754"/>
                        <a:pt x="3808" y="13754"/>
                      </a:cubicBezTo>
                      <a:cubicBezTo>
                        <a:pt x="3831" y="13754"/>
                        <a:pt x="3843" y="13754"/>
                        <a:pt x="3866" y="13754"/>
                      </a:cubicBezTo>
                      <a:cubicBezTo>
                        <a:pt x="4088" y="13732"/>
                        <a:pt x="4358" y="13717"/>
                        <a:pt x="4603" y="13717"/>
                      </a:cubicBezTo>
                      <a:cubicBezTo>
                        <a:pt x="4661" y="13717"/>
                        <a:pt x="4708" y="13717"/>
                        <a:pt x="4767" y="13722"/>
                      </a:cubicBezTo>
                      <a:cubicBezTo>
                        <a:pt x="4895" y="13727"/>
                        <a:pt x="5022" y="13744"/>
                        <a:pt x="5138" y="13766"/>
                      </a:cubicBezTo>
                      <a:cubicBezTo>
                        <a:pt x="5255" y="13787"/>
                        <a:pt x="5374" y="13819"/>
                        <a:pt x="5514" y="13862"/>
                      </a:cubicBezTo>
                      <a:lnTo>
                        <a:pt x="5572" y="13879"/>
                      </a:lnTo>
                      <a:cubicBezTo>
                        <a:pt x="5700" y="13916"/>
                        <a:pt x="5840" y="13959"/>
                        <a:pt x="5991" y="13996"/>
                      </a:cubicBezTo>
                      <a:cubicBezTo>
                        <a:pt x="6096" y="14023"/>
                        <a:pt x="6294" y="14051"/>
                        <a:pt x="6399" y="14067"/>
                      </a:cubicBezTo>
                      <a:cubicBezTo>
                        <a:pt x="6516" y="14083"/>
                        <a:pt x="6598" y="14143"/>
                        <a:pt x="6574" y="14197"/>
                      </a:cubicBezTo>
                      <a:cubicBezTo>
                        <a:pt x="6551" y="14256"/>
                        <a:pt x="6528" y="14309"/>
                        <a:pt x="6505" y="14369"/>
                      </a:cubicBezTo>
                      <a:cubicBezTo>
                        <a:pt x="6482" y="14422"/>
                        <a:pt x="6399" y="14467"/>
                        <a:pt x="6283" y="14488"/>
                      </a:cubicBezTo>
                      <a:lnTo>
                        <a:pt x="6199" y="14503"/>
                      </a:lnTo>
                      <a:cubicBezTo>
                        <a:pt x="6047" y="14530"/>
                        <a:pt x="5934" y="14551"/>
                        <a:pt x="5805" y="14562"/>
                      </a:cubicBezTo>
                      <a:cubicBezTo>
                        <a:pt x="5724" y="14568"/>
                        <a:pt x="5628" y="14574"/>
                        <a:pt x="5546" y="14574"/>
                      </a:cubicBezTo>
                      <a:cubicBezTo>
                        <a:pt x="5511" y="14574"/>
                        <a:pt x="5465" y="14574"/>
                        <a:pt x="5430" y="14574"/>
                      </a:cubicBezTo>
                      <a:cubicBezTo>
                        <a:pt x="5138" y="14563"/>
                        <a:pt x="4834" y="14515"/>
                        <a:pt x="4566" y="14466"/>
                      </a:cubicBezTo>
                      <a:cubicBezTo>
                        <a:pt x="4531" y="14461"/>
                        <a:pt x="4499" y="14454"/>
                        <a:pt x="4464" y="14454"/>
                      </a:cubicBezTo>
                      <a:cubicBezTo>
                        <a:pt x="4394" y="14454"/>
                        <a:pt x="4321" y="14466"/>
                        <a:pt x="4275" y="14493"/>
                      </a:cubicBezTo>
                      <a:cubicBezTo>
                        <a:pt x="4228" y="14515"/>
                        <a:pt x="4219" y="14542"/>
                        <a:pt x="4231" y="14574"/>
                      </a:cubicBezTo>
                      <a:cubicBezTo>
                        <a:pt x="4242" y="14606"/>
                        <a:pt x="4288" y="14633"/>
                        <a:pt x="4358" y="14655"/>
                      </a:cubicBezTo>
                      <a:cubicBezTo>
                        <a:pt x="4662" y="14730"/>
                        <a:pt x="4976" y="14805"/>
                        <a:pt x="5350" y="14848"/>
                      </a:cubicBezTo>
                      <a:cubicBezTo>
                        <a:pt x="5431" y="14859"/>
                        <a:pt x="5618" y="14875"/>
                        <a:pt x="5816" y="14885"/>
                      </a:cubicBezTo>
                      <a:cubicBezTo>
                        <a:pt x="5979" y="14896"/>
                        <a:pt x="6082" y="14972"/>
                        <a:pt x="6024" y="15047"/>
                      </a:cubicBezTo>
                      <a:cubicBezTo>
                        <a:pt x="5919" y="15176"/>
                        <a:pt x="5814" y="15307"/>
                        <a:pt x="5732" y="15377"/>
                      </a:cubicBezTo>
                      <a:cubicBezTo>
                        <a:pt x="5686" y="15420"/>
                        <a:pt x="5607" y="15446"/>
                        <a:pt x="5514" y="15451"/>
                      </a:cubicBezTo>
                      <a:cubicBezTo>
                        <a:pt x="5467" y="15451"/>
                        <a:pt x="5429" y="15446"/>
                        <a:pt x="5382" y="15441"/>
                      </a:cubicBezTo>
                      <a:cubicBezTo>
                        <a:pt x="5231" y="15403"/>
                        <a:pt x="5092" y="15376"/>
                        <a:pt x="5022" y="15360"/>
                      </a:cubicBezTo>
                      <a:cubicBezTo>
                        <a:pt x="4835" y="15328"/>
                        <a:pt x="4637" y="15307"/>
                        <a:pt x="4439" y="15296"/>
                      </a:cubicBezTo>
                      <a:cubicBezTo>
                        <a:pt x="4380" y="15296"/>
                        <a:pt x="4312" y="15290"/>
                        <a:pt x="4242" y="15290"/>
                      </a:cubicBezTo>
                      <a:cubicBezTo>
                        <a:pt x="4137" y="15290"/>
                        <a:pt x="4043" y="15291"/>
                        <a:pt x="3950" y="15296"/>
                      </a:cubicBezTo>
                      <a:lnTo>
                        <a:pt x="3939" y="15296"/>
                      </a:lnTo>
                      <a:cubicBezTo>
                        <a:pt x="3858" y="15296"/>
                        <a:pt x="3773" y="15301"/>
                        <a:pt x="3691" y="15301"/>
                      </a:cubicBezTo>
                      <a:cubicBezTo>
                        <a:pt x="3633" y="15301"/>
                        <a:pt x="3589" y="15302"/>
                        <a:pt x="3542" y="15296"/>
                      </a:cubicBezTo>
                      <a:cubicBezTo>
                        <a:pt x="3414" y="15291"/>
                        <a:pt x="3295" y="15274"/>
                        <a:pt x="3167" y="15253"/>
                      </a:cubicBezTo>
                      <a:cubicBezTo>
                        <a:pt x="2887" y="15199"/>
                        <a:pt x="2610" y="15096"/>
                        <a:pt x="2423" y="15020"/>
                      </a:cubicBezTo>
                      <a:cubicBezTo>
                        <a:pt x="2388" y="15004"/>
                        <a:pt x="2328" y="15000"/>
                        <a:pt x="2281" y="15000"/>
                      </a:cubicBezTo>
                      <a:cubicBezTo>
                        <a:pt x="2246" y="15000"/>
                        <a:pt x="2213" y="15004"/>
                        <a:pt x="2190" y="15015"/>
                      </a:cubicBezTo>
                      <a:cubicBezTo>
                        <a:pt x="2155" y="15026"/>
                        <a:pt x="2132" y="15042"/>
                        <a:pt x="2132" y="15064"/>
                      </a:cubicBezTo>
                      <a:cubicBezTo>
                        <a:pt x="2132" y="15085"/>
                        <a:pt x="2143" y="15113"/>
                        <a:pt x="2190" y="15135"/>
                      </a:cubicBezTo>
                      <a:cubicBezTo>
                        <a:pt x="2411" y="15248"/>
                        <a:pt x="2665" y="15366"/>
                        <a:pt x="2992" y="15463"/>
                      </a:cubicBezTo>
                      <a:cubicBezTo>
                        <a:pt x="3155" y="15511"/>
                        <a:pt x="3330" y="15549"/>
                        <a:pt x="3516" y="15571"/>
                      </a:cubicBezTo>
                      <a:cubicBezTo>
                        <a:pt x="3691" y="15592"/>
                        <a:pt x="3844" y="15603"/>
                        <a:pt x="4019" y="15620"/>
                      </a:cubicBezTo>
                      <a:cubicBezTo>
                        <a:pt x="4171" y="15630"/>
                        <a:pt x="4311" y="15640"/>
                        <a:pt x="4428" y="15657"/>
                      </a:cubicBezTo>
                      <a:cubicBezTo>
                        <a:pt x="4544" y="15673"/>
                        <a:pt x="4651" y="15695"/>
                        <a:pt x="4756" y="15727"/>
                      </a:cubicBezTo>
                      <a:cubicBezTo>
                        <a:pt x="4791" y="15738"/>
                        <a:pt x="4826" y="15748"/>
                        <a:pt x="4872" y="15764"/>
                      </a:cubicBezTo>
                      <a:cubicBezTo>
                        <a:pt x="5059" y="15834"/>
                        <a:pt x="5117" y="15959"/>
                        <a:pt x="4989" y="16056"/>
                      </a:cubicBezTo>
                      <a:cubicBezTo>
                        <a:pt x="4931" y="16104"/>
                        <a:pt x="4858" y="16152"/>
                        <a:pt x="4799" y="16200"/>
                      </a:cubicBezTo>
                      <a:cubicBezTo>
                        <a:pt x="4659" y="16308"/>
                        <a:pt x="4533" y="16422"/>
                        <a:pt x="4417" y="16535"/>
                      </a:cubicBezTo>
                      <a:cubicBezTo>
                        <a:pt x="4347" y="16606"/>
                        <a:pt x="4205" y="16648"/>
                        <a:pt x="4041" y="16653"/>
                      </a:cubicBezTo>
                      <a:cubicBezTo>
                        <a:pt x="3983" y="16653"/>
                        <a:pt x="3928" y="16653"/>
                        <a:pt x="3881" y="16653"/>
                      </a:cubicBezTo>
                      <a:cubicBezTo>
                        <a:pt x="3834" y="16653"/>
                        <a:pt x="3809" y="16653"/>
                        <a:pt x="3797" y="16653"/>
                      </a:cubicBezTo>
                      <a:cubicBezTo>
                        <a:pt x="3669" y="16643"/>
                        <a:pt x="3552" y="16626"/>
                        <a:pt x="3447" y="16605"/>
                      </a:cubicBezTo>
                      <a:cubicBezTo>
                        <a:pt x="3342" y="16583"/>
                        <a:pt x="3227" y="16546"/>
                        <a:pt x="3075" y="16492"/>
                      </a:cubicBezTo>
                      <a:cubicBezTo>
                        <a:pt x="3040" y="16481"/>
                        <a:pt x="3005" y="16471"/>
                        <a:pt x="2970" y="16455"/>
                      </a:cubicBezTo>
                      <a:cubicBezTo>
                        <a:pt x="2865" y="16417"/>
                        <a:pt x="2747" y="16372"/>
                        <a:pt x="2631" y="16340"/>
                      </a:cubicBezTo>
                      <a:cubicBezTo>
                        <a:pt x="2456" y="16286"/>
                        <a:pt x="2259" y="16249"/>
                        <a:pt x="2084" y="16232"/>
                      </a:cubicBezTo>
                      <a:cubicBezTo>
                        <a:pt x="1968" y="16222"/>
                        <a:pt x="1852" y="16217"/>
                        <a:pt x="1723" y="16217"/>
                      </a:cubicBezTo>
                      <a:cubicBezTo>
                        <a:pt x="1653" y="16217"/>
                        <a:pt x="1571" y="16217"/>
                        <a:pt x="1501" y="16222"/>
                      </a:cubicBezTo>
                      <a:cubicBezTo>
                        <a:pt x="1326" y="16233"/>
                        <a:pt x="1150" y="16254"/>
                        <a:pt x="940" y="16286"/>
                      </a:cubicBezTo>
                      <a:cubicBezTo>
                        <a:pt x="835" y="16302"/>
                        <a:pt x="767" y="16362"/>
                        <a:pt x="790" y="16416"/>
                      </a:cubicBezTo>
                      <a:cubicBezTo>
                        <a:pt x="802" y="16464"/>
                        <a:pt x="883" y="16497"/>
                        <a:pt x="976" y="16497"/>
                      </a:cubicBezTo>
                      <a:cubicBezTo>
                        <a:pt x="988" y="16497"/>
                        <a:pt x="997" y="16497"/>
                        <a:pt x="1009" y="16497"/>
                      </a:cubicBezTo>
                      <a:cubicBezTo>
                        <a:pt x="1149" y="16486"/>
                        <a:pt x="1289" y="16475"/>
                        <a:pt x="1417" y="16475"/>
                      </a:cubicBezTo>
                      <a:cubicBezTo>
                        <a:pt x="1592" y="16475"/>
                        <a:pt x="1758" y="16487"/>
                        <a:pt x="1909" y="16514"/>
                      </a:cubicBezTo>
                      <a:cubicBezTo>
                        <a:pt x="2026" y="16535"/>
                        <a:pt x="2142" y="16566"/>
                        <a:pt x="2259" y="16610"/>
                      </a:cubicBezTo>
                      <a:cubicBezTo>
                        <a:pt x="2341" y="16642"/>
                        <a:pt x="2433" y="16680"/>
                        <a:pt x="2514" y="16717"/>
                      </a:cubicBezTo>
                      <a:lnTo>
                        <a:pt x="2598" y="16756"/>
                      </a:lnTo>
                      <a:cubicBezTo>
                        <a:pt x="2715" y="16805"/>
                        <a:pt x="2863" y="16869"/>
                        <a:pt x="3050" y="16918"/>
                      </a:cubicBezTo>
                      <a:cubicBezTo>
                        <a:pt x="3225" y="16966"/>
                        <a:pt x="3438" y="16997"/>
                        <a:pt x="3648" y="17014"/>
                      </a:cubicBezTo>
                      <a:cubicBezTo>
                        <a:pt x="3683" y="17014"/>
                        <a:pt x="3704" y="17020"/>
                        <a:pt x="3739" y="17020"/>
                      </a:cubicBezTo>
                      <a:cubicBezTo>
                        <a:pt x="3820" y="17026"/>
                        <a:pt x="3893" y="17047"/>
                        <a:pt x="3939" y="17074"/>
                      </a:cubicBezTo>
                      <a:cubicBezTo>
                        <a:pt x="3986" y="17107"/>
                        <a:pt x="4009" y="17144"/>
                        <a:pt x="3998" y="17182"/>
                      </a:cubicBezTo>
                      <a:cubicBezTo>
                        <a:pt x="3951" y="17317"/>
                        <a:pt x="3928" y="17451"/>
                        <a:pt x="3939" y="17586"/>
                      </a:cubicBezTo>
                      <a:cubicBezTo>
                        <a:pt x="3939" y="17624"/>
                        <a:pt x="3916" y="17656"/>
                        <a:pt x="3881" y="17672"/>
                      </a:cubicBezTo>
                      <a:cubicBezTo>
                        <a:pt x="3846" y="17688"/>
                        <a:pt x="3808" y="17694"/>
                        <a:pt x="3750" y="17694"/>
                      </a:cubicBezTo>
                      <a:cubicBezTo>
                        <a:pt x="3715" y="17694"/>
                        <a:pt x="3668" y="17687"/>
                        <a:pt x="3633" y="17682"/>
                      </a:cubicBezTo>
                      <a:lnTo>
                        <a:pt x="3622" y="17682"/>
                      </a:lnTo>
                      <a:cubicBezTo>
                        <a:pt x="3575" y="17677"/>
                        <a:pt x="3541" y="17666"/>
                        <a:pt x="3495" y="17660"/>
                      </a:cubicBezTo>
                      <a:cubicBezTo>
                        <a:pt x="3378" y="17639"/>
                        <a:pt x="3248" y="17612"/>
                        <a:pt x="3108" y="17596"/>
                      </a:cubicBezTo>
                      <a:cubicBezTo>
                        <a:pt x="2933" y="17575"/>
                        <a:pt x="2772" y="17559"/>
                        <a:pt x="2609" y="17559"/>
                      </a:cubicBezTo>
                      <a:cubicBezTo>
                        <a:pt x="2574" y="17559"/>
                        <a:pt x="2549" y="17559"/>
                        <a:pt x="2514" y="17559"/>
                      </a:cubicBezTo>
                      <a:cubicBezTo>
                        <a:pt x="2328" y="17565"/>
                        <a:pt x="2129" y="17585"/>
                        <a:pt x="1942" y="17623"/>
                      </a:cubicBezTo>
                      <a:cubicBezTo>
                        <a:pt x="1779" y="17655"/>
                        <a:pt x="1618" y="17704"/>
                        <a:pt x="1443" y="17763"/>
                      </a:cubicBezTo>
                      <a:cubicBezTo>
                        <a:pt x="1361" y="17795"/>
                        <a:pt x="1327" y="17855"/>
                        <a:pt x="1373" y="17909"/>
                      </a:cubicBezTo>
                      <a:cubicBezTo>
                        <a:pt x="1408" y="17947"/>
                        <a:pt x="1478" y="17968"/>
                        <a:pt x="1548" y="17968"/>
                      </a:cubicBezTo>
                      <a:cubicBezTo>
                        <a:pt x="1572" y="17968"/>
                        <a:pt x="1605" y="17962"/>
                        <a:pt x="1629" y="17957"/>
                      </a:cubicBezTo>
                      <a:cubicBezTo>
                        <a:pt x="1908" y="17886"/>
                        <a:pt x="2175" y="17849"/>
                        <a:pt x="2408" y="17849"/>
                      </a:cubicBezTo>
                      <a:cubicBezTo>
                        <a:pt x="2432" y="17849"/>
                        <a:pt x="2469" y="17849"/>
                        <a:pt x="2492" y="17849"/>
                      </a:cubicBezTo>
                      <a:cubicBezTo>
                        <a:pt x="2621" y="17854"/>
                        <a:pt x="2750" y="17871"/>
                        <a:pt x="2890" y="17898"/>
                      </a:cubicBezTo>
                      <a:cubicBezTo>
                        <a:pt x="2971" y="17914"/>
                        <a:pt x="3063" y="17935"/>
                        <a:pt x="3145" y="17957"/>
                      </a:cubicBezTo>
                      <a:cubicBezTo>
                        <a:pt x="3191" y="17967"/>
                        <a:pt x="3250" y="17984"/>
                        <a:pt x="3309" y="17995"/>
                      </a:cubicBezTo>
                      <a:cubicBezTo>
                        <a:pt x="3460" y="18028"/>
                        <a:pt x="3635" y="18065"/>
                        <a:pt x="3844" y="18086"/>
                      </a:cubicBezTo>
                      <a:cubicBezTo>
                        <a:pt x="3868" y="18086"/>
                        <a:pt x="3879" y="18091"/>
                        <a:pt x="3903" y="18091"/>
                      </a:cubicBezTo>
                      <a:cubicBezTo>
                        <a:pt x="4008" y="18102"/>
                        <a:pt x="4102" y="18140"/>
                        <a:pt x="4125" y="18189"/>
                      </a:cubicBezTo>
                      <a:cubicBezTo>
                        <a:pt x="4148" y="18221"/>
                        <a:pt x="4160" y="18253"/>
                        <a:pt x="4183" y="18280"/>
                      </a:cubicBezTo>
                      <a:cubicBezTo>
                        <a:pt x="4218" y="18328"/>
                        <a:pt x="4172" y="18383"/>
                        <a:pt x="4067" y="18404"/>
                      </a:cubicBezTo>
                      <a:lnTo>
                        <a:pt x="4056" y="18404"/>
                      </a:lnTo>
                      <a:cubicBezTo>
                        <a:pt x="3858" y="18447"/>
                        <a:pt x="3668" y="18501"/>
                        <a:pt x="3516" y="18566"/>
                      </a:cubicBezTo>
                      <a:cubicBezTo>
                        <a:pt x="3365" y="18631"/>
                        <a:pt x="3249" y="18707"/>
                        <a:pt x="3156" y="18771"/>
                      </a:cubicBezTo>
                      <a:cubicBezTo>
                        <a:pt x="3121" y="18793"/>
                        <a:pt x="3100" y="18814"/>
                        <a:pt x="3065" y="18835"/>
                      </a:cubicBezTo>
                      <a:cubicBezTo>
                        <a:pt x="3006" y="18878"/>
                        <a:pt x="2948" y="18916"/>
                        <a:pt x="2890" y="18948"/>
                      </a:cubicBezTo>
                      <a:cubicBezTo>
                        <a:pt x="2796" y="19002"/>
                        <a:pt x="2700" y="19046"/>
                        <a:pt x="2583" y="19078"/>
                      </a:cubicBezTo>
                      <a:cubicBezTo>
                        <a:pt x="2362" y="19148"/>
                        <a:pt x="2073" y="19185"/>
                        <a:pt x="1723" y="19191"/>
                      </a:cubicBezTo>
                      <a:cubicBezTo>
                        <a:pt x="1677" y="19191"/>
                        <a:pt x="1627" y="19201"/>
                        <a:pt x="1592" y="19218"/>
                      </a:cubicBezTo>
                      <a:cubicBezTo>
                        <a:pt x="1557" y="19239"/>
                        <a:pt x="1537" y="19266"/>
                        <a:pt x="1548" y="19293"/>
                      </a:cubicBezTo>
                      <a:cubicBezTo>
                        <a:pt x="1560" y="19347"/>
                        <a:pt x="1651" y="19401"/>
                        <a:pt x="1756" y="19406"/>
                      </a:cubicBezTo>
                      <a:cubicBezTo>
                        <a:pt x="1884" y="19417"/>
                        <a:pt x="2015" y="19418"/>
                        <a:pt x="2132" y="19418"/>
                      </a:cubicBezTo>
                      <a:cubicBezTo>
                        <a:pt x="2423" y="19418"/>
                        <a:pt x="2678" y="19391"/>
                        <a:pt x="2911" y="19342"/>
                      </a:cubicBezTo>
                      <a:cubicBezTo>
                        <a:pt x="3086" y="19304"/>
                        <a:pt x="3237" y="19251"/>
                        <a:pt x="3389" y="19175"/>
                      </a:cubicBezTo>
                      <a:cubicBezTo>
                        <a:pt x="3494" y="19127"/>
                        <a:pt x="3577" y="19077"/>
                        <a:pt x="3659" y="19029"/>
                      </a:cubicBezTo>
                      <a:cubicBezTo>
                        <a:pt x="3682" y="19013"/>
                        <a:pt x="3715" y="18996"/>
                        <a:pt x="3739" y="18980"/>
                      </a:cubicBezTo>
                      <a:cubicBezTo>
                        <a:pt x="3855" y="18910"/>
                        <a:pt x="3948" y="18868"/>
                        <a:pt x="4041" y="18835"/>
                      </a:cubicBezTo>
                      <a:cubicBezTo>
                        <a:pt x="4135" y="18798"/>
                        <a:pt x="4241" y="18771"/>
                        <a:pt x="4369" y="18750"/>
                      </a:cubicBezTo>
                      <a:cubicBezTo>
                        <a:pt x="4404" y="18744"/>
                        <a:pt x="4429" y="18738"/>
                        <a:pt x="4464" y="18738"/>
                      </a:cubicBezTo>
                      <a:cubicBezTo>
                        <a:pt x="4557" y="18738"/>
                        <a:pt x="4636" y="18761"/>
                        <a:pt x="4683" y="18798"/>
                      </a:cubicBezTo>
                      <a:cubicBezTo>
                        <a:pt x="4869" y="18944"/>
                        <a:pt x="5105" y="19078"/>
                        <a:pt x="5350" y="19207"/>
                      </a:cubicBezTo>
                      <a:cubicBezTo>
                        <a:pt x="5513" y="19288"/>
                        <a:pt x="5479" y="19438"/>
                        <a:pt x="4989" y="19541"/>
                      </a:cubicBezTo>
                      <a:cubicBezTo>
                        <a:pt x="4557" y="19632"/>
                        <a:pt x="4196" y="19714"/>
                        <a:pt x="3939" y="19859"/>
                      </a:cubicBezTo>
                      <a:cubicBezTo>
                        <a:pt x="3718" y="19988"/>
                        <a:pt x="3589" y="20149"/>
                        <a:pt x="3542" y="20354"/>
                      </a:cubicBezTo>
                      <a:cubicBezTo>
                        <a:pt x="3530" y="20403"/>
                        <a:pt x="3611" y="20457"/>
                        <a:pt x="3728" y="20474"/>
                      </a:cubicBezTo>
                      <a:cubicBezTo>
                        <a:pt x="3751" y="20479"/>
                        <a:pt x="3773" y="20479"/>
                        <a:pt x="3808" y="20479"/>
                      </a:cubicBezTo>
                      <a:cubicBezTo>
                        <a:pt x="3890" y="20479"/>
                        <a:pt x="3960" y="20457"/>
                        <a:pt x="3983" y="20420"/>
                      </a:cubicBezTo>
                      <a:cubicBezTo>
                        <a:pt x="4076" y="20263"/>
                        <a:pt x="4230" y="20139"/>
                        <a:pt x="4417" y="20053"/>
                      </a:cubicBezTo>
                      <a:cubicBezTo>
                        <a:pt x="4650" y="19950"/>
                        <a:pt x="4917" y="19918"/>
                        <a:pt x="5197" y="19869"/>
                      </a:cubicBezTo>
                      <a:cubicBezTo>
                        <a:pt x="5348" y="19842"/>
                        <a:pt x="5536" y="19810"/>
                        <a:pt x="5710" y="19756"/>
                      </a:cubicBezTo>
                      <a:cubicBezTo>
                        <a:pt x="5792" y="19735"/>
                        <a:pt x="5910" y="19687"/>
                        <a:pt x="6039" y="19639"/>
                      </a:cubicBezTo>
                      <a:cubicBezTo>
                        <a:pt x="6143" y="19595"/>
                        <a:pt x="6304" y="19590"/>
                        <a:pt x="6432" y="19633"/>
                      </a:cubicBezTo>
                      <a:cubicBezTo>
                        <a:pt x="6630" y="19698"/>
                        <a:pt x="6842" y="19752"/>
                        <a:pt x="7052" y="19800"/>
                      </a:cubicBezTo>
                      <a:cubicBezTo>
                        <a:pt x="7215" y="19838"/>
                        <a:pt x="7320" y="19913"/>
                        <a:pt x="7343" y="19994"/>
                      </a:cubicBezTo>
                      <a:cubicBezTo>
                        <a:pt x="7355" y="20015"/>
                        <a:pt x="7353" y="20031"/>
                        <a:pt x="7365" y="20053"/>
                      </a:cubicBezTo>
                      <a:cubicBezTo>
                        <a:pt x="7377" y="20107"/>
                        <a:pt x="7402" y="20156"/>
                        <a:pt x="7402" y="20204"/>
                      </a:cubicBezTo>
                      <a:cubicBezTo>
                        <a:pt x="7413" y="20274"/>
                        <a:pt x="7400" y="20334"/>
                        <a:pt x="7365" y="20393"/>
                      </a:cubicBezTo>
                      <a:cubicBezTo>
                        <a:pt x="7295" y="20511"/>
                        <a:pt x="7122" y="20630"/>
                        <a:pt x="6866" y="20743"/>
                      </a:cubicBezTo>
                      <a:cubicBezTo>
                        <a:pt x="6831" y="20759"/>
                        <a:pt x="6808" y="20780"/>
                        <a:pt x="6808" y="20802"/>
                      </a:cubicBezTo>
                      <a:cubicBezTo>
                        <a:pt x="6808" y="20829"/>
                        <a:pt x="6830" y="20851"/>
                        <a:pt x="6877" y="20873"/>
                      </a:cubicBezTo>
                      <a:cubicBezTo>
                        <a:pt x="6923" y="20894"/>
                        <a:pt x="6993" y="20910"/>
                        <a:pt x="7063" y="20910"/>
                      </a:cubicBezTo>
                      <a:cubicBezTo>
                        <a:pt x="7109" y="20910"/>
                        <a:pt x="7155" y="20904"/>
                        <a:pt x="7190" y="20893"/>
                      </a:cubicBezTo>
                      <a:cubicBezTo>
                        <a:pt x="7563" y="20780"/>
                        <a:pt x="7823" y="20646"/>
                        <a:pt x="7963" y="20501"/>
                      </a:cubicBezTo>
                      <a:cubicBezTo>
                        <a:pt x="8033" y="20420"/>
                        <a:pt x="8079" y="20328"/>
                        <a:pt x="8090" y="20231"/>
                      </a:cubicBezTo>
                      <a:cubicBezTo>
                        <a:pt x="8090" y="20220"/>
                        <a:pt x="8090" y="20198"/>
                        <a:pt x="8101" y="20160"/>
                      </a:cubicBezTo>
                      <a:cubicBezTo>
                        <a:pt x="8113" y="20090"/>
                        <a:pt x="8252" y="20037"/>
                        <a:pt x="8404" y="20048"/>
                      </a:cubicBezTo>
                      <a:cubicBezTo>
                        <a:pt x="8765" y="20075"/>
                        <a:pt x="9185" y="20101"/>
                        <a:pt x="9512" y="20107"/>
                      </a:cubicBezTo>
                      <a:cubicBezTo>
                        <a:pt x="9617" y="20107"/>
                        <a:pt x="9700" y="20144"/>
                        <a:pt x="9723" y="20192"/>
                      </a:cubicBezTo>
                      <a:cubicBezTo>
                        <a:pt x="9747" y="20252"/>
                        <a:pt x="9746" y="20307"/>
                        <a:pt x="9734" y="20366"/>
                      </a:cubicBezTo>
                      <a:cubicBezTo>
                        <a:pt x="9722" y="20420"/>
                        <a:pt x="9676" y="20484"/>
                        <a:pt x="9617" y="20559"/>
                      </a:cubicBezTo>
                      <a:cubicBezTo>
                        <a:pt x="9606" y="20576"/>
                        <a:pt x="9593" y="20592"/>
                        <a:pt x="9581" y="20608"/>
                      </a:cubicBezTo>
                      <a:cubicBezTo>
                        <a:pt x="9534" y="20668"/>
                        <a:pt x="9489" y="20732"/>
                        <a:pt x="9443" y="20802"/>
                      </a:cubicBezTo>
                      <a:cubicBezTo>
                        <a:pt x="9384" y="20899"/>
                        <a:pt x="9372" y="20990"/>
                        <a:pt x="9395" y="21076"/>
                      </a:cubicBezTo>
                      <a:cubicBezTo>
                        <a:pt x="9418" y="21163"/>
                        <a:pt x="9466" y="21249"/>
                        <a:pt x="9559" y="21336"/>
                      </a:cubicBezTo>
                      <a:cubicBezTo>
                        <a:pt x="9641" y="21411"/>
                        <a:pt x="9747" y="21486"/>
                        <a:pt x="9887" y="21561"/>
                      </a:cubicBezTo>
                      <a:cubicBezTo>
                        <a:pt x="9934" y="21583"/>
                        <a:pt x="10002" y="21600"/>
                        <a:pt x="10084" y="21600"/>
                      </a:cubicBezTo>
                      <a:cubicBezTo>
                        <a:pt x="10131" y="21600"/>
                        <a:pt x="10165" y="21594"/>
                        <a:pt x="10212" y="21588"/>
                      </a:cubicBezTo>
                      <a:cubicBezTo>
                        <a:pt x="10270" y="21577"/>
                        <a:pt x="10317" y="21556"/>
                        <a:pt x="10328" y="21529"/>
                      </a:cubicBezTo>
                      <a:cubicBezTo>
                        <a:pt x="10340" y="21508"/>
                        <a:pt x="10341" y="21487"/>
                        <a:pt x="10317" y="21465"/>
                      </a:cubicBezTo>
                      <a:cubicBezTo>
                        <a:pt x="10142" y="21325"/>
                        <a:pt x="10050" y="21190"/>
                        <a:pt x="10062" y="21066"/>
                      </a:cubicBezTo>
                      <a:cubicBezTo>
                        <a:pt x="10062" y="21007"/>
                        <a:pt x="10096" y="20947"/>
                        <a:pt x="10142" y="20883"/>
                      </a:cubicBezTo>
                      <a:cubicBezTo>
                        <a:pt x="10177" y="20834"/>
                        <a:pt x="10234" y="20786"/>
                        <a:pt x="10281" y="20738"/>
                      </a:cubicBezTo>
                      <a:cubicBezTo>
                        <a:pt x="10304" y="20722"/>
                        <a:pt x="10316" y="20706"/>
                        <a:pt x="10339" y="20684"/>
                      </a:cubicBezTo>
                      <a:cubicBezTo>
                        <a:pt x="10432" y="20592"/>
                        <a:pt x="10494" y="20510"/>
                        <a:pt x="10529" y="20435"/>
                      </a:cubicBezTo>
                      <a:cubicBezTo>
                        <a:pt x="10540" y="20403"/>
                        <a:pt x="10550" y="20334"/>
                        <a:pt x="10551" y="20253"/>
                      </a:cubicBezTo>
                      <a:cubicBezTo>
                        <a:pt x="10551" y="20156"/>
                        <a:pt x="10702" y="20070"/>
                        <a:pt x="10900" y="20043"/>
                      </a:cubicBezTo>
                      <a:cubicBezTo>
                        <a:pt x="11157" y="20010"/>
                        <a:pt x="11412" y="19972"/>
                        <a:pt x="11564" y="19945"/>
                      </a:cubicBezTo>
                      <a:cubicBezTo>
                        <a:pt x="11587" y="19940"/>
                        <a:pt x="11613" y="19940"/>
                        <a:pt x="11637" y="19940"/>
                      </a:cubicBezTo>
                      <a:cubicBezTo>
                        <a:pt x="11742" y="19940"/>
                        <a:pt x="11833" y="19977"/>
                        <a:pt x="11844" y="20026"/>
                      </a:cubicBezTo>
                      <a:cubicBezTo>
                        <a:pt x="11856" y="20069"/>
                        <a:pt x="11869" y="20107"/>
                        <a:pt x="11881" y="20128"/>
                      </a:cubicBezTo>
                      <a:cubicBezTo>
                        <a:pt x="11916" y="20225"/>
                        <a:pt x="11984" y="20317"/>
                        <a:pt x="12078" y="20393"/>
                      </a:cubicBezTo>
                      <a:cubicBezTo>
                        <a:pt x="12171" y="20468"/>
                        <a:pt x="12301" y="20539"/>
                        <a:pt x="12453" y="20603"/>
                      </a:cubicBezTo>
                      <a:cubicBezTo>
                        <a:pt x="12581" y="20657"/>
                        <a:pt x="12744" y="20705"/>
                        <a:pt x="12930" y="20748"/>
                      </a:cubicBezTo>
                      <a:cubicBezTo>
                        <a:pt x="12965" y="20753"/>
                        <a:pt x="13001" y="20758"/>
                        <a:pt x="13036" y="20758"/>
                      </a:cubicBezTo>
                      <a:cubicBezTo>
                        <a:pt x="13118" y="20758"/>
                        <a:pt x="13197" y="20743"/>
                        <a:pt x="13244" y="20716"/>
                      </a:cubicBezTo>
                      <a:cubicBezTo>
                        <a:pt x="13291" y="20695"/>
                        <a:pt x="13302" y="20667"/>
                        <a:pt x="13302" y="20640"/>
                      </a:cubicBezTo>
                      <a:cubicBezTo>
                        <a:pt x="13302" y="20619"/>
                        <a:pt x="13280" y="20597"/>
                        <a:pt x="13233" y="20586"/>
                      </a:cubicBezTo>
                      <a:cubicBezTo>
                        <a:pt x="12953" y="20489"/>
                        <a:pt x="12754" y="20376"/>
                        <a:pt x="12661" y="20268"/>
                      </a:cubicBezTo>
                      <a:cubicBezTo>
                        <a:pt x="12614" y="20214"/>
                        <a:pt x="12592" y="20149"/>
                        <a:pt x="12581" y="20085"/>
                      </a:cubicBezTo>
                      <a:cubicBezTo>
                        <a:pt x="12569" y="20031"/>
                        <a:pt x="12581" y="19977"/>
                        <a:pt x="12581" y="19923"/>
                      </a:cubicBezTo>
                      <a:lnTo>
                        <a:pt x="12581" y="19864"/>
                      </a:lnTo>
                      <a:cubicBezTo>
                        <a:pt x="12581" y="19853"/>
                        <a:pt x="12580" y="19843"/>
                        <a:pt x="12591" y="19832"/>
                      </a:cubicBezTo>
                      <a:cubicBezTo>
                        <a:pt x="12626" y="19757"/>
                        <a:pt x="12720" y="19687"/>
                        <a:pt x="12872" y="19639"/>
                      </a:cubicBezTo>
                      <a:cubicBezTo>
                        <a:pt x="13035" y="19590"/>
                        <a:pt x="13187" y="19531"/>
                        <a:pt x="13339" y="19477"/>
                      </a:cubicBezTo>
                      <a:cubicBezTo>
                        <a:pt x="13385" y="19461"/>
                        <a:pt x="13444" y="19450"/>
                        <a:pt x="13503" y="19450"/>
                      </a:cubicBezTo>
                      <a:cubicBezTo>
                        <a:pt x="13584" y="19450"/>
                        <a:pt x="13663" y="19471"/>
                        <a:pt x="13721" y="19504"/>
                      </a:cubicBezTo>
                      <a:cubicBezTo>
                        <a:pt x="13768" y="19536"/>
                        <a:pt x="13816" y="19563"/>
                        <a:pt x="13874" y="19590"/>
                      </a:cubicBezTo>
                      <a:cubicBezTo>
                        <a:pt x="14026" y="19670"/>
                        <a:pt x="14201" y="19734"/>
                        <a:pt x="14399" y="19788"/>
                      </a:cubicBezTo>
                      <a:cubicBezTo>
                        <a:pt x="14597" y="19842"/>
                        <a:pt x="14796" y="19876"/>
                        <a:pt x="14971" y="19903"/>
                      </a:cubicBezTo>
                      <a:lnTo>
                        <a:pt x="15063" y="19913"/>
                      </a:lnTo>
                      <a:cubicBezTo>
                        <a:pt x="15202" y="19934"/>
                        <a:pt x="15331" y="19955"/>
                        <a:pt x="15460" y="19977"/>
                      </a:cubicBezTo>
                      <a:cubicBezTo>
                        <a:pt x="15611" y="20009"/>
                        <a:pt x="15729" y="20042"/>
                        <a:pt x="15846" y="20085"/>
                      </a:cubicBezTo>
                      <a:cubicBezTo>
                        <a:pt x="16056" y="20171"/>
                        <a:pt x="16218" y="20290"/>
                        <a:pt x="16334" y="20452"/>
                      </a:cubicBezTo>
                      <a:cubicBezTo>
                        <a:pt x="16358" y="20489"/>
                        <a:pt x="16439" y="20511"/>
                        <a:pt x="16520" y="20511"/>
                      </a:cubicBezTo>
                      <a:cubicBezTo>
                        <a:pt x="16544" y="20511"/>
                        <a:pt x="16570" y="20511"/>
                        <a:pt x="16593" y="20506"/>
                      </a:cubicBezTo>
                      <a:cubicBezTo>
                        <a:pt x="16722" y="20489"/>
                        <a:pt x="16802" y="20436"/>
                        <a:pt x="16779" y="20388"/>
                      </a:cubicBezTo>
                      <a:cubicBezTo>
                        <a:pt x="16721" y="20178"/>
                        <a:pt x="16579" y="20020"/>
                        <a:pt x="16334" y="19891"/>
                      </a:cubicBezTo>
                      <a:cubicBezTo>
                        <a:pt x="16206" y="19821"/>
                        <a:pt x="16044" y="19756"/>
                        <a:pt x="15846" y="19702"/>
                      </a:cubicBezTo>
                      <a:cubicBezTo>
                        <a:pt x="15694" y="19659"/>
                        <a:pt x="15530" y="19627"/>
                        <a:pt x="15391" y="19595"/>
                      </a:cubicBezTo>
                      <a:lnTo>
                        <a:pt x="15310" y="19580"/>
                      </a:lnTo>
                      <a:cubicBezTo>
                        <a:pt x="15124" y="19536"/>
                        <a:pt x="14993" y="19504"/>
                        <a:pt x="14888" y="19472"/>
                      </a:cubicBezTo>
                      <a:cubicBezTo>
                        <a:pt x="14783" y="19434"/>
                        <a:pt x="14692" y="19396"/>
                        <a:pt x="14611" y="19347"/>
                      </a:cubicBezTo>
                      <a:cubicBezTo>
                        <a:pt x="14517" y="19293"/>
                        <a:pt x="14434" y="19228"/>
                        <a:pt x="14341" y="19137"/>
                      </a:cubicBezTo>
                      <a:cubicBezTo>
                        <a:pt x="14294" y="19088"/>
                        <a:pt x="14307" y="19030"/>
                        <a:pt x="14388" y="18992"/>
                      </a:cubicBezTo>
                      <a:cubicBezTo>
                        <a:pt x="14517" y="18917"/>
                        <a:pt x="14751" y="18776"/>
                        <a:pt x="14960" y="18647"/>
                      </a:cubicBezTo>
                      <a:cubicBezTo>
                        <a:pt x="15054" y="18588"/>
                        <a:pt x="15238" y="18582"/>
                        <a:pt x="15343" y="18642"/>
                      </a:cubicBezTo>
                      <a:cubicBezTo>
                        <a:pt x="15401" y="18674"/>
                        <a:pt x="15448" y="18695"/>
                        <a:pt x="15460" y="18701"/>
                      </a:cubicBezTo>
                      <a:cubicBezTo>
                        <a:pt x="15600" y="18771"/>
                        <a:pt x="15774" y="18824"/>
                        <a:pt x="15937" y="18867"/>
                      </a:cubicBezTo>
                      <a:cubicBezTo>
                        <a:pt x="16240" y="18937"/>
                        <a:pt x="16591" y="18975"/>
                        <a:pt x="17034" y="18975"/>
                      </a:cubicBezTo>
                      <a:cubicBezTo>
                        <a:pt x="17139" y="18975"/>
                        <a:pt x="17234" y="18933"/>
                        <a:pt x="17246" y="18884"/>
                      </a:cubicBezTo>
                      <a:cubicBezTo>
                        <a:pt x="17257" y="18836"/>
                        <a:pt x="17186" y="18792"/>
                        <a:pt x="17093" y="18787"/>
                      </a:cubicBezTo>
                      <a:cubicBezTo>
                        <a:pt x="16743" y="18760"/>
                        <a:pt x="16453" y="18712"/>
                        <a:pt x="16254" y="18642"/>
                      </a:cubicBezTo>
                      <a:cubicBezTo>
                        <a:pt x="16149" y="18604"/>
                        <a:pt x="16056" y="18561"/>
                        <a:pt x="15963" y="18507"/>
                      </a:cubicBezTo>
                      <a:cubicBezTo>
                        <a:pt x="15881" y="18453"/>
                        <a:pt x="15799" y="18388"/>
                        <a:pt x="15729" y="18324"/>
                      </a:cubicBezTo>
                      <a:cubicBezTo>
                        <a:pt x="15648" y="18237"/>
                        <a:pt x="15647" y="18135"/>
                        <a:pt x="15740" y="18054"/>
                      </a:cubicBezTo>
                      <a:cubicBezTo>
                        <a:pt x="15845" y="17963"/>
                        <a:pt x="15951" y="17866"/>
                        <a:pt x="16021" y="17807"/>
                      </a:cubicBezTo>
                      <a:cubicBezTo>
                        <a:pt x="16103" y="17726"/>
                        <a:pt x="16325" y="17704"/>
                        <a:pt x="16477" y="17763"/>
                      </a:cubicBezTo>
                      <a:cubicBezTo>
                        <a:pt x="16512" y="17779"/>
                        <a:pt x="16545" y="17789"/>
                        <a:pt x="16557" y="17795"/>
                      </a:cubicBezTo>
                      <a:cubicBezTo>
                        <a:pt x="16720" y="17854"/>
                        <a:pt x="16896" y="17904"/>
                        <a:pt x="17071" y="17936"/>
                      </a:cubicBezTo>
                      <a:cubicBezTo>
                        <a:pt x="17316" y="17979"/>
                        <a:pt x="17573" y="18000"/>
                        <a:pt x="17876" y="18000"/>
                      </a:cubicBezTo>
                      <a:cubicBezTo>
                        <a:pt x="17969" y="18000"/>
                        <a:pt x="18074" y="18001"/>
                        <a:pt x="18179" y="17995"/>
                      </a:cubicBezTo>
                      <a:cubicBezTo>
                        <a:pt x="18284" y="17990"/>
                        <a:pt x="18375" y="17946"/>
                        <a:pt x="18375" y="17893"/>
                      </a:cubicBezTo>
                      <a:cubicBezTo>
                        <a:pt x="18375" y="17844"/>
                        <a:pt x="18305" y="17807"/>
                        <a:pt x="18200" y="17802"/>
                      </a:cubicBezTo>
                      <a:cubicBezTo>
                        <a:pt x="17839" y="17785"/>
                        <a:pt x="17547" y="17746"/>
                        <a:pt x="17326" y="17687"/>
                      </a:cubicBezTo>
                      <a:cubicBezTo>
                        <a:pt x="17209" y="17655"/>
                        <a:pt x="17106" y="17618"/>
                        <a:pt x="17012" y="17569"/>
                      </a:cubicBezTo>
                      <a:cubicBezTo>
                        <a:pt x="16931" y="17521"/>
                        <a:pt x="16847" y="17467"/>
                        <a:pt x="16754" y="17413"/>
                      </a:cubicBezTo>
                      <a:cubicBezTo>
                        <a:pt x="16754" y="17413"/>
                        <a:pt x="16707" y="17381"/>
                        <a:pt x="16695" y="17371"/>
                      </a:cubicBezTo>
                      <a:cubicBezTo>
                        <a:pt x="16602" y="17311"/>
                        <a:pt x="16593" y="17235"/>
                        <a:pt x="16652" y="17165"/>
                      </a:cubicBezTo>
                      <a:cubicBezTo>
                        <a:pt x="16780" y="17020"/>
                        <a:pt x="16896" y="16868"/>
                        <a:pt x="17012" y="16717"/>
                      </a:cubicBezTo>
                      <a:cubicBezTo>
                        <a:pt x="17047" y="16680"/>
                        <a:pt x="17116" y="16648"/>
                        <a:pt x="17209" y="16648"/>
                      </a:cubicBezTo>
                      <a:cubicBezTo>
                        <a:pt x="17221" y="16648"/>
                        <a:pt x="17245" y="16648"/>
                        <a:pt x="17257" y="16648"/>
                      </a:cubicBezTo>
                      <a:cubicBezTo>
                        <a:pt x="17385" y="16659"/>
                        <a:pt x="17490" y="16675"/>
                        <a:pt x="17606" y="16707"/>
                      </a:cubicBezTo>
                      <a:cubicBezTo>
                        <a:pt x="17723" y="16740"/>
                        <a:pt x="17851" y="16782"/>
                        <a:pt x="17967" y="16825"/>
                      </a:cubicBezTo>
                      <a:lnTo>
                        <a:pt x="18004" y="16837"/>
                      </a:lnTo>
                      <a:cubicBezTo>
                        <a:pt x="18120" y="16880"/>
                        <a:pt x="18260" y="16933"/>
                        <a:pt x="18412" y="16977"/>
                      </a:cubicBezTo>
                      <a:cubicBezTo>
                        <a:pt x="18587" y="17025"/>
                        <a:pt x="18772" y="17063"/>
                        <a:pt x="18959" y="17079"/>
                      </a:cubicBezTo>
                      <a:cubicBezTo>
                        <a:pt x="19099" y="17095"/>
                        <a:pt x="19252" y="17101"/>
                        <a:pt x="19403" y="17101"/>
                      </a:cubicBezTo>
                      <a:cubicBezTo>
                        <a:pt x="19601" y="17101"/>
                        <a:pt x="19810" y="17089"/>
                        <a:pt x="20067" y="17062"/>
                      </a:cubicBezTo>
                      <a:cubicBezTo>
                        <a:pt x="20171" y="17052"/>
                        <a:pt x="20242" y="17004"/>
                        <a:pt x="20231" y="16950"/>
                      </a:cubicBezTo>
                      <a:cubicBezTo>
                        <a:pt x="20219" y="16907"/>
                        <a:pt x="20138" y="16874"/>
                        <a:pt x="20045" y="16874"/>
                      </a:cubicBezTo>
                      <a:lnTo>
                        <a:pt x="20034" y="16874"/>
                      </a:lnTo>
                      <a:cubicBezTo>
                        <a:pt x="19975" y="16874"/>
                        <a:pt x="19917" y="16874"/>
                        <a:pt x="19859" y="16874"/>
                      </a:cubicBezTo>
                      <a:cubicBezTo>
                        <a:pt x="19579" y="16874"/>
                        <a:pt x="19332" y="16858"/>
                        <a:pt x="19134" y="16820"/>
                      </a:cubicBezTo>
                      <a:cubicBezTo>
                        <a:pt x="19005" y="16798"/>
                        <a:pt x="18889" y="16767"/>
                        <a:pt x="18784" y="16724"/>
                      </a:cubicBezTo>
                      <a:cubicBezTo>
                        <a:pt x="18679" y="16686"/>
                        <a:pt x="18586" y="16631"/>
                        <a:pt x="18481" y="16583"/>
                      </a:cubicBezTo>
                      <a:lnTo>
                        <a:pt x="18459" y="16573"/>
                      </a:lnTo>
                      <a:cubicBezTo>
                        <a:pt x="18343" y="16513"/>
                        <a:pt x="18214" y="16448"/>
                        <a:pt x="18051" y="16394"/>
                      </a:cubicBezTo>
                      <a:cubicBezTo>
                        <a:pt x="17911" y="16346"/>
                        <a:pt x="17759" y="16309"/>
                        <a:pt x="17595" y="16276"/>
                      </a:cubicBezTo>
                      <a:cubicBezTo>
                        <a:pt x="17456" y="16249"/>
                        <a:pt x="17374" y="16174"/>
                        <a:pt x="17421" y="16109"/>
                      </a:cubicBezTo>
                      <a:cubicBezTo>
                        <a:pt x="17479" y="16007"/>
                        <a:pt x="17549" y="15899"/>
                        <a:pt x="17595" y="15791"/>
                      </a:cubicBezTo>
                      <a:cubicBezTo>
                        <a:pt x="17630" y="15727"/>
                        <a:pt x="17736" y="15684"/>
                        <a:pt x="17876" y="15673"/>
                      </a:cubicBezTo>
                      <a:lnTo>
                        <a:pt x="17887" y="15673"/>
                      </a:lnTo>
                      <a:cubicBezTo>
                        <a:pt x="18050" y="15663"/>
                        <a:pt x="18203" y="15652"/>
                        <a:pt x="18343" y="15652"/>
                      </a:cubicBezTo>
                      <a:lnTo>
                        <a:pt x="18364" y="15652"/>
                      </a:lnTo>
                      <a:cubicBezTo>
                        <a:pt x="18504" y="15652"/>
                        <a:pt x="18623" y="15662"/>
                        <a:pt x="18751" y="15678"/>
                      </a:cubicBezTo>
                      <a:cubicBezTo>
                        <a:pt x="18996" y="15711"/>
                        <a:pt x="19252" y="15786"/>
                        <a:pt x="19520" y="15899"/>
                      </a:cubicBezTo>
                      <a:cubicBezTo>
                        <a:pt x="19555" y="15915"/>
                        <a:pt x="19601" y="15921"/>
                        <a:pt x="19647" y="15921"/>
                      </a:cubicBezTo>
                      <a:cubicBezTo>
                        <a:pt x="19694" y="15921"/>
                        <a:pt x="19739" y="15910"/>
                        <a:pt x="19786" y="15894"/>
                      </a:cubicBezTo>
                      <a:cubicBezTo>
                        <a:pt x="19868" y="15856"/>
                        <a:pt x="19881" y="15802"/>
                        <a:pt x="19811" y="15759"/>
                      </a:cubicBezTo>
                      <a:cubicBezTo>
                        <a:pt x="19531" y="15598"/>
                        <a:pt x="19273" y="15494"/>
                        <a:pt x="18969" y="15424"/>
                      </a:cubicBezTo>
                      <a:cubicBezTo>
                        <a:pt x="18795" y="15387"/>
                        <a:pt x="18599" y="15354"/>
                        <a:pt x="18401" y="15343"/>
                      </a:cubicBezTo>
                      <a:cubicBezTo>
                        <a:pt x="18343" y="15338"/>
                        <a:pt x="18225" y="15333"/>
                        <a:pt x="18073" y="15333"/>
                      </a:cubicBezTo>
                      <a:cubicBezTo>
                        <a:pt x="18015" y="15333"/>
                        <a:pt x="17955" y="15318"/>
                        <a:pt x="17920" y="15296"/>
                      </a:cubicBezTo>
                      <a:cubicBezTo>
                        <a:pt x="17885" y="15275"/>
                        <a:pt x="17876" y="15247"/>
                        <a:pt x="17876" y="15221"/>
                      </a:cubicBezTo>
                      <a:cubicBezTo>
                        <a:pt x="17911" y="15134"/>
                        <a:pt x="17967" y="14988"/>
                        <a:pt x="18026" y="14848"/>
                      </a:cubicBezTo>
                      <a:cubicBezTo>
                        <a:pt x="18061" y="14762"/>
                        <a:pt x="18270" y="14708"/>
                        <a:pt x="18445" y="14746"/>
                      </a:cubicBezTo>
                      <a:cubicBezTo>
                        <a:pt x="18491" y="14756"/>
                        <a:pt x="18517" y="14763"/>
                        <a:pt x="18529" y="14763"/>
                      </a:cubicBezTo>
                      <a:cubicBezTo>
                        <a:pt x="18715" y="14795"/>
                        <a:pt x="18925" y="14811"/>
                        <a:pt x="19112" y="14816"/>
                      </a:cubicBezTo>
                      <a:cubicBezTo>
                        <a:pt x="19123" y="14816"/>
                        <a:pt x="19147" y="14816"/>
                        <a:pt x="19159" y="14816"/>
                      </a:cubicBezTo>
                      <a:cubicBezTo>
                        <a:pt x="19486" y="14816"/>
                        <a:pt x="19810" y="14778"/>
                        <a:pt x="20183" y="14697"/>
                      </a:cubicBezTo>
                      <a:cubicBezTo>
                        <a:pt x="20288" y="14675"/>
                        <a:pt x="20335" y="14622"/>
                        <a:pt x="20289" y="14574"/>
                      </a:cubicBezTo>
                      <a:cubicBezTo>
                        <a:pt x="20266" y="14536"/>
                        <a:pt x="20185" y="14515"/>
                        <a:pt x="20103" y="14515"/>
                      </a:cubicBezTo>
                      <a:cubicBezTo>
                        <a:pt x="20091" y="14515"/>
                        <a:pt x="20067" y="14515"/>
                        <a:pt x="20056" y="14520"/>
                      </a:cubicBezTo>
                      <a:cubicBezTo>
                        <a:pt x="19822" y="14547"/>
                        <a:pt x="19623" y="14562"/>
                        <a:pt x="19436" y="14562"/>
                      </a:cubicBezTo>
                      <a:cubicBezTo>
                        <a:pt x="19331" y="14562"/>
                        <a:pt x="19241" y="14557"/>
                        <a:pt x="19159" y="14552"/>
                      </a:cubicBezTo>
                      <a:cubicBezTo>
                        <a:pt x="19031" y="14541"/>
                        <a:pt x="18901" y="14520"/>
                        <a:pt x="18773" y="14488"/>
                      </a:cubicBezTo>
                      <a:cubicBezTo>
                        <a:pt x="18656" y="14456"/>
                        <a:pt x="18539" y="14418"/>
                        <a:pt x="18423" y="14380"/>
                      </a:cubicBezTo>
                      <a:lnTo>
                        <a:pt x="18401" y="14374"/>
                      </a:lnTo>
                      <a:cubicBezTo>
                        <a:pt x="18366" y="14363"/>
                        <a:pt x="18330" y="14352"/>
                        <a:pt x="18295" y="14342"/>
                      </a:cubicBezTo>
                      <a:cubicBezTo>
                        <a:pt x="18202" y="14309"/>
                        <a:pt x="18141" y="14261"/>
                        <a:pt x="18153" y="14207"/>
                      </a:cubicBezTo>
                      <a:cubicBezTo>
                        <a:pt x="18165" y="14148"/>
                        <a:pt x="18179" y="14089"/>
                        <a:pt x="18179" y="14035"/>
                      </a:cubicBezTo>
                      <a:cubicBezTo>
                        <a:pt x="18190" y="13987"/>
                        <a:pt x="18270" y="13943"/>
                        <a:pt x="18386" y="13943"/>
                      </a:cubicBezTo>
                      <a:cubicBezTo>
                        <a:pt x="18386" y="13943"/>
                        <a:pt x="18459" y="13943"/>
                        <a:pt x="18459" y="13943"/>
                      </a:cubicBezTo>
                      <a:cubicBezTo>
                        <a:pt x="18669" y="13943"/>
                        <a:pt x="18888" y="13928"/>
                        <a:pt x="19086" y="13895"/>
                      </a:cubicBezTo>
                      <a:cubicBezTo>
                        <a:pt x="19296" y="13863"/>
                        <a:pt x="19472" y="13813"/>
                        <a:pt x="19600" y="13781"/>
                      </a:cubicBezTo>
                      <a:lnTo>
                        <a:pt x="19626" y="13776"/>
                      </a:lnTo>
                      <a:cubicBezTo>
                        <a:pt x="19754" y="13744"/>
                        <a:pt x="19881" y="13712"/>
                        <a:pt x="19997" y="13685"/>
                      </a:cubicBezTo>
                      <a:cubicBezTo>
                        <a:pt x="20126" y="13658"/>
                        <a:pt x="20266" y="13641"/>
                        <a:pt x="20395" y="13641"/>
                      </a:cubicBezTo>
                      <a:cubicBezTo>
                        <a:pt x="20430" y="13641"/>
                        <a:pt x="20465" y="13641"/>
                        <a:pt x="20500" y="13641"/>
                      </a:cubicBezTo>
                      <a:cubicBezTo>
                        <a:pt x="20722" y="13641"/>
                        <a:pt x="20989" y="13668"/>
                        <a:pt x="21280" y="13717"/>
                      </a:cubicBezTo>
                      <a:cubicBezTo>
                        <a:pt x="21303" y="13722"/>
                        <a:pt x="21326" y="13722"/>
                        <a:pt x="21349" y="13722"/>
                      </a:cubicBezTo>
                      <a:cubicBezTo>
                        <a:pt x="21419" y="13722"/>
                        <a:pt x="21489" y="13700"/>
                        <a:pt x="21524" y="13668"/>
                      </a:cubicBezTo>
                      <a:cubicBezTo>
                        <a:pt x="21571" y="13620"/>
                        <a:pt x="21537" y="13560"/>
                        <a:pt x="21444" y="13533"/>
                      </a:cubicBezTo>
                      <a:cubicBezTo>
                        <a:pt x="21059" y="13431"/>
                        <a:pt x="20733" y="13378"/>
                        <a:pt x="20395" y="13362"/>
                      </a:cubicBezTo>
                      <a:cubicBezTo>
                        <a:pt x="20348" y="13362"/>
                        <a:pt x="20299" y="13357"/>
                        <a:pt x="20252" y="13357"/>
                      </a:cubicBezTo>
                      <a:cubicBezTo>
                        <a:pt x="20101" y="13357"/>
                        <a:pt x="19952" y="13367"/>
                        <a:pt x="19800" y="13384"/>
                      </a:cubicBezTo>
                      <a:cubicBezTo>
                        <a:pt x="19626" y="13405"/>
                        <a:pt x="19459" y="13431"/>
                        <a:pt x="19319" y="13458"/>
                      </a:cubicBezTo>
                      <a:lnTo>
                        <a:pt x="19276" y="13464"/>
                      </a:lnTo>
                      <a:cubicBezTo>
                        <a:pt x="19136" y="13491"/>
                        <a:pt x="18993" y="13513"/>
                        <a:pt x="18853" y="13523"/>
                      </a:cubicBezTo>
                      <a:cubicBezTo>
                        <a:pt x="18771" y="13529"/>
                        <a:pt x="18704" y="13533"/>
                        <a:pt x="18634" y="13533"/>
                      </a:cubicBezTo>
                      <a:cubicBezTo>
                        <a:pt x="18588" y="13533"/>
                        <a:pt x="18539" y="13534"/>
                        <a:pt x="18492" y="13528"/>
                      </a:cubicBezTo>
                      <a:lnTo>
                        <a:pt x="18481" y="13528"/>
                      </a:lnTo>
                      <a:cubicBezTo>
                        <a:pt x="18330" y="13518"/>
                        <a:pt x="18223" y="13459"/>
                        <a:pt x="18211" y="13384"/>
                      </a:cubicBezTo>
                      <a:cubicBezTo>
                        <a:pt x="18211" y="13211"/>
                        <a:pt x="18203" y="13044"/>
                        <a:pt x="18168" y="12877"/>
                      </a:cubicBezTo>
                      <a:cubicBezTo>
                        <a:pt x="18168" y="12839"/>
                        <a:pt x="18190" y="12806"/>
                        <a:pt x="18237" y="12779"/>
                      </a:cubicBezTo>
                      <a:cubicBezTo>
                        <a:pt x="18400" y="12704"/>
                        <a:pt x="18539" y="12769"/>
                        <a:pt x="19017" y="12796"/>
                      </a:cubicBezTo>
                      <a:cubicBezTo>
                        <a:pt x="19215" y="12807"/>
                        <a:pt x="19424" y="12800"/>
                        <a:pt x="19611" y="12784"/>
                      </a:cubicBezTo>
                      <a:cubicBezTo>
                        <a:pt x="19937" y="12752"/>
                        <a:pt x="20252" y="12678"/>
                        <a:pt x="20602" y="12549"/>
                      </a:cubicBezTo>
                      <a:cubicBezTo>
                        <a:pt x="20684" y="12516"/>
                        <a:pt x="20708" y="12457"/>
                        <a:pt x="20650" y="12414"/>
                      </a:cubicBezTo>
                      <a:cubicBezTo>
                        <a:pt x="20615" y="12387"/>
                        <a:pt x="20544" y="12370"/>
                        <a:pt x="20486" y="12370"/>
                      </a:cubicBezTo>
                      <a:cubicBezTo>
                        <a:pt x="20451" y="12370"/>
                        <a:pt x="20430" y="12375"/>
                        <a:pt x="20395" y="12380"/>
                      </a:cubicBezTo>
                      <a:cubicBezTo>
                        <a:pt x="19462" y="12623"/>
                        <a:pt x="19089" y="12478"/>
                        <a:pt x="18343" y="12360"/>
                      </a:cubicBezTo>
                      <a:cubicBezTo>
                        <a:pt x="18156" y="12333"/>
                        <a:pt x="18028" y="12258"/>
                        <a:pt x="17993" y="12171"/>
                      </a:cubicBezTo>
                      <a:cubicBezTo>
                        <a:pt x="17946" y="12037"/>
                        <a:pt x="17888" y="11907"/>
                        <a:pt x="17818" y="11777"/>
                      </a:cubicBezTo>
                      <a:cubicBezTo>
                        <a:pt x="17783" y="11702"/>
                        <a:pt x="17852" y="11622"/>
                        <a:pt x="18004" y="11579"/>
                      </a:cubicBezTo>
                      <a:cubicBezTo>
                        <a:pt x="18039" y="11568"/>
                        <a:pt x="18074" y="11563"/>
                        <a:pt x="18120" y="11552"/>
                      </a:cubicBezTo>
                      <a:cubicBezTo>
                        <a:pt x="18237" y="11530"/>
                        <a:pt x="18354" y="11514"/>
                        <a:pt x="18470" y="11503"/>
                      </a:cubicBezTo>
                      <a:cubicBezTo>
                        <a:pt x="18529" y="11498"/>
                        <a:pt x="18586" y="11498"/>
                        <a:pt x="18656" y="11498"/>
                      </a:cubicBezTo>
                      <a:cubicBezTo>
                        <a:pt x="18726" y="11498"/>
                        <a:pt x="18806" y="11498"/>
                        <a:pt x="18911" y="11503"/>
                      </a:cubicBezTo>
                      <a:lnTo>
                        <a:pt x="18984" y="11503"/>
                      </a:lnTo>
                      <a:cubicBezTo>
                        <a:pt x="19101" y="11508"/>
                        <a:pt x="19228" y="11508"/>
                        <a:pt x="19356" y="11508"/>
                      </a:cubicBezTo>
                      <a:cubicBezTo>
                        <a:pt x="19391" y="11508"/>
                        <a:pt x="19437" y="11508"/>
                        <a:pt x="19472" y="11508"/>
                      </a:cubicBezTo>
                      <a:cubicBezTo>
                        <a:pt x="19682" y="11503"/>
                        <a:pt x="19881" y="11487"/>
                        <a:pt x="20056" y="11449"/>
                      </a:cubicBezTo>
                      <a:cubicBezTo>
                        <a:pt x="20370" y="11390"/>
                        <a:pt x="20661" y="11292"/>
                        <a:pt x="20941" y="11131"/>
                      </a:cubicBezTo>
                      <a:cubicBezTo>
                        <a:pt x="21011" y="11093"/>
                        <a:pt x="21012" y="11029"/>
                        <a:pt x="20930" y="10991"/>
                      </a:cubicBezTo>
                      <a:cubicBezTo>
                        <a:pt x="20884" y="10970"/>
                        <a:pt x="20836" y="10959"/>
                        <a:pt x="20777" y="10959"/>
                      </a:cubicBezTo>
                      <a:cubicBezTo>
                        <a:pt x="20731" y="10959"/>
                        <a:pt x="20696" y="10963"/>
                        <a:pt x="20661" y="10979"/>
                      </a:cubicBezTo>
                      <a:cubicBezTo>
                        <a:pt x="20392" y="11087"/>
                        <a:pt x="20126" y="11153"/>
                        <a:pt x="19870" y="11180"/>
                      </a:cubicBezTo>
                      <a:cubicBezTo>
                        <a:pt x="19776" y="11190"/>
                        <a:pt x="19694" y="11195"/>
                        <a:pt x="19589" y="11195"/>
                      </a:cubicBezTo>
                      <a:cubicBezTo>
                        <a:pt x="19542" y="11195"/>
                        <a:pt x="19497" y="11195"/>
                        <a:pt x="19451" y="11190"/>
                      </a:cubicBezTo>
                      <a:cubicBezTo>
                        <a:pt x="19322" y="11184"/>
                        <a:pt x="19193" y="11174"/>
                        <a:pt x="19053" y="11158"/>
                      </a:cubicBezTo>
                      <a:lnTo>
                        <a:pt x="18995" y="11153"/>
                      </a:lnTo>
                      <a:cubicBezTo>
                        <a:pt x="18832" y="11137"/>
                        <a:pt x="18644" y="11121"/>
                        <a:pt x="18434" y="11121"/>
                      </a:cubicBezTo>
                      <a:cubicBezTo>
                        <a:pt x="18224" y="11121"/>
                        <a:pt x="18013" y="11136"/>
                        <a:pt x="17803" y="11168"/>
                      </a:cubicBezTo>
                      <a:cubicBezTo>
                        <a:pt x="17768" y="11173"/>
                        <a:pt x="17747" y="11179"/>
                        <a:pt x="17712" y="11185"/>
                      </a:cubicBezTo>
                      <a:cubicBezTo>
                        <a:pt x="17665" y="11190"/>
                        <a:pt x="17617" y="11195"/>
                        <a:pt x="17570" y="11190"/>
                      </a:cubicBezTo>
                      <a:cubicBezTo>
                        <a:pt x="17477" y="11184"/>
                        <a:pt x="17397" y="11147"/>
                        <a:pt x="17362" y="11104"/>
                      </a:cubicBezTo>
                      <a:cubicBezTo>
                        <a:pt x="17316" y="11050"/>
                        <a:pt x="17267" y="11001"/>
                        <a:pt x="17220" y="10947"/>
                      </a:cubicBezTo>
                      <a:cubicBezTo>
                        <a:pt x="17138" y="10856"/>
                        <a:pt x="17058" y="10769"/>
                        <a:pt x="16976" y="10683"/>
                      </a:cubicBezTo>
                      <a:cubicBezTo>
                        <a:pt x="16953" y="10661"/>
                        <a:pt x="16964" y="10635"/>
                        <a:pt x="16987" y="10619"/>
                      </a:cubicBezTo>
                      <a:cubicBezTo>
                        <a:pt x="17010" y="10597"/>
                        <a:pt x="17060" y="10587"/>
                        <a:pt x="17118" y="10582"/>
                      </a:cubicBezTo>
                      <a:cubicBezTo>
                        <a:pt x="17223" y="10577"/>
                        <a:pt x="17313" y="10571"/>
                        <a:pt x="17395" y="10565"/>
                      </a:cubicBezTo>
                      <a:cubicBezTo>
                        <a:pt x="17593" y="10549"/>
                        <a:pt x="17793" y="10517"/>
                        <a:pt x="17956" y="10474"/>
                      </a:cubicBezTo>
                      <a:cubicBezTo>
                        <a:pt x="18318" y="10383"/>
                        <a:pt x="18574" y="10252"/>
                        <a:pt x="18784" y="10139"/>
                      </a:cubicBezTo>
                      <a:cubicBezTo>
                        <a:pt x="18819" y="10118"/>
                        <a:pt x="18831" y="10097"/>
                        <a:pt x="18831" y="10075"/>
                      </a:cubicBezTo>
                      <a:cubicBezTo>
                        <a:pt x="18831" y="10054"/>
                        <a:pt x="18797" y="10032"/>
                        <a:pt x="18762" y="10016"/>
                      </a:cubicBezTo>
                      <a:cubicBezTo>
                        <a:pt x="18727" y="10005"/>
                        <a:pt x="18680" y="9994"/>
                        <a:pt x="18645" y="9994"/>
                      </a:cubicBezTo>
                      <a:cubicBezTo>
                        <a:pt x="18598" y="9994"/>
                        <a:pt x="18553" y="10000"/>
                        <a:pt x="18518" y="10016"/>
                      </a:cubicBezTo>
                      <a:cubicBezTo>
                        <a:pt x="18226" y="10129"/>
                        <a:pt x="17978" y="10199"/>
                        <a:pt x="17745" y="10237"/>
                      </a:cubicBezTo>
                      <a:cubicBezTo>
                        <a:pt x="17617" y="10258"/>
                        <a:pt x="17491" y="10269"/>
                        <a:pt x="17351" y="10269"/>
                      </a:cubicBezTo>
                      <a:lnTo>
                        <a:pt x="17337" y="10269"/>
                      </a:lnTo>
                      <a:cubicBezTo>
                        <a:pt x="17208" y="10269"/>
                        <a:pt x="17071" y="10263"/>
                        <a:pt x="16896" y="10252"/>
                      </a:cubicBezTo>
                      <a:cubicBezTo>
                        <a:pt x="16861" y="10252"/>
                        <a:pt x="16824" y="10247"/>
                        <a:pt x="16801" y="10247"/>
                      </a:cubicBezTo>
                      <a:cubicBezTo>
                        <a:pt x="16673" y="10242"/>
                        <a:pt x="16556" y="10198"/>
                        <a:pt x="16509" y="10144"/>
                      </a:cubicBezTo>
                      <a:cubicBezTo>
                        <a:pt x="16451" y="10080"/>
                        <a:pt x="16369" y="9972"/>
                        <a:pt x="16287" y="9865"/>
                      </a:cubicBezTo>
                      <a:cubicBezTo>
                        <a:pt x="16217" y="9773"/>
                        <a:pt x="16267" y="9675"/>
                        <a:pt x="16418" y="9605"/>
                      </a:cubicBezTo>
                      <a:cubicBezTo>
                        <a:pt x="16535" y="9552"/>
                        <a:pt x="16638" y="9509"/>
                        <a:pt x="16684" y="9488"/>
                      </a:cubicBezTo>
                      <a:cubicBezTo>
                        <a:pt x="16801" y="9434"/>
                        <a:pt x="16907" y="9380"/>
                        <a:pt x="17012" y="9343"/>
                      </a:cubicBezTo>
                      <a:cubicBezTo>
                        <a:pt x="17117" y="9305"/>
                        <a:pt x="17233" y="9272"/>
                        <a:pt x="17373" y="9250"/>
                      </a:cubicBezTo>
                      <a:cubicBezTo>
                        <a:pt x="17571" y="9218"/>
                        <a:pt x="17817" y="9201"/>
                        <a:pt x="18120" y="9201"/>
                      </a:cubicBezTo>
                      <a:cubicBezTo>
                        <a:pt x="18179" y="9201"/>
                        <a:pt x="18226" y="9201"/>
                        <a:pt x="18284" y="9201"/>
                      </a:cubicBezTo>
                      <a:lnTo>
                        <a:pt x="18295" y="9201"/>
                      </a:lnTo>
                      <a:cubicBezTo>
                        <a:pt x="18389" y="9201"/>
                        <a:pt x="18469" y="9175"/>
                        <a:pt x="18492" y="9132"/>
                      </a:cubicBezTo>
                      <a:cubicBezTo>
                        <a:pt x="18504" y="9111"/>
                        <a:pt x="18494" y="9083"/>
                        <a:pt x="18470" y="9067"/>
                      </a:cubicBezTo>
                      <a:cubicBezTo>
                        <a:pt x="18447" y="9045"/>
                        <a:pt x="18401" y="9035"/>
                        <a:pt x="18343" y="9030"/>
                      </a:cubicBezTo>
                      <a:cubicBezTo>
                        <a:pt x="18074" y="9003"/>
                        <a:pt x="17840" y="8986"/>
                        <a:pt x="17595" y="8986"/>
                      </a:cubicBezTo>
                      <a:cubicBezTo>
                        <a:pt x="17479" y="8986"/>
                        <a:pt x="17362" y="8992"/>
                        <a:pt x="17246" y="8998"/>
                      </a:cubicBezTo>
                      <a:cubicBezTo>
                        <a:pt x="17047" y="9014"/>
                        <a:pt x="16860" y="9040"/>
                        <a:pt x="16673" y="9083"/>
                      </a:cubicBezTo>
                      <a:cubicBezTo>
                        <a:pt x="16498" y="9127"/>
                        <a:pt x="16347" y="9175"/>
                        <a:pt x="16207" y="9223"/>
                      </a:cubicBezTo>
                      <a:cubicBezTo>
                        <a:pt x="16195" y="9229"/>
                        <a:pt x="16184" y="9235"/>
                        <a:pt x="16149" y="9240"/>
                      </a:cubicBezTo>
                      <a:cubicBezTo>
                        <a:pt x="16009" y="9278"/>
                        <a:pt x="15835" y="9250"/>
                        <a:pt x="15777" y="9174"/>
                      </a:cubicBezTo>
                      <a:cubicBezTo>
                        <a:pt x="15684" y="9040"/>
                        <a:pt x="15576" y="8901"/>
                        <a:pt x="15529" y="8809"/>
                      </a:cubicBezTo>
                      <a:cubicBezTo>
                        <a:pt x="15506" y="8777"/>
                        <a:pt x="15519" y="8743"/>
                        <a:pt x="15565" y="8716"/>
                      </a:cubicBezTo>
                      <a:cubicBezTo>
                        <a:pt x="15600" y="8689"/>
                        <a:pt x="15670" y="8675"/>
                        <a:pt x="15740" y="8669"/>
                      </a:cubicBezTo>
                      <a:cubicBezTo>
                        <a:pt x="15845" y="8664"/>
                        <a:pt x="15916" y="8658"/>
                        <a:pt x="15963" y="8658"/>
                      </a:cubicBezTo>
                      <a:cubicBezTo>
                        <a:pt x="16161" y="8652"/>
                        <a:pt x="16359" y="8631"/>
                        <a:pt x="16546" y="8599"/>
                      </a:cubicBezTo>
                      <a:cubicBezTo>
                        <a:pt x="16919" y="8534"/>
                        <a:pt x="17211" y="8431"/>
                        <a:pt x="17468" y="8334"/>
                      </a:cubicBezTo>
                      <a:cubicBezTo>
                        <a:pt x="17515" y="8318"/>
                        <a:pt x="17537" y="8297"/>
                        <a:pt x="17537" y="8270"/>
                      </a:cubicBezTo>
                      <a:cubicBezTo>
                        <a:pt x="17537" y="8249"/>
                        <a:pt x="17526" y="8227"/>
                        <a:pt x="17479" y="8211"/>
                      </a:cubicBezTo>
                      <a:cubicBezTo>
                        <a:pt x="17444" y="8195"/>
                        <a:pt x="17395" y="8184"/>
                        <a:pt x="17337" y="8184"/>
                      </a:cubicBezTo>
                      <a:cubicBezTo>
                        <a:pt x="17302" y="8184"/>
                        <a:pt x="17270" y="8189"/>
                        <a:pt x="17235" y="8200"/>
                      </a:cubicBezTo>
                      <a:cubicBezTo>
                        <a:pt x="17025" y="8259"/>
                        <a:pt x="16707" y="8334"/>
                        <a:pt x="16404" y="8361"/>
                      </a:cubicBezTo>
                      <a:cubicBezTo>
                        <a:pt x="16322" y="8367"/>
                        <a:pt x="16240" y="8373"/>
                        <a:pt x="16170" y="8373"/>
                      </a:cubicBezTo>
                      <a:cubicBezTo>
                        <a:pt x="16112" y="8373"/>
                        <a:pt x="16054" y="8372"/>
                        <a:pt x="15996" y="8366"/>
                      </a:cubicBezTo>
                      <a:cubicBezTo>
                        <a:pt x="15844" y="8355"/>
                        <a:pt x="15683" y="8335"/>
                        <a:pt x="15555" y="8319"/>
                      </a:cubicBezTo>
                      <a:lnTo>
                        <a:pt x="15460" y="8307"/>
                      </a:lnTo>
                      <a:cubicBezTo>
                        <a:pt x="15331" y="8291"/>
                        <a:pt x="15239" y="8244"/>
                        <a:pt x="15216" y="8184"/>
                      </a:cubicBezTo>
                      <a:cubicBezTo>
                        <a:pt x="15146" y="8039"/>
                        <a:pt x="15098" y="7893"/>
                        <a:pt x="15052" y="7753"/>
                      </a:cubicBezTo>
                      <a:cubicBezTo>
                        <a:pt x="15028" y="7683"/>
                        <a:pt x="15109" y="7617"/>
                        <a:pt x="15237" y="7585"/>
                      </a:cubicBezTo>
                      <a:cubicBezTo>
                        <a:pt x="15342" y="7563"/>
                        <a:pt x="15436" y="7549"/>
                        <a:pt x="15529" y="7538"/>
                      </a:cubicBezTo>
                      <a:cubicBezTo>
                        <a:pt x="15611" y="7527"/>
                        <a:pt x="15694" y="7521"/>
                        <a:pt x="15788" y="7521"/>
                      </a:cubicBezTo>
                      <a:cubicBezTo>
                        <a:pt x="15823" y="7521"/>
                        <a:pt x="15858" y="7521"/>
                        <a:pt x="15904" y="7521"/>
                      </a:cubicBezTo>
                      <a:cubicBezTo>
                        <a:pt x="16033" y="7526"/>
                        <a:pt x="16171" y="7543"/>
                        <a:pt x="16334" y="7565"/>
                      </a:cubicBezTo>
                      <a:cubicBezTo>
                        <a:pt x="16509" y="7586"/>
                        <a:pt x="16684" y="7601"/>
                        <a:pt x="16870" y="7612"/>
                      </a:cubicBezTo>
                      <a:cubicBezTo>
                        <a:pt x="16929" y="7612"/>
                        <a:pt x="16976" y="7619"/>
                        <a:pt x="17034" y="7619"/>
                      </a:cubicBezTo>
                      <a:cubicBezTo>
                        <a:pt x="17174" y="7619"/>
                        <a:pt x="17328" y="7613"/>
                        <a:pt x="17468" y="7597"/>
                      </a:cubicBezTo>
                      <a:cubicBezTo>
                        <a:pt x="17853" y="7559"/>
                        <a:pt x="18179" y="7478"/>
                        <a:pt x="18459" y="7408"/>
                      </a:cubicBezTo>
                      <a:cubicBezTo>
                        <a:pt x="18506" y="7397"/>
                        <a:pt x="18539" y="7376"/>
                        <a:pt x="18550" y="7354"/>
                      </a:cubicBezTo>
                      <a:cubicBezTo>
                        <a:pt x="18562" y="7333"/>
                        <a:pt x="18553" y="7312"/>
                        <a:pt x="18518" y="7295"/>
                      </a:cubicBezTo>
                      <a:cubicBezTo>
                        <a:pt x="18483" y="7274"/>
                        <a:pt x="18424" y="7262"/>
                        <a:pt x="18354" y="7262"/>
                      </a:cubicBezTo>
                      <a:cubicBezTo>
                        <a:pt x="18330" y="7262"/>
                        <a:pt x="18305" y="7263"/>
                        <a:pt x="18270" y="7268"/>
                      </a:cubicBezTo>
                      <a:cubicBezTo>
                        <a:pt x="18013" y="7312"/>
                        <a:pt x="17687" y="7359"/>
                        <a:pt x="17384" y="7359"/>
                      </a:cubicBezTo>
                      <a:lnTo>
                        <a:pt x="17373" y="7359"/>
                      </a:lnTo>
                      <a:cubicBezTo>
                        <a:pt x="17280" y="7359"/>
                        <a:pt x="17175" y="7360"/>
                        <a:pt x="17082" y="7349"/>
                      </a:cubicBezTo>
                      <a:cubicBezTo>
                        <a:pt x="16930" y="7333"/>
                        <a:pt x="16778" y="7305"/>
                        <a:pt x="16557" y="7257"/>
                      </a:cubicBezTo>
                      <a:lnTo>
                        <a:pt x="16520" y="7247"/>
                      </a:lnTo>
                      <a:cubicBezTo>
                        <a:pt x="16380" y="7214"/>
                        <a:pt x="16229" y="7181"/>
                        <a:pt x="16054" y="7154"/>
                      </a:cubicBezTo>
                      <a:cubicBezTo>
                        <a:pt x="15844" y="7122"/>
                        <a:pt x="15637" y="7105"/>
                        <a:pt x="15427" y="7100"/>
                      </a:cubicBezTo>
                      <a:cubicBezTo>
                        <a:pt x="15415" y="7100"/>
                        <a:pt x="15391" y="7100"/>
                        <a:pt x="15380" y="7100"/>
                      </a:cubicBezTo>
                      <a:cubicBezTo>
                        <a:pt x="15356" y="7100"/>
                        <a:pt x="15334" y="7100"/>
                        <a:pt x="15310" y="7100"/>
                      </a:cubicBezTo>
                      <a:lnTo>
                        <a:pt x="15296" y="7100"/>
                      </a:lnTo>
                      <a:cubicBezTo>
                        <a:pt x="15179" y="7100"/>
                        <a:pt x="15063" y="7075"/>
                        <a:pt x="14993" y="7026"/>
                      </a:cubicBezTo>
                      <a:cubicBezTo>
                        <a:pt x="14947" y="6999"/>
                        <a:pt x="14935" y="6961"/>
                        <a:pt x="14935" y="6923"/>
                      </a:cubicBezTo>
                      <a:cubicBezTo>
                        <a:pt x="14947" y="6821"/>
                        <a:pt x="14959" y="6719"/>
                        <a:pt x="14982" y="6622"/>
                      </a:cubicBezTo>
                      <a:cubicBezTo>
                        <a:pt x="15006" y="6541"/>
                        <a:pt x="15146" y="6481"/>
                        <a:pt x="15332" y="6481"/>
                      </a:cubicBezTo>
                      <a:cubicBezTo>
                        <a:pt x="15402" y="6481"/>
                        <a:pt x="15474" y="6475"/>
                        <a:pt x="15544" y="6475"/>
                      </a:cubicBezTo>
                      <a:cubicBezTo>
                        <a:pt x="15730" y="6465"/>
                        <a:pt x="15891" y="6443"/>
                        <a:pt x="16043" y="6427"/>
                      </a:cubicBezTo>
                      <a:lnTo>
                        <a:pt x="16090" y="6422"/>
                      </a:lnTo>
                      <a:cubicBezTo>
                        <a:pt x="16254" y="6400"/>
                        <a:pt x="16395" y="6390"/>
                        <a:pt x="16535" y="6385"/>
                      </a:cubicBezTo>
                      <a:cubicBezTo>
                        <a:pt x="16558" y="6385"/>
                        <a:pt x="16592" y="6385"/>
                        <a:pt x="16615" y="6385"/>
                      </a:cubicBezTo>
                      <a:cubicBezTo>
                        <a:pt x="16720" y="6385"/>
                        <a:pt x="16824" y="6389"/>
                        <a:pt x="16929" y="6400"/>
                      </a:cubicBezTo>
                      <a:cubicBezTo>
                        <a:pt x="17208" y="6432"/>
                        <a:pt x="17491" y="6508"/>
                        <a:pt x="17759" y="6583"/>
                      </a:cubicBezTo>
                      <a:cubicBezTo>
                        <a:pt x="17794" y="6594"/>
                        <a:pt x="17841" y="6600"/>
                        <a:pt x="17876" y="6600"/>
                      </a:cubicBezTo>
                      <a:cubicBezTo>
                        <a:pt x="17923" y="6600"/>
                        <a:pt x="17969" y="6594"/>
                        <a:pt x="17993" y="6583"/>
                      </a:cubicBezTo>
                      <a:cubicBezTo>
                        <a:pt x="18028" y="6567"/>
                        <a:pt x="18051" y="6551"/>
                        <a:pt x="18051" y="6529"/>
                      </a:cubicBezTo>
                      <a:cubicBezTo>
                        <a:pt x="18051" y="6508"/>
                        <a:pt x="18028" y="6482"/>
                        <a:pt x="17993" y="6465"/>
                      </a:cubicBezTo>
                      <a:cubicBezTo>
                        <a:pt x="17725" y="6358"/>
                        <a:pt x="17468" y="6255"/>
                        <a:pt x="17118" y="6179"/>
                      </a:cubicBezTo>
                      <a:cubicBezTo>
                        <a:pt x="16943" y="6141"/>
                        <a:pt x="16744" y="6109"/>
                        <a:pt x="16546" y="6098"/>
                      </a:cubicBezTo>
                      <a:cubicBezTo>
                        <a:pt x="16429" y="6093"/>
                        <a:pt x="16300" y="6088"/>
                        <a:pt x="16149" y="6088"/>
                      </a:cubicBezTo>
                      <a:cubicBezTo>
                        <a:pt x="16090" y="6088"/>
                        <a:pt x="16042" y="6088"/>
                        <a:pt x="15996" y="6088"/>
                      </a:cubicBezTo>
                      <a:cubicBezTo>
                        <a:pt x="15926" y="6088"/>
                        <a:pt x="15869" y="6088"/>
                        <a:pt x="15799" y="6088"/>
                      </a:cubicBezTo>
                      <a:cubicBezTo>
                        <a:pt x="15694" y="6088"/>
                        <a:pt x="15614" y="6089"/>
                        <a:pt x="15544" y="6083"/>
                      </a:cubicBezTo>
                      <a:cubicBezTo>
                        <a:pt x="15532" y="6083"/>
                        <a:pt x="15530" y="6083"/>
                        <a:pt x="15518" y="6083"/>
                      </a:cubicBezTo>
                      <a:cubicBezTo>
                        <a:pt x="15413" y="6072"/>
                        <a:pt x="15331" y="6034"/>
                        <a:pt x="15296" y="5986"/>
                      </a:cubicBezTo>
                      <a:cubicBezTo>
                        <a:pt x="15272" y="5953"/>
                        <a:pt x="15272" y="5920"/>
                        <a:pt x="15296" y="5888"/>
                      </a:cubicBezTo>
                      <a:cubicBezTo>
                        <a:pt x="15412" y="5710"/>
                        <a:pt x="15555" y="5522"/>
                        <a:pt x="15729" y="5339"/>
                      </a:cubicBezTo>
                      <a:cubicBezTo>
                        <a:pt x="15811" y="5247"/>
                        <a:pt x="15997" y="5188"/>
                        <a:pt x="16207" y="5177"/>
                      </a:cubicBezTo>
                      <a:cubicBezTo>
                        <a:pt x="16289" y="5172"/>
                        <a:pt x="16370" y="5172"/>
                        <a:pt x="16440" y="5172"/>
                      </a:cubicBezTo>
                      <a:cubicBezTo>
                        <a:pt x="16475" y="5172"/>
                        <a:pt x="16510" y="5172"/>
                        <a:pt x="16557" y="5172"/>
                      </a:cubicBezTo>
                      <a:cubicBezTo>
                        <a:pt x="16697" y="5178"/>
                        <a:pt x="16826" y="5188"/>
                        <a:pt x="16954" y="5209"/>
                      </a:cubicBezTo>
                      <a:cubicBezTo>
                        <a:pt x="17071" y="5231"/>
                        <a:pt x="17197" y="5263"/>
                        <a:pt x="17384" y="5317"/>
                      </a:cubicBezTo>
                      <a:lnTo>
                        <a:pt x="17468" y="5344"/>
                      </a:lnTo>
                      <a:cubicBezTo>
                        <a:pt x="17596" y="5382"/>
                        <a:pt x="17746" y="5431"/>
                        <a:pt x="17898" y="5469"/>
                      </a:cubicBezTo>
                      <a:cubicBezTo>
                        <a:pt x="18108" y="5517"/>
                        <a:pt x="18319" y="5549"/>
                        <a:pt x="18529" y="5560"/>
                      </a:cubicBezTo>
                      <a:cubicBezTo>
                        <a:pt x="18598" y="5565"/>
                        <a:pt x="18655" y="5565"/>
                        <a:pt x="18725" y="5565"/>
                      </a:cubicBezTo>
                      <a:cubicBezTo>
                        <a:pt x="19040" y="5565"/>
                        <a:pt x="19369" y="5528"/>
                        <a:pt x="19742" y="5442"/>
                      </a:cubicBezTo>
                      <a:cubicBezTo>
                        <a:pt x="19847" y="5420"/>
                        <a:pt x="19905" y="5354"/>
                        <a:pt x="19870" y="5295"/>
                      </a:cubicBezTo>
                      <a:cubicBezTo>
                        <a:pt x="19846" y="5247"/>
                        <a:pt x="19765" y="5214"/>
                        <a:pt x="19684" y="5214"/>
                      </a:cubicBezTo>
                      <a:cubicBezTo>
                        <a:pt x="19672" y="5214"/>
                        <a:pt x="19649" y="5216"/>
                        <a:pt x="19626" y="5221"/>
                      </a:cubicBezTo>
                      <a:cubicBezTo>
                        <a:pt x="19404" y="5253"/>
                        <a:pt x="19193" y="5268"/>
                        <a:pt x="19006" y="5268"/>
                      </a:cubicBezTo>
                      <a:cubicBezTo>
                        <a:pt x="18878" y="5268"/>
                        <a:pt x="18750" y="5264"/>
                        <a:pt x="18645" y="5248"/>
                      </a:cubicBezTo>
                      <a:cubicBezTo>
                        <a:pt x="18505" y="5232"/>
                        <a:pt x="18377" y="5199"/>
                        <a:pt x="18237" y="5155"/>
                      </a:cubicBezTo>
                      <a:cubicBezTo>
                        <a:pt x="18132" y="5123"/>
                        <a:pt x="18025" y="5081"/>
                        <a:pt x="17920" y="5038"/>
                      </a:cubicBezTo>
                      <a:lnTo>
                        <a:pt x="17829" y="4999"/>
                      </a:lnTo>
                      <a:cubicBezTo>
                        <a:pt x="17689" y="4945"/>
                        <a:pt x="17514" y="4881"/>
                        <a:pt x="17304" y="4832"/>
                      </a:cubicBezTo>
                      <a:cubicBezTo>
                        <a:pt x="17106" y="4784"/>
                        <a:pt x="16870" y="4757"/>
                        <a:pt x="16637" y="4746"/>
                      </a:cubicBezTo>
                      <a:cubicBezTo>
                        <a:pt x="16625" y="4746"/>
                        <a:pt x="16593" y="4747"/>
                        <a:pt x="16546" y="4741"/>
                      </a:cubicBezTo>
                      <a:cubicBezTo>
                        <a:pt x="16348" y="4736"/>
                        <a:pt x="16205" y="4654"/>
                        <a:pt x="16229" y="4563"/>
                      </a:cubicBezTo>
                      <a:cubicBezTo>
                        <a:pt x="16275" y="4423"/>
                        <a:pt x="16311" y="4197"/>
                        <a:pt x="16334" y="4009"/>
                      </a:cubicBezTo>
                      <a:cubicBezTo>
                        <a:pt x="16346" y="3923"/>
                        <a:pt x="16523" y="3858"/>
                        <a:pt x="16710" y="3874"/>
                      </a:cubicBezTo>
                      <a:cubicBezTo>
                        <a:pt x="16745" y="3880"/>
                        <a:pt x="16780" y="3879"/>
                        <a:pt x="16826" y="3884"/>
                      </a:cubicBezTo>
                      <a:cubicBezTo>
                        <a:pt x="16966" y="3895"/>
                        <a:pt x="17105" y="3911"/>
                        <a:pt x="17257" y="3916"/>
                      </a:cubicBezTo>
                      <a:cubicBezTo>
                        <a:pt x="17315" y="3916"/>
                        <a:pt x="17373" y="3921"/>
                        <a:pt x="17431" y="3921"/>
                      </a:cubicBezTo>
                      <a:cubicBezTo>
                        <a:pt x="17583" y="3921"/>
                        <a:pt x="17722" y="3911"/>
                        <a:pt x="17851" y="3894"/>
                      </a:cubicBezTo>
                      <a:cubicBezTo>
                        <a:pt x="18200" y="3851"/>
                        <a:pt x="18518" y="3749"/>
                        <a:pt x="18809" y="3593"/>
                      </a:cubicBezTo>
                      <a:cubicBezTo>
                        <a:pt x="18879" y="3555"/>
                        <a:pt x="18879" y="3492"/>
                        <a:pt x="18809" y="3443"/>
                      </a:cubicBezTo>
                      <a:cubicBezTo>
                        <a:pt x="18762" y="3416"/>
                        <a:pt x="18703" y="3399"/>
                        <a:pt x="18645" y="3399"/>
                      </a:cubicBezTo>
                      <a:cubicBezTo>
                        <a:pt x="18610" y="3399"/>
                        <a:pt x="18563" y="3405"/>
                        <a:pt x="18539" y="3416"/>
                      </a:cubicBezTo>
                      <a:cubicBezTo>
                        <a:pt x="18271" y="3519"/>
                        <a:pt x="17991" y="3582"/>
                        <a:pt x="17723" y="3598"/>
                      </a:cubicBezTo>
                      <a:cubicBezTo>
                        <a:pt x="17676" y="3603"/>
                        <a:pt x="17631" y="3605"/>
                        <a:pt x="17585" y="3605"/>
                      </a:cubicBezTo>
                      <a:cubicBezTo>
                        <a:pt x="17503" y="3605"/>
                        <a:pt x="17408" y="3598"/>
                        <a:pt x="17315" y="3593"/>
                      </a:cubicBezTo>
                      <a:cubicBezTo>
                        <a:pt x="17210" y="3582"/>
                        <a:pt x="17103" y="3567"/>
                        <a:pt x="16987" y="3556"/>
                      </a:cubicBezTo>
                      <a:cubicBezTo>
                        <a:pt x="16940" y="3551"/>
                        <a:pt x="16906" y="3544"/>
                        <a:pt x="16859" y="3539"/>
                      </a:cubicBezTo>
                      <a:cubicBezTo>
                        <a:pt x="16848" y="3539"/>
                        <a:pt x="16767" y="3528"/>
                        <a:pt x="16662" y="3517"/>
                      </a:cubicBezTo>
                      <a:cubicBezTo>
                        <a:pt x="16429" y="3490"/>
                        <a:pt x="16241" y="3416"/>
                        <a:pt x="16160" y="3313"/>
                      </a:cubicBezTo>
                      <a:cubicBezTo>
                        <a:pt x="16031" y="3163"/>
                        <a:pt x="15880" y="2995"/>
                        <a:pt x="15740" y="2888"/>
                      </a:cubicBezTo>
                      <a:cubicBezTo>
                        <a:pt x="15705" y="2855"/>
                        <a:pt x="15695" y="2822"/>
                        <a:pt x="15719" y="2790"/>
                      </a:cubicBezTo>
                      <a:cubicBezTo>
                        <a:pt x="15742" y="2758"/>
                        <a:pt x="15788" y="2732"/>
                        <a:pt x="15846" y="2716"/>
                      </a:cubicBezTo>
                      <a:cubicBezTo>
                        <a:pt x="15963" y="2689"/>
                        <a:pt x="16020" y="2677"/>
                        <a:pt x="16043" y="2672"/>
                      </a:cubicBezTo>
                      <a:cubicBezTo>
                        <a:pt x="16078" y="2667"/>
                        <a:pt x="16113" y="2661"/>
                        <a:pt x="16160" y="2655"/>
                      </a:cubicBezTo>
                      <a:cubicBezTo>
                        <a:pt x="16299" y="2639"/>
                        <a:pt x="16427" y="2623"/>
                        <a:pt x="16579" y="2601"/>
                      </a:cubicBezTo>
                      <a:cubicBezTo>
                        <a:pt x="16789" y="2569"/>
                        <a:pt x="16964" y="2520"/>
                        <a:pt x="17103" y="2467"/>
                      </a:cubicBezTo>
                      <a:cubicBezTo>
                        <a:pt x="17383" y="2359"/>
                        <a:pt x="17585" y="2203"/>
                        <a:pt x="17701" y="2009"/>
                      </a:cubicBezTo>
                      <a:cubicBezTo>
                        <a:pt x="17736" y="1960"/>
                        <a:pt x="17664" y="1901"/>
                        <a:pt x="17559" y="1874"/>
                      </a:cubicBezTo>
                      <a:cubicBezTo>
                        <a:pt x="17524" y="1863"/>
                        <a:pt x="17477" y="1859"/>
                        <a:pt x="17442" y="1859"/>
                      </a:cubicBezTo>
                      <a:cubicBezTo>
                        <a:pt x="17372" y="1859"/>
                        <a:pt x="17313" y="1875"/>
                        <a:pt x="17278" y="1908"/>
                      </a:cubicBezTo>
                      <a:cubicBezTo>
                        <a:pt x="17127" y="2053"/>
                        <a:pt x="16943" y="2166"/>
                        <a:pt x="16710" y="2231"/>
                      </a:cubicBezTo>
                      <a:cubicBezTo>
                        <a:pt x="16605" y="2263"/>
                        <a:pt x="16474" y="2284"/>
                        <a:pt x="16334" y="2300"/>
                      </a:cubicBezTo>
                      <a:cubicBezTo>
                        <a:pt x="16229" y="2311"/>
                        <a:pt x="16112" y="2321"/>
                        <a:pt x="15996" y="2327"/>
                      </a:cubicBezTo>
                      <a:cubicBezTo>
                        <a:pt x="15961" y="2332"/>
                        <a:pt x="15915" y="2333"/>
                        <a:pt x="15868" y="2339"/>
                      </a:cubicBezTo>
                      <a:cubicBezTo>
                        <a:pt x="15821" y="2344"/>
                        <a:pt x="15659" y="2359"/>
                        <a:pt x="15449" y="2381"/>
                      </a:cubicBezTo>
                      <a:cubicBezTo>
                        <a:pt x="15239" y="2402"/>
                        <a:pt x="15018" y="2381"/>
                        <a:pt x="14855" y="2317"/>
                      </a:cubicBezTo>
                      <a:cubicBezTo>
                        <a:pt x="14656" y="2241"/>
                        <a:pt x="14468" y="2166"/>
                        <a:pt x="14363" y="2128"/>
                      </a:cubicBezTo>
                      <a:cubicBezTo>
                        <a:pt x="14246" y="2085"/>
                        <a:pt x="14212" y="2009"/>
                        <a:pt x="14293" y="1945"/>
                      </a:cubicBezTo>
                      <a:cubicBezTo>
                        <a:pt x="14422" y="1848"/>
                        <a:pt x="14517" y="1741"/>
                        <a:pt x="14563" y="1638"/>
                      </a:cubicBezTo>
                      <a:cubicBezTo>
                        <a:pt x="14610" y="1530"/>
                        <a:pt x="14611" y="1428"/>
                        <a:pt x="14611" y="1342"/>
                      </a:cubicBezTo>
                      <a:cubicBezTo>
                        <a:pt x="14611" y="1315"/>
                        <a:pt x="14611" y="1293"/>
                        <a:pt x="14611" y="1266"/>
                      </a:cubicBezTo>
                      <a:cubicBezTo>
                        <a:pt x="14611" y="1207"/>
                        <a:pt x="14599" y="1147"/>
                        <a:pt x="14611" y="1093"/>
                      </a:cubicBezTo>
                      <a:cubicBezTo>
                        <a:pt x="14622" y="1012"/>
                        <a:pt x="14655" y="949"/>
                        <a:pt x="14702" y="884"/>
                      </a:cubicBezTo>
                      <a:cubicBezTo>
                        <a:pt x="14807" y="755"/>
                        <a:pt x="15028" y="630"/>
                        <a:pt x="15354" y="517"/>
                      </a:cubicBezTo>
                      <a:cubicBezTo>
                        <a:pt x="15401" y="501"/>
                        <a:pt x="15427" y="480"/>
                        <a:pt x="15427" y="458"/>
                      </a:cubicBezTo>
                      <a:cubicBezTo>
                        <a:pt x="15427" y="431"/>
                        <a:pt x="15415" y="404"/>
                        <a:pt x="15369" y="382"/>
                      </a:cubicBezTo>
                      <a:cubicBezTo>
                        <a:pt x="15310" y="355"/>
                        <a:pt x="15229" y="333"/>
                        <a:pt x="15135" y="333"/>
                      </a:cubicBezTo>
                      <a:cubicBezTo>
                        <a:pt x="15100" y="333"/>
                        <a:pt x="15053" y="340"/>
                        <a:pt x="15030" y="345"/>
                      </a:cubicBezTo>
                      <a:cubicBezTo>
                        <a:pt x="14575" y="453"/>
                        <a:pt x="14258" y="586"/>
                        <a:pt x="14071" y="743"/>
                      </a:cubicBezTo>
                      <a:cubicBezTo>
                        <a:pt x="13966" y="829"/>
                        <a:pt x="13899" y="926"/>
                        <a:pt x="13852" y="1039"/>
                      </a:cubicBezTo>
                      <a:cubicBezTo>
                        <a:pt x="13829" y="1120"/>
                        <a:pt x="13817" y="1201"/>
                        <a:pt x="13805" y="1271"/>
                      </a:cubicBezTo>
                      <a:lnTo>
                        <a:pt x="13794" y="1325"/>
                      </a:lnTo>
                      <a:cubicBezTo>
                        <a:pt x="13783" y="1422"/>
                        <a:pt x="13756" y="1491"/>
                        <a:pt x="13721" y="1551"/>
                      </a:cubicBezTo>
                      <a:cubicBezTo>
                        <a:pt x="13686" y="1610"/>
                        <a:pt x="13642" y="1658"/>
                        <a:pt x="13572" y="1712"/>
                      </a:cubicBezTo>
                      <a:cubicBezTo>
                        <a:pt x="13514" y="1755"/>
                        <a:pt x="13418" y="1788"/>
                        <a:pt x="13313" y="1788"/>
                      </a:cubicBezTo>
                      <a:cubicBezTo>
                        <a:pt x="13266" y="1788"/>
                        <a:pt x="13221" y="1783"/>
                        <a:pt x="13186" y="1778"/>
                      </a:cubicBezTo>
                      <a:cubicBezTo>
                        <a:pt x="12871" y="1713"/>
                        <a:pt x="12543" y="1654"/>
                        <a:pt x="12205" y="1611"/>
                      </a:cubicBezTo>
                      <a:cubicBezTo>
                        <a:pt x="12100" y="1601"/>
                        <a:pt x="12019" y="1562"/>
                        <a:pt x="11972" y="1519"/>
                      </a:cubicBezTo>
                      <a:cubicBezTo>
                        <a:pt x="11925" y="1476"/>
                        <a:pt x="11925" y="1427"/>
                        <a:pt x="11972" y="1384"/>
                      </a:cubicBezTo>
                      <a:cubicBezTo>
                        <a:pt x="11984" y="1373"/>
                        <a:pt x="11997" y="1362"/>
                        <a:pt x="11997" y="1357"/>
                      </a:cubicBezTo>
                      <a:cubicBezTo>
                        <a:pt x="12091" y="1265"/>
                        <a:pt x="12138" y="1174"/>
                        <a:pt x="12161" y="1088"/>
                      </a:cubicBezTo>
                      <a:cubicBezTo>
                        <a:pt x="12196" y="926"/>
                        <a:pt x="12102" y="754"/>
                        <a:pt x="11892" y="571"/>
                      </a:cubicBezTo>
                      <a:cubicBezTo>
                        <a:pt x="11857" y="538"/>
                        <a:pt x="11763" y="512"/>
                        <a:pt x="11669" y="512"/>
                      </a:cubicBezTo>
                      <a:cubicBezTo>
                        <a:pt x="11646" y="512"/>
                        <a:pt x="11623" y="512"/>
                        <a:pt x="11600" y="517"/>
                      </a:cubicBezTo>
                      <a:cubicBezTo>
                        <a:pt x="11542" y="522"/>
                        <a:pt x="11496" y="539"/>
                        <a:pt x="11473" y="566"/>
                      </a:cubicBezTo>
                      <a:cubicBezTo>
                        <a:pt x="11449" y="587"/>
                        <a:pt x="11450" y="608"/>
                        <a:pt x="11462" y="630"/>
                      </a:cubicBezTo>
                      <a:cubicBezTo>
                        <a:pt x="11567" y="781"/>
                        <a:pt x="11600" y="927"/>
                        <a:pt x="11542" y="1046"/>
                      </a:cubicBezTo>
                      <a:cubicBezTo>
                        <a:pt x="11519" y="1105"/>
                        <a:pt x="11459" y="1158"/>
                        <a:pt x="11378" y="1217"/>
                      </a:cubicBezTo>
                      <a:cubicBezTo>
                        <a:pt x="11320" y="1260"/>
                        <a:pt x="11252" y="1304"/>
                        <a:pt x="11170" y="1352"/>
                      </a:cubicBezTo>
                      <a:lnTo>
                        <a:pt x="11097" y="1396"/>
                      </a:lnTo>
                      <a:cubicBezTo>
                        <a:pt x="10981" y="1466"/>
                        <a:pt x="10807" y="1509"/>
                        <a:pt x="10609" y="1509"/>
                      </a:cubicBezTo>
                      <a:cubicBezTo>
                        <a:pt x="10329" y="1509"/>
                        <a:pt x="10039" y="1519"/>
                        <a:pt x="9771" y="1536"/>
                      </a:cubicBezTo>
                      <a:cubicBezTo>
                        <a:pt x="9747" y="1536"/>
                        <a:pt x="9710" y="1541"/>
                        <a:pt x="9687" y="1541"/>
                      </a:cubicBezTo>
                      <a:cubicBezTo>
                        <a:pt x="9442" y="1541"/>
                        <a:pt x="9233" y="1477"/>
                        <a:pt x="9151" y="1369"/>
                      </a:cubicBezTo>
                      <a:cubicBezTo>
                        <a:pt x="9151" y="1363"/>
                        <a:pt x="9140" y="1357"/>
                        <a:pt x="9140" y="1352"/>
                      </a:cubicBezTo>
                      <a:cubicBezTo>
                        <a:pt x="9093" y="1298"/>
                        <a:pt x="9068" y="1239"/>
                        <a:pt x="9056" y="1185"/>
                      </a:cubicBezTo>
                      <a:cubicBezTo>
                        <a:pt x="9045" y="1131"/>
                        <a:pt x="9058" y="1066"/>
                        <a:pt x="9093" y="980"/>
                      </a:cubicBezTo>
                      <a:cubicBezTo>
                        <a:pt x="9093" y="964"/>
                        <a:pt x="9104" y="948"/>
                        <a:pt x="9104" y="926"/>
                      </a:cubicBezTo>
                      <a:cubicBezTo>
                        <a:pt x="9127" y="861"/>
                        <a:pt x="9150" y="797"/>
                        <a:pt x="9162" y="727"/>
                      </a:cubicBezTo>
                      <a:cubicBezTo>
                        <a:pt x="9174" y="630"/>
                        <a:pt x="9151" y="534"/>
                        <a:pt x="9093" y="453"/>
                      </a:cubicBezTo>
                      <a:cubicBezTo>
                        <a:pt x="8988" y="297"/>
                        <a:pt x="8779" y="157"/>
                        <a:pt x="8429" y="22"/>
                      </a:cubicBezTo>
                      <a:cubicBezTo>
                        <a:pt x="8394" y="6"/>
                        <a:pt x="8335" y="0"/>
                        <a:pt x="8276" y="0"/>
                      </a:cubicBezTo>
                      <a:close/>
                    </a:path>
                  </a:pathLst>
                </a:custGeom>
                <a:solidFill>
                  <a:srgbClr val="FF8DC6"/>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25" name="Bacteria"/>
                <p:cNvSpPr/>
                <p:nvPr/>
              </p:nvSpPr>
              <p:spPr>
                <a:xfrm rot="16706525">
                  <a:off x="1595416" y="1826232"/>
                  <a:ext cx="624652" cy="1355563"/>
                </a:xfrm>
                <a:custGeom>
                  <a:avLst/>
                  <a:gdLst/>
                  <a:ahLst/>
                  <a:cxnLst>
                    <a:cxn ang="0">
                      <a:pos x="wd2" y="hd2"/>
                    </a:cxn>
                    <a:cxn ang="5400000">
                      <a:pos x="wd2" y="hd2"/>
                    </a:cxn>
                    <a:cxn ang="10800000">
                      <a:pos x="wd2" y="hd2"/>
                    </a:cxn>
                    <a:cxn ang="16200000">
                      <a:pos x="wd2" y="hd2"/>
                    </a:cxn>
                  </a:cxnLst>
                  <a:rect l="0" t="0" r="r" b="b"/>
                  <a:pathLst>
                    <a:path w="21546" h="21600" extrusionOk="0">
                      <a:moveTo>
                        <a:pt x="8276" y="0"/>
                      </a:moveTo>
                      <a:cubicBezTo>
                        <a:pt x="8218" y="0"/>
                        <a:pt x="8160" y="11"/>
                        <a:pt x="8101" y="27"/>
                      </a:cubicBezTo>
                      <a:cubicBezTo>
                        <a:pt x="8055" y="43"/>
                        <a:pt x="8018" y="69"/>
                        <a:pt x="8007" y="91"/>
                      </a:cubicBezTo>
                      <a:cubicBezTo>
                        <a:pt x="8007" y="112"/>
                        <a:pt x="8019" y="134"/>
                        <a:pt x="8054" y="150"/>
                      </a:cubicBezTo>
                      <a:cubicBezTo>
                        <a:pt x="8287" y="274"/>
                        <a:pt x="8427" y="398"/>
                        <a:pt x="8462" y="522"/>
                      </a:cubicBezTo>
                      <a:cubicBezTo>
                        <a:pt x="8485" y="581"/>
                        <a:pt x="8486" y="646"/>
                        <a:pt x="8451" y="711"/>
                      </a:cubicBezTo>
                      <a:cubicBezTo>
                        <a:pt x="8440" y="754"/>
                        <a:pt x="8405" y="802"/>
                        <a:pt x="8382" y="845"/>
                      </a:cubicBezTo>
                      <a:cubicBezTo>
                        <a:pt x="8370" y="867"/>
                        <a:pt x="8357" y="894"/>
                        <a:pt x="8346" y="921"/>
                      </a:cubicBezTo>
                      <a:cubicBezTo>
                        <a:pt x="8311" y="996"/>
                        <a:pt x="8265" y="1083"/>
                        <a:pt x="8265" y="1180"/>
                      </a:cubicBezTo>
                      <a:cubicBezTo>
                        <a:pt x="8265" y="1272"/>
                        <a:pt x="8301" y="1373"/>
                        <a:pt x="8371" y="1470"/>
                      </a:cubicBezTo>
                      <a:cubicBezTo>
                        <a:pt x="8383" y="1486"/>
                        <a:pt x="8392" y="1503"/>
                        <a:pt x="8404" y="1514"/>
                      </a:cubicBezTo>
                      <a:cubicBezTo>
                        <a:pt x="8474" y="1605"/>
                        <a:pt x="8380" y="1708"/>
                        <a:pt x="8182" y="1751"/>
                      </a:cubicBezTo>
                      <a:cubicBezTo>
                        <a:pt x="8077" y="1773"/>
                        <a:pt x="7973" y="1800"/>
                        <a:pt x="7868" y="1827"/>
                      </a:cubicBezTo>
                      <a:cubicBezTo>
                        <a:pt x="7810" y="1843"/>
                        <a:pt x="7741" y="1847"/>
                        <a:pt x="7682" y="1847"/>
                      </a:cubicBezTo>
                      <a:cubicBezTo>
                        <a:pt x="7507" y="1847"/>
                        <a:pt x="7354" y="1800"/>
                        <a:pt x="7296" y="1719"/>
                      </a:cubicBezTo>
                      <a:cubicBezTo>
                        <a:pt x="7226" y="1627"/>
                        <a:pt x="7121" y="1547"/>
                        <a:pt x="7004" y="1477"/>
                      </a:cubicBezTo>
                      <a:cubicBezTo>
                        <a:pt x="6771" y="1347"/>
                        <a:pt x="6467" y="1260"/>
                        <a:pt x="6024" y="1195"/>
                      </a:cubicBezTo>
                      <a:cubicBezTo>
                        <a:pt x="6001" y="1195"/>
                        <a:pt x="5989" y="1190"/>
                        <a:pt x="5966" y="1190"/>
                      </a:cubicBezTo>
                      <a:cubicBezTo>
                        <a:pt x="5872" y="1190"/>
                        <a:pt x="5779" y="1217"/>
                        <a:pt x="5732" y="1254"/>
                      </a:cubicBezTo>
                      <a:cubicBezTo>
                        <a:pt x="5697" y="1281"/>
                        <a:pt x="5687" y="1309"/>
                        <a:pt x="5710" y="1330"/>
                      </a:cubicBezTo>
                      <a:cubicBezTo>
                        <a:pt x="5722" y="1352"/>
                        <a:pt x="5759" y="1368"/>
                        <a:pt x="5805" y="1379"/>
                      </a:cubicBezTo>
                      <a:cubicBezTo>
                        <a:pt x="6120" y="1454"/>
                        <a:pt x="6350" y="1541"/>
                        <a:pt x="6490" y="1648"/>
                      </a:cubicBezTo>
                      <a:cubicBezTo>
                        <a:pt x="6560" y="1702"/>
                        <a:pt x="6609" y="1757"/>
                        <a:pt x="6644" y="1827"/>
                      </a:cubicBezTo>
                      <a:cubicBezTo>
                        <a:pt x="6678" y="1891"/>
                        <a:pt x="6713" y="1960"/>
                        <a:pt x="6713" y="2036"/>
                      </a:cubicBezTo>
                      <a:lnTo>
                        <a:pt x="6713" y="2052"/>
                      </a:lnTo>
                      <a:cubicBezTo>
                        <a:pt x="6713" y="2101"/>
                        <a:pt x="6725" y="2134"/>
                        <a:pt x="6702" y="2177"/>
                      </a:cubicBezTo>
                      <a:cubicBezTo>
                        <a:pt x="6678" y="2209"/>
                        <a:pt x="6633" y="2246"/>
                        <a:pt x="6574" y="2273"/>
                      </a:cubicBezTo>
                      <a:cubicBezTo>
                        <a:pt x="6341" y="2381"/>
                        <a:pt x="6131" y="2494"/>
                        <a:pt x="5933" y="2618"/>
                      </a:cubicBezTo>
                      <a:cubicBezTo>
                        <a:pt x="5874" y="2656"/>
                        <a:pt x="5782" y="2677"/>
                        <a:pt x="5689" y="2677"/>
                      </a:cubicBezTo>
                      <a:cubicBezTo>
                        <a:pt x="5642" y="2677"/>
                        <a:pt x="5582" y="2673"/>
                        <a:pt x="5536" y="2662"/>
                      </a:cubicBezTo>
                      <a:cubicBezTo>
                        <a:pt x="5466" y="2646"/>
                        <a:pt x="5441" y="2635"/>
                        <a:pt x="5441" y="2635"/>
                      </a:cubicBezTo>
                      <a:cubicBezTo>
                        <a:pt x="5359" y="2597"/>
                        <a:pt x="5269" y="2548"/>
                        <a:pt x="5164" y="2478"/>
                      </a:cubicBezTo>
                      <a:lnTo>
                        <a:pt x="5105" y="2440"/>
                      </a:lnTo>
                      <a:cubicBezTo>
                        <a:pt x="5024" y="2386"/>
                        <a:pt x="4930" y="2327"/>
                        <a:pt x="4825" y="2273"/>
                      </a:cubicBezTo>
                      <a:cubicBezTo>
                        <a:pt x="4685" y="2198"/>
                        <a:pt x="4522" y="2139"/>
                        <a:pt x="4358" y="2096"/>
                      </a:cubicBezTo>
                      <a:cubicBezTo>
                        <a:pt x="4195" y="2053"/>
                        <a:pt x="4006" y="2025"/>
                        <a:pt x="3808" y="2009"/>
                      </a:cubicBezTo>
                      <a:cubicBezTo>
                        <a:pt x="3680" y="1998"/>
                        <a:pt x="3540" y="1993"/>
                        <a:pt x="3400" y="1993"/>
                      </a:cubicBezTo>
                      <a:cubicBezTo>
                        <a:pt x="3342" y="1993"/>
                        <a:pt x="3298" y="1993"/>
                        <a:pt x="3239" y="1993"/>
                      </a:cubicBezTo>
                      <a:cubicBezTo>
                        <a:pt x="3135" y="1993"/>
                        <a:pt x="3029" y="2042"/>
                        <a:pt x="3017" y="2096"/>
                      </a:cubicBezTo>
                      <a:cubicBezTo>
                        <a:pt x="3005" y="2123"/>
                        <a:pt x="3015" y="2149"/>
                        <a:pt x="3050" y="2170"/>
                      </a:cubicBezTo>
                      <a:cubicBezTo>
                        <a:pt x="3073" y="2186"/>
                        <a:pt x="3120" y="2199"/>
                        <a:pt x="3167" y="2204"/>
                      </a:cubicBezTo>
                      <a:cubicBezTo>
                        <a:pt x="3516" y="2225"/>
                        <a:pt x="3809" y="2274"/>
                        <a:pt x="4019" y="2344"/>
                      </a:cubicBezTo>
                      <a:cubicBezTo>
                        <a:pt x="4124" y="2381"/>
                        <a:pt x="4218" y="2424"/>
                        <a:pt x="4300" y="2483"/>
                      </a:cubicBezTo>
                      <a:cubicBezTo>
                        <a:pt x="4358" y="2527"/>
                        <a:pt x="4416" y="2575"/>
                        <a:pt x="4486" y="2623"/>
                      </a:cubicBezTo>
                      <a:lnTo>
                        <a:pt x="4544" y="2667"/>
                      </a:lnTo>
                      <a:cubicBezTo>
                        <a:pt x="4626" y="2737"/>
                        <a:pt x="4732" y="2812"/>
                        <a:pt x="4872" y="2882"/>
                      </a:cubicBezTo>
                      <a:cubicBezTo>
                        <a:pt x="4896" y="2893"/>
                        <a:pt x="4951" y="2926"/>
                        <a:pt x="5033" y="2963"/>
                      </a:cubicBezTo>
                      <a:cubicBezTo>
                        <a:pt x="5196" y="3039"/>
                        <a:pt x="5243" y="3152"/>
                        <a:pt x="5149" y="3255"/>
                      </a:cubicBezTo>
                      <a:cubicBezTo>
                        <a:pt x="5021" y="3389"/>
                        <a:pt x="4895" y="3528"/>
                        <a:pt x="4825" y="3620"/>
                      </a:cubicBezTo>
                      <a:cubicBezTo>
                        <a:pt x="4790" y="3658"/>
                        <a:pt x="4721" y="3686"/>
                        <a:pt x="4639" y="3686"/>
                      </a:cubicBezTo>
                      <a:cubicBezTo>
                        <a:pt x="4581" y="3686"/>
                        <a:pt x="4533" y="3680"/>
                        <a:pt x="4486" y="3664"/>
                      </a:cubicBezTo>
                      <a:cubicBezTo>
                        <a:pt x="4416" y="3637"/>
                        <a:pt x="4381" y="3620"/>
                        <a:pt x="4369" y="3615"/>
                      </a:cubicBezTo>
                      <a:lnTo>
                        <a:pt x="4347" y="3598"/>
                      </a:lnTo>
                      <a:cubicBezTo>
                        <a:pt x="4266" y="3550"/>
                        <a:pt x="4158" y="3497"/>
                        <a:pt x="4041" y="3448"/>
                      </a:cubicBezTo>
                      <a:cubicBezTo>
                        <a:pt x="3913" y="3394"/>
                        <a:pt x="3762" y="3351"/>
                        <a:pt x="3622" y="3324"/>
                      </a:cubicBezTo>
                      <a:cubicBezTo>
                        <a:pt x="3482" y="3297"/>
                        <a:pt x="3331" y="3287"/>
                        <a:pt x="3156" y="3287"/>
                      </a:cubicBezTo>
                      <a:cubicBezTo>
                        <a:pt x="3027" y="3287"/>
                        <a:pt x="2899" y="3292"/>
                        <a:pt x="2747" y="3308"/>
                      </a:cubicBezTo>
                      <a:cubicBezTo>
                        <a:pt x="2654" y="3319"/>
                        <a:pt x="2598" y="3362"/>
                        <a:pt x="2598" y="3416"/>
                      </a:cubicBezTo>
                      <a:cubicBezTo>
                        <a:pt x="2610" y="3465"/>
                        <a:pt x="2665" y="3502"/>
                        <a:pt x="2758" y="3502"/>
                      </a:cubicBezTo>
                      <a:cubicBezTo>
                        <a:pt x="3027" y="3502"/>
                        <a:pt x="3251" y="3529"/>
                        <a:pt x="3414" y="3578"/>
                      </a:cubicBezTo>
                      <a:cubicBezTo>
                        <a:pt x="3508" y="3605"/>
                        <a:pt x="3589" y="3637"/>
                        <a:pt x="3659" y="3686"/>
                      </a:cubicBezTo>
                      <a:cubicBezTo>
                        <a:pt x="3717" y="3723"/>
                        <a:pt x="3774" y="3765"/>
                        <a:pt x="3844" y="3808"/>
                      </a:cubicBezTo>
                      <a:lnTo>
                        <a:pt x="3892" y="3840"/>
                      </a:lnTo>
                      <a:cubicBezTo>
                        <a:pt x="3927" y="3867"/>
                        <a:pt x="4054" y="3948"/>
                        <a:pt x="4194" y="4029"/>
                      </a:cubicBezTo>
                      <a:cubicBezTo>
                        <a:pt x="4299" y="4088"/>
                        <a:pt x="4324" y="4169"/>
                        <a:pt x="4289" y="4245"/>
                      </a:cubicBezTo>
                      <a:cubicBezTo>
                        <a:pt x="4266" y="4282"/>
                        <a:pt x="4253" y="4309"/>
                        <a:pt x="4242" y="4325"/>
                      </a:cubicBezTo>
                      <a:cubicBezTo>
                        <a:pt x="4195" y="4385"/>
                        <a:pt x="4079" y="4428"/>
                        <a:pt x="3939" y="4428"/>
                      </a:cubicBezTo>
                      <a:cubicBezTo>
                        <a:pt x="3834" y="4428"/>
                        <a:pt x="3682" y="4428"/>
                        <a:pt x="3600" y="4433"/>
                      </a:cubicBezTo>
                      <a:cubicBezTo>
                        <a:pt x="3390" y="4449"/>
                        <a:pt x="3202" y="4477"/>
                        <a:pt x="3050" y="4499"/>
                      </a:cubicBezTo>
                      <a:lnTo>
                        <a:pt x="3028" y="4504"/>
                      </a:lnTo>
                      <a:cubicBezTo>
                        <a:pt x="2888" y="4525"/>
                        <a:pt x="2748" y="4547"/>
                        <a:pt x="2620" y="4558"/>
                      </a:cubicBezTo>
                      <a:cubicBezTo>
                        <a:pt x="2527" y="4569"/>
                        <a:pt x="2432" y="4568"/>
                        <a:pt x="2350" y="4568"/>
                      </a:cubicBezTo>
                      <a:cubicBezTo>
                        <a:pt x="2304" y="4568"/>
                        <a:pt x="2258" y="4568"/>
                        <a:pt x="2212" y="4563"/>
                      </a:cubicBezTo>
                      <a:cubicBezTo>
                        <a:pt x="1967" y="4552"/>
                        <a:pt x="1677" y="4499"/>
                        <a:pt x="1373" y="4413"/>
                      </a:cubicBezTo>
                      <a:cubicBezTo>
                        <a:pt x="1338" y="4402"/>
                        <a:pt x="1314" y="4401"/>
                        <a:pt x="1279" y="4401"/>
                      </a:cubicBezTo>
                      <a:cubicBezTo>
                        <a:pt x="1220" y="4401"/>
                        <a:pt x="1161" y="4418"/>
                        <a:pt x="1115" y="4440"/>
                      </a:cubicBezTo>
                      <a:cubicBezTo>
                        <a:pt x="1045" y="4483"/>
                        <a:pt x="1059" y="4542"/>
                        <a:pt x="1140" y="4575"/>
                      </a:cubicBezTo>
                      <a:cubicBezTo>
                        <a:pt x="1362" y="4666"/>
                        <a:pt x="1675" y="4778"/>
                        <a:pt x="2095" y="4832"/>
                      </a:cubicBezTo>
                      <a:cubicBezTo>
                        <a:pt x="2247" y="4854"/>
                        <a:pt x="2420" y="4864"/>
                        <a:pt x="2583" y="4864"/>
                      </a:cubicBezTo>
                      <a:cubicBezTo>
                        <a:pt x="2618" y="4864"/>
                        <a:pt x="2654" y="4864"/>
                        <a:pt x="2689" y="4864"/>
                      </a:cubicBezTo>
                      <a:cubicBezTo>
                        <a:pt x="2864" y="4859"/>
                        <a:pt x="3051" y="4843"/>
                        <a:pt x="3203" y="4832"/>
                      </a:cubicBezTo>
                      <a:lnTo>
                        <a:pt x="3239" y="4827"/>
                      </a:lnTo>
                      <a:cubicBezTo>
                        <a:pt x="3391" y="4816"/>
                        <a:pt x="3541" y="4805"/>
                        <a:pt x="3680" y="4805"/>
                      </a:cubicBezTo>
                      <a:cubicBezTo>
                        <a:pt x="3739" y="4805"/>
                        <a:pt x="3798" y="4822"/>
                        <a:pt x="3844" y="4844"/>
                      </a:cubicBezTo>
                      <a:cubicBezTo>
                        <a:pt x="3879" y="4866"/>
                        <a:pt x="3893" y="4892"/>
                        <a:pt x="3881" y="4925"/>
                      </a:cubicBezTo>
                      <a:cubicBezTo>
                        <a:pt x="3823" y="5033"/>
                        <a:pt x="3729" y="5225"/>
                        <a:pt x="3659" y="5398"/>
                      </a:cubicBezTo>
                      <a:cubicBezTo>
                        <a:pt x="3624" y="5479"/>
                        <a:pt x="3436" y="5523"/>
                        <a:pt x="3272" y="5490"/>
                      </a:cubicBezTo>
                      <a:cubicBezTo>
                        <a:pt x="3202" y="5474"/>
                        <a:pt x="3157" y="5469"/>
                        <a:pt x="3134" y="5464"/>
                      </a:cubicBezTo>
                      <a:cubicBezTo>
                        <a:pt x="2947" y="5426"/>
                        <a:pt x="2737" y="5403"/>
                        <a:pt x="2551" y="5398"/>
                      </a:cubicBezTo>
                      <a:cubicBezTo>
                        <a:pt x="2516" y="5398"/>
                        <a:pt x="2469" y="5398"/>
                        <a:pt x="2434" y="5398"/>
                      </a:cubicBezTo>
                      <a:cubicBezTo>
                        <a:pt x="2131" y="5398"/>
                        <a:pt x="1827" y="5431"/>
                        <a:pt x="1454" y="5501"/>
                      </a:cubicBezTo>
                      <a:cubicBezTo>
                        <a:pt x="1349" y="5522"/>
                        <a:pt x="1302" y="5577"/>
                        <a:pt x="1337" y="5625"/>
                      </a:cubicBezTo>
                      <a:cubicBezTo>
                        <a:pt x="1360" y="5663"/>
                        <a:pt x="1441" y="5689"/>
                        <a:pt x="1523" y="5689"/>
                      </a:cubicBezTo>
                      <a:cubicBezTo>
                        <a:pt x="1535" y="5689"/>
                        <a:pt x="1547" y="5689"/>
                        <a:pt x="1570" y="5689"/>
                      </a:cubicBezTo>
                      <a:cubicBezTo>
                        <a:pt x="1769" y="5668"/>
                        <a:pt x="1957" y="5657"/>
                        <a:pt x="2132" y="5657"/>
                      </a:cubicBezTo>
                      <a:cubicBezTo>
                        <a:pt x="2260" y="5657"/>
                        <a:pt x="2374" y="5662"/>
                        <a:pt x="2467" y="5672"/>
                      </a:cubicBezTo>
                      <a:cubicBezTo>
                        <a:pt x="2595" y="5688"/>
                        <a:pt x="2726" y="5711"/>
                        <a:pt x="2842" y="5743"/>
                      </a:cubicBezTo>
                      <a:cubicBezTo>
                        <a:pt x="2959" y="5775"/>
                        <a:pt x="3075" y="5812"/>
                        <a:pt x="3192" y="5861"/>
                      </a:cubicBezTo>
                      <a:lnTo>
                        <a:pt x="3250" y="5878"/>
                      </a:lnTo>
                      <a:cubicBezTo>
                        <a:pt x="3379" y="5926"/>
                        <a:pt x="3448" y="6001"/>
                        <a:pt x="3436" y="6076"/>
                      </a:cubicBezTo>
                      <a:cubicBezTo>
                        <a:pt x="3390" y="6265"/>
                        <a:pt x="3354" y="6454"/>
                        <a:pt x="3331" y="6642"/>
                      </a:cubicBezTo>
                      <a:cubicBezTo>
                        <a:pt x="3319" y="6707"/>
                        <a:pt x="3215" y="6756"/>
                        <a:pt x="3086" y="6762"/>
                      </a:cubicBezTo>
                      <a:cubicBezTo>
                        <a:pt x="3051" y="6762"/>
                        <a:pt x="3016" y="6762"/>
                        <a:pt x="2981" y="6762"/>
                      </a:cubicBezTo>
                      <a:cubicBezTo>
                        <a:pt x="2887" y="6762"/>
                        <a:pt x="2808" y="6756"/>
                        <a:pt x="2715" y="6745"/>
                      </a:cubicBezTo>
                      <a:cubicBezTo>
                        <a:pt x="2575" y="6729"/>
                        <a:pt x="2432" y="6703"/>
                        <a:pt x="2292" y="6676"/>
                      </a:cubicBezTo>
                      <a:lnTo>
                        <a:pt x="2248" y="6664"/>
                      </a:lnTo>
                      <a:cubicBezTo>
                        <a:pt x="2108" y="6637"/>
                        <a:pt x="1942" y="6605"/>
                        <a:pt x="1767" y="6583"/>
                      </a:cubicBezTo>
                      <a:cubicBezTo>
                        <a:pt x="1592" y="6562"/>
                        <a:pt x="1420" y="6551"/>
                        <a:pt x="1257" y="6551"/>
                      </a:cubicBezTo>
                      <a:cubicBezTo>
                        <a:pt x="1233" y="6551"/>
                        <a:pt x="1196" y="6551"/>
                        <a:pt x="1173" y="6551"/>
                      </a:cubicBezTo>
                      <a:cubicBezTo>
                        <a:pt x="835" y="6557"/>
                        <a:pt x="509" y="6606"/>
                        <a:pt x="112" y="6703"/>
                      </a:cubicBezTo>
                      <a:cubicBezTo>
                        <a:pt x="19" y="6724"/>
                        <a:pt x="-29" y="6782"/>
                        <a:pt x="18" y="6831"/>
                      </a:cubicBezTo>
                      <a:cubicBezTo>
                        <a:pt x="53" y="6863"/>
                        <a:pt x="123" y="6885"/>
                        <a:pt x="193" y="6885"/>
                      </a:cubicBezTo>
                      <a:cubicBezTo>
                        <a:pt x="216" y="6885"/>
                        <a:pt x="228" y="6885"/>
                        <a:pt x="251" y="6880"/>
                      </a:cubicBezTo>
                      <a:cubicBezTo>
                        <a:pt x="519" y="6836"/>
                        <a:pt x="766" y="6816"/>
                        <a:pt x="987" y="6816"/>
                      </a:cubicBezTo>
                      <a:cubicBezTo>
                        <a:pt x="1045" y="6816"/>
                        <a:pt x="1093" y="6815"/>
                        <a:pt x="1151" y="6821"/>
                      </a:cubicBezTo>
                      <a:cubicBezTo>
                        <a:pt x="1279" y="6826"/>
                        <a:pt x="1408" y="6842"/>
                        <a:pt x="1548" y="6874"/>
                      </a:cubicBezTo>
                      <a:cubicBezTo>
                        <a:pt x="1665" y="6901"/>
                        <a:pt x="1792" y="6934"/>
                        <a:pt x="1920" y="6972"/>
                      </a:cubicBezTo>
                      <a:lnTo>
                        <a:pt x="1942" y="6977"/>
                      </a:lnTo>
                      <a:cubicBezTo>
                        <a:pt x="2094" y="7020"/>
                        <a:pt x="2247" y="7063"/>
                        <a:pt x="2445" y="7095"/>
                      </a:cubicBezTo>
                      <a:cubicBezTo>
                        <a:pt x="2632" y="7127"/>
                        <a:pt x="2830" y="7149"/>
                        <a:pt x="3028" y="7154"/>
                      </a:cubicBezTo>
                      <a:cubicBezTo>
                        <a:pt x="3168" y="7159"/>
                        <a:pt x="3298" y="7219"/>
                        <a:pt x="3298" y="7289"/>
                      </a:cubicBezTo>
                      <a:cubicBezTo>
                        <a:pt x="3298" y="7337"/>
                        <a:pt x="3309" y="7434"/>
                        <a:pt x="3309" y="7531"/>
                      </a:cubicBezTo>
                      <a:cubicBezTo>
                        <a:pt x="3309" y="7607"/>
                        <a:pt x="3158" y="7656"/>
                        <a:pt x="3006" y="7629"/>
                      </a:cubicBezTo>
                      <a:lnTo>
                        <a:pt x="2992" y="7629"/>
                      </a:lnTo>
                      <a:cubicBezTo>
                        <a:pt x="2863" y="7607"/>
                        <a:pt x="2724" y="7586"/>
                        <a:pt x="2573" y="7570"/>
                      </a:cubicBezTo>
                      <a:cubicBezTo>
                        <a:pt x="2479" y="7559"/>
                        <a:pt x="2385" y="7558"/>
                        <a:pt x="2292" y="7558"/>
                      </a:cubicBezTo>
                      <a:cubicBezTo>
                        <a:pt x="2210" y="7558"/>
                        <a:pt x="2140" y="7564"/>
                        <a:pt x="2059" y="7570"/>
                      </a:cubicBezTo>
                      <a:cubicBezTo>
                        <a:pt x="1685" y="7602"/>
                        <a:pt x="1382" y="7698"/>
                        <a:pt x="1184" y="7774"/>
                      </a:cubicBezTo>
                      <a:cubicBezTo>
                        <a:pt x="1114" y="7801"/>
                        <a:pt x="1091" y="7855"/>
                        <a:pt x="1126" y="7898"/>
                      </a:cubicBezTo>
                      <a:cubicBezTo>
                        <a:pt x="1161" y="7930"/>
                        <a:pt x="1220" y="7947"/>
                        <a:pt x="1279" y="7947"/>
                      </a:cubicBezTo>
                      <a:cubicBezTo>
                        <a:pt x="1302" y="7947"/>
                        <a:pt x="1336" y="7941"/>
                        <a:pt x="1359" y="7935"/>
                      </a:cubicBezTo>
                      <a:cubicBezTo>
                        <a:pt x="1627" y="7871"/>
                        <a:pt x="1875" y="7834"/>
                        <a:pt x="2073" y="7834"/>
                      </a:cubicBezTo>
                      <a:lnTo>
                        <a:pt x="2084" y="7834"/>
                      </a:lnTo>
                      <a:cubicBezTo>
                        <a:pt x="2189" y="7834"/>
                        <a:pt x="2304" y="7845"/>
                        <a:pt x="2408" y="7866"/>
                      </a:cubicBezTo>
                      <a:cubicBezTo>
                        <a:pt x="2502" y="7882"/>
                        <a:pt x="2595" y="7908"/>
                        <a:pt x="2700" y="7935"/>
                      </a:cubicBezTo>
                      <a:lnTo>
                        <a:pt x="2758" y="7952"/>
                      </a:lnTo>
                      <a:cubicBezTo>
                        <a:pt x="2828" y="7968"/>
                        <a:pt x="2994" y="8006"/>
                        <a:pt x="3134" y="8028"/>
                      </a:cubicBezTo>
                      <a:cubicBezTo>
                        <a:pt x="3274" y="8055"/>
                        <a:pt x="3377" y="8119"/>
                        <a:pt x="3389" y="8189"/>
                      </a:cubicBezTo>
                      <a:cubicBezTo>
                        <a:pt x="3401" y="8233"/>
                        <a:pt x="3402" y="8276"/>
                        <a:pt x="3425" y="8319"/>
                      </a:cubicBezTo>
                      <a:cubicBezTo>
                        <a:pt x="3460" y="8416"/>
                        <a:pt x="3343" y="8508"/>
                        <a:pt x="3145" y="8535"/>
                      </a:cubicBezTo>
                      <a:cubicBezTo>
                        <a:pt x="2993" y="8556"/>
                        <a:pt x="2876" y="8582"/>
                        <a:pt x="2806" y="8599"/>
                      </a:cubicBezTo>
                      <a:cubicBezTo>
                        <a:pt x="2619" y="8642"/>
                        <a:pt x="2468" y="8690"/>
                        <a:pt x="2328" y="8738"/>
                      </a:cubicBezTo>
                      <a:lnTo>
                        <a:pt x="2306" y="8743"/>
                      </a:lnTo>
                      <a:cubicBezTo>
                        <a:pt x="2178" y="8786"/>
                        <a:pt x="2059" y="8826"/>
                        <a:pt x="1942" y="8858"/>
                      </a:cubicBezTo>
                      <a:cubicBezTo>
                        <a:pt x="1814" y="8890"/>
                        <a:pt x="1688" y="8911"/>
                        <a:pt x="1559" y="8922"/>
                      </a:cubicBezTo>
                      <a:cubicBezTo>
                        <a:pt x="1466" y="8933"/>
                        <a:pt x="1373" y="8932"/>
                        <a:pt x="1268" y="8932"/>
                      </a:cubicBezTo>
                      <a:cubicBezTo>
                        <a:pt x="1081" y="8932"/>
                        <a:pt x="881" y="8922"/>
                        <a:pt x="659" y="8895"/>
                      </a:cubicBezTo>
                      <a:cubicBezTo>
                        <a:pt x="647" y="8895"/>
                        <a:pt x="627" y="8895"/>
                        <a:pt x="615" y="8895"/>
                      </a:cubicBezTo>
                      <a:cubicBezTo>
                        <a:pt x="534" y="8895"/>
                        <a:pt x="461" y="8921"/>
                        <a:pt x="426" y="8959"/>
                      </a:cubicBezTo>
                      <a:cubicBezTo>
                        <a:pt x="391" y="9007"/>
                        <a:pt x="452" y="9062"/>
                        <a:pt x="557" y="9083"/>
                      </a:cubicBezTo>
                      <a:cubicBezTo>
                        <a:pt x="802" y="9132"/>
                        <a:pt x="1162" y="9191"/>
                        <a:pt x="1570" y="9191"/>
                      </a:cubicBezTo>
                      <a:cubicBezTo>
                        <a:pt x="1594" y="9191"/>
                        <a:pt x="1605" y="9191"/>
                        <a:pt x="1629" y="9191"/>
                      </a:cubicBezTo>
                      <a:cubicBezTo>
                        <a:pt x="1815" y="9191"/>
                        <a:pt x="2025" y="9170"/>
                        <a:pt x="2212" y="9137"/>
                      </a:cubicBezTo>
                      <a:cubicBezTo>
                        <a:pt x="2375" y="9110"/>
                        <a:pt x="2538" y="9072"/>
                        <a:pt x="2678" y="9035"/>
                      </a:cubicBezTo>
                      <a:lnTo>
                        <a:pt x="2784" y="9008"/>
                      </a:lnTo>
                      <a:cubicBezTo>
                        <a:pt x="2901" y="8981"/>
                        <a:pt x="3003" y="8955"/>
                        <a:pt x="3108" y="8944"/>
                      </a:cubicBezTo>
                      <a:cubicBezTo>
                        <a:pt x="3178" y="8938"/>
                        <a:pt x="3260" y="8932"/>
                        <a:pt x="3342" y="8932"/>
                      </a:cubicBezTo>
                      <a:lnTo>
                        <a:pt x="3356" y="8932"/>
                      </a:lnTo>
                      <a:cubicBezTo>
                        <a:pt x="3496" y="8932"/>
                        <a:pt x="3624" y="8982"/>
                        <a:pt x="3659" y="9046"/>
                      </a:cubicBezTo>
                      <a:cubicBezTo>
                        <a:pt x="3717" y="9181"/>
                        <a:pt x="3774" y="9327"/>
                        <a:pt x="3844" y="9477"/>
                      </a:cubicBezTo>
                      <a:cubicBezTo>
                        <a:pt x="3856" y="9510"/>
                        <a:pt x="3858" y="9546"/>
                        <a:pt x="3823" y="9578"/>
                      </a:cubicBezTo>
                      <a:cubicBezTo>
                        <a:pt x="3764" y="9627"/>
                        <a:pt x="3659" y="9654"/>
                        <a:pt x="3531" y="9654"/>
                      </a:cubicBezTo>
                      <a:cubicBezTo>
                        <a:pt x="3531" y="9654"/>
                        <a:pt x="3495" y="9654"/>
                        <a:pt x="3484" y="9654"/>
                      </a:cubicBezTo>
                      <a:lnTo>
                        <a:pt x="3447" y="9654"/>
                      </a:lnTo>
                      <a:cubicBezTo>
                        <a:pt x="3237" y="9654"/>
                        <a:pt x="3039" y="9671"/>
                        <a:pt x="2864" y="9703"/>
                      </a:cubicBezTo>
                      <a:cubicBezTo>
                        <a:pt x="2549" y="9757"/>
                        <a:pt x="2257" y="9844"/>
                        <a:pt x="1942" y="9989"/>
                      </a:cubicBezTo>
                      <a:cubicBezTo>
                        <a:pt x="1860" y="10022"/>
                        <a:pt x="1861" y="10086"/>
                        <a:pt x="1931" y="10124"/>
                      </a:cubicBezTo>
                      <a:cubicBezTo>
                        <a:pt x="1966" y="10146"/>
                        <a:pt x="2026" y="10156"/>
                        <a:pt x="2084" y="10156"/>
                      </a:cubicBezTo>
                      <a:cubicBezTo>
                        <a:pt x="2119" y="10156"/>
                        <a:pt x="2166" y="10150"/>
                        <a:pt x="2201" y="10139"/>
                      </a:cubicBezTo>
                      <a:cubicBezTo>
                        <a:pt x="2492" y="10042"/>
                        <a:pt x="2761" y="9984"/>
                        <a:pt x="3017" y="9962"/>
                      </a:cubicBezTo>
                      <a:cubicBezTo>
                        <a:pt x="3087" y="9957"/>
                        <a:pt x="3155" y="9951"/>
                        <a:pt x="3225" y="9951"/>
                      </a:cubicBezTo>
                      <a:cubicBezTo>
                        <a:pt x="3283" y="9951"/>
                        <a:pt x="3355" y="9950"/>
                        <a:pt x="3425" y="9956"/>
                      </a:cubicBezTo>
                      <a:cubicBezTo>
                        <a:pt x="3554" y="9966"/>
                        <a:pt x="3682" y="9983"/>
                        <a:pt x="3834" y="9999"/>
                      </a:cubicBezTo>
                      <a:lnTo>
                        <a:pt x="3881" y="10004"/>
                      </a:lnTo>
                      <a:cubicBezTo>
                        <a:pt x="4068" y="10026"/>
                        <a:pt x="4205" y="10090"/>
                        <a:pt x="4264" y="10171"/>
                      </a:cubicBezTo>
                      <a:cubicBezTo>
                        <a:pt x="4322" y="10247"/>
                        <a:pt x="4417" y="10388"/>
                        <a:pt x="4522" y="10528"/>
                      </a:cubicBezTo>
                      <a:cubicBezTo>
                        <a:pt x="4546" y="10560"/>
                        <a:pt x="4557" y="10598"/>
                        <a:pt x="4533" y="10636"/>
                      </a:cubicBezTo>
                      <a:cubicBezTo>
                        <a:pt x="4498" y="10706"/>
                        <a:pt x="4382" y="10754"/>
                        <a:pt x="4231" y="10771"/>
                      </a:cubicBezTo>
                      <a:cubicBezTo>
                        <a:pt x="4068" y="10787"/>
                        <a:pt x="3926" y="10792"/>
                        <a:pt x="3786" y="10797"/>
                      </a:cubicBezTo>
                      <a:lnTo>
                        <a:pt x="3739" y="10797"/>
                      </a:lnTo>
                      <a:cubicBezTo>
                        <a:pt x="3587" y="10803"/>
                        <a:pt x="3414" y="10808"/>
                        <a:pt x="3239" y="10824"/>
                      </a:cubicBezTo>
                      <a:cubicBezTo>
                        <a:pt x="3041" y="10841"/>
                        <a:pt x="2841" y="10877"/>
                        <a:pt x="2678" y="10920"/>
                      </a:cubicBezTo>
                      <a:cubicBezTo>
                        <a:pt x="2387" y="10996"/>
                        <a:pt x="2140" y="11109"/>
                        <a:pt x="1884" y="11276"/>
                      </a:cubicBezTo>
                      <a:cubicBezTo>
                        <a:pt x="1825" y="11319"/>
                        <a:pt x="1838" y="11378"/>
                        <a:pt x="1931" y="11410"/>
                      </a:cubicBezTo>
                      <a:cubicBezTo>
                        <a:pt x="1966" y="11421"/>
                        <a:pt x="2012" y="11432"/>
                        <a:pt x="2059" y="11432"/>
                      </a:cubicBezTo>
                      <a:cubicBezTo>
                        <a:pt x="2105" y="11432"/>
                        <a:pt x="2166" y="11421"/>
                        <a:pt x="2201" y="11405"/>
                      </a:cubicBezTo>
                      <a:cubicBezTo>
                        <a:pt x="2457" y="11287"/>
                        <a:pt x="2700" y="11206"/>
                        <a:pt x="2933" y="11168"/>
                      </a:cubicBezTo>
                      <a:cubicBezTo>
                        <a:pt x="3062" y="11146"/>
                        <a:pt x="3191" y="11136"/>
                        <a:pt x="3331" y="11131"/>
                      </a:cubicBezTo>
                      <a:cubicBezTo>
                        <a:pt x="3354" y="11131"/>
                        <a:pt x="3377" y="11131"/>
                        <a:pt x="3400" y="11131"/>
                      </a:cubicBezTo>
                      <a:cubicBezTo>
                        <a:pt x="3516" y="11131"/>
                        <a:pt x="3636" y="11136"/>
                        <a:pt x="3764" y="11141"/>
                      </a:cubicBezTo>
                      <a:lnTo>
                        <a:pt x="3786" y="11141"/>
                      </a:lnTo>
                      <a:cubicBezTo>
                        <a:pt x="3891" y="11146"/>
                        <a:pt x="4008" y="11153"/>
                        <a:pt x="4136" y="11153"/>
                      </a:cubicBezTo>
                      <a:cubicBezTo>
                        <a:pt x="4206" y="11153"/>
                        <a:pt x="4277" y="11153"/>
                        <a:pt x="4347" y="11148"/>
                      </a:cubicBezTo>
                      <a:cubicBezTo>
                        <a:pt x="4429" y="11142"/>
                        <a:pt x="4566" y="11130"/>
                        <a:pt x="4741" y="11114"/>
                      </a:cubicBezTo>
                      <a:cubicBezTo>
                        <a:pt x="4764" y="11114"/>
                        <a:pt x="4791" y="11109"/>
                        <a:pt x="4814" y="11109"/>
                      </a:cubicBezTo>
                      <a:cubicBezTo>
                        <a:pt x="4954" y="11109"/>
                        <a:pt x="5069" y="11147"/>
                        <a:pt x="5127" y="11207"/>
                      </a:cubicBezTo>
                      <a:cubicBezTo>
                        <a:pt x="5186" y="11271"/>
                        <a:pt x="5243" y="11331"/>
                        <a:pt x="5313" y="11395"/>
                      </a:cubicBezTo>
                      <a:cubicBezTo>
                        <a:pt x="5348" y="11433"/>
                        <a:pt x="5359" y="11480"/>
                        <a:pt x="5324" y="11518"/>
                      </a:cubicBezTo>
                      <a:cubicBezTo>
                        <a:pt x="5278" y="11572"/>
                        <a:pt x="5186" y="11610"/>
                        <a:pt x="5069" y="11621"/>
                      </a:cubicBezTo>
                      <a:cubicBezTo>
                        <a:pt x="5046" y="11621"/>
                        <a:pt x="5022" y="11626"/>
                        <a:pt x="5011" y="11626"/>
                      </a:cubicBezTo>
                      <a:cubicBezTo>
                        <a:pt x="4812" y="11647"/>
                        <a:pt x="4624" y="11680"/>
                        <a:pt x="4449" y="11723"/>
                      </a:cubicBezTo>
                      <a:cubicBezTo>
                        <a:pt x="4100" y="11815"/>
                        <a:pt x="3846" y="11945"/>
                        <a:pt x="3648" y="12064"/>
                      </a:cubicBezTo>
                      <a:cubicBezTo>
                        <a:pt x="3613" y="12085"/>
                        <a:pt x="3600" y="12106"/>
                        <a:pt x="3600" y="12128"/>
                      </a:cubicBezTo>
                      <a:cubicBezTo>
                        <a:pt x="3612" y="12149"/>
                        <a:pt x="3635" y="12170"/>
                        <a:pt x="3670" y="12187"/>
                      </a:cubicBezTo>
                      <a:cubicBezTo>
                        <a:pt x="3705" y="12197"/>
                        <a:pt x="3739" y="12203"/>
                        <a:pt x="3786" y="12203"/>
                      </a:cubicBezTo>
                      <a:cubicBezTo>
                        <a:pt x="3833" y="12203"/>
                        <a:pt x="3878" y="12192"/>
                        <a:pt x="3925" y="12181"/>
                      </a:cubicBezTo>
                      <a:cubicBezTo>
                        <a:pt x="4216" y="12063"/>
                        <a:pt x="4449" y="11994"/>
                        <a:pt x="4683" y="11956"/>
                      </a:cubicBezTo>
                      <a:cubicBezTo>
                        <a:pt x="4811" y="11934"/>
                        <a:pt x="4940" y="11923"/>
                        <a:pt x="5080" y="11917"/>
                      </a:cubicBezTo>
                      <a:cubicBezTo>
                        <a:pt x="5092" y="11917"/>
                        <a:pt x="5116" y="11917"/>
                        <a:pt x="5127" y="11917"/>
                      </a:cubicBezTo>
                      <a:cubicBezTo>
                        <a:pt x="5256" y="11917"/>
                        <a:pt x="5385" y="11923"/>
                        <a:pt x="5525" y="11934"/>
                      </a:cubicBezTo>
                      <a:cubicBezTo>
                        <a:pt x="5560" y="11934"/>
                        <a:pt x="5606" y="11939"/>
                        <a:pt x="5641" y="11939"/>
                      </a:cubicBezTo>
                      <a:cubicBezTo>
                        <a:pt x="5758" y="11944"/>
                        <a:pt x="5850" y="11976"/>
                        <a:pt x="5896" y="12025"/>
                      </a:cubicBezTo>
                      <a:cubicBezTo>
                        <a:pt x="5955" y="12090"/>
                        <a:pt x="6014" y="12154"/>
                        <a:pt x="6060" y="12219"/>
                      </a:cubicBezTo>
                      <a:cubicBezTo>
                        <a:pt x="6107" y="12278"/>
                        <a:pt x="6060" y="12349"/>
                        <a:pt x="5944" y="12387"/>
                      </a:cubicBezTo>
                      <a:cubicBezTo>
                        <a:pt x="5897" y="12403"/>
                        <a:pt x="5837" y="12413"/>
                        <a:pt x="5791" y="12424"/>
                      </a:cubicBezTo>
                      <a:cubicBezTo>
                        <a:pt x="5686" y="12445"/>
                        <a:pt x="5569" y="12462"/>
                        <a:pt x="5441" y="12468"/>
                      </a:cubicBezTo>
                      <a:cubicBezTo>
                        <a:pt x="5394" y="12468"/>
                        <a:pt x="5361" y="12468"/>
                        <a:pt x="5302" y="12468"/>
                      </a:cubicBezTo>
                      <a:cubicBezTo>
                        <a:pt x="5209" y="12468"/>
                        <a:pt x="5117" y="12466"/>
                        <a:pt x="4989" y="12461"/>
                      </a:cubicBezTo>
                      <a:cubicBezTo>
                        <a:pt x="4896" y="12461"/>
                        <a:pt x="4788" y="12456"/>
                        <a:pt x="4683" y="12456"/>
                      </a:cubicBezTo>
                      <a:cubicBezTo>
                        <a:pt x="4589" y="12456"/>
                        <a:pt x="4509" y="12456"/>
                        <a:pt x="4439" y="12461"/>
                      </a:cubicBezTo>
                      <a:cubicBezTo>
                        <a:pt x="4240" y="12472"/>
                        <a:pt x="4041" y="12494"/>
                        <a:pt x="3866" y="12532"/>
                      </a:cubicBezTo>
                      <a:cubicBezTo>
                        <a:pt x="3505" y="12602"/>
                        <a:pt x="3215" y="12704"/>
                        <a:pt x="2959" y="12796"/>
                      </a:cubicBezTo>
                      <a:cubicBezTo>
                        <a:pt x="2912" y="12812"/>
                        <a:pt x="2890" y="12833"/>
                        <a:pt x="2890" y="12860"/>
                      </a:cubicBezTo>
                      <a:cubicBezTo>
                        <a:pt x="2890" y="12882"/>
                        <a:pt x="2913" y="12903"/>
                        <a:pt x="2948" y="12914"/>
                      </a:cubicBezTo>
                      <a:cubicBezTo>
                        <a:pt x="2983" y="12925"/>
                        <a:pt x="3029" y="12936"/>
                        <a:pt x="3075" y="12936"/>
                      </a:cubicBezTo>
                      <a:cubicBezTo>
                        <a:pt x="3110" y="12936"/>
                        <a:pt x="3157" y="12930"/>
                        <a:pt x="3192" y="12919"/>
                      </a:cubicBezTo>
                      <a:cubicBezTo>
                        <a:pt x="3449" y="12854"/>
                        <a:pt x="3739" y="12784"/>
                        <a:pt x="4030" y="12757"/>
                      </a:cubicBezTo>
                      <a:cubicBezTo>
                        <a:pt x="4124" y="12747"/>
                        <a:pt x="4218" y="12747"/>
                        <a:pt x="4311" y="12747"/>
                      </a:cubicBezTo>
                      <a:cubicBezTo>
                        <a:pt x="4358" y="12747"/>
                        <a:pt x="4392" y="12747"/>
                        <a:pt x="4439" y="12752"/>
                      </a:cubicBezTo>
                      <a:cubicBezTo>
                        <a:pt x="4567" y="12758"/>
                        <a:pt x="4709" y="12774"/>
                        <a:pt x="4872" y="12796"/>
                      </a:cubicBezTo>
                      <a:lnTo>
                        <a:pt x="4963" y="12806"/>
                      </a:lnTo>
                      <a:cubicBezTo>
                        <a:pt x="5103" y="12822"/>
                        <a:pt x="5256" y="12844"/>
                        <a:pt x="5419" y="12855"/>
                      </a:cubicBezTo>
                      <a:cubicBezTo>
                        <a:pt x="5536" y="12866"/>
                        <a:pt x="5663" y="12872"/>
                        <a:pt x="5780" y="12872"/>
                      </a:cubicBezTo>
                      <a:cubicBezTo>
                        <a:pt x="5873" y="12872"/>
                        <a:pt x="5968" y="12865"/>
                        <a:pt x="6049" y="12860"/>
                      </a:cubicBezTo>
                      <a:cubicBezTo>
                        <a:pt x="6119" y="12855"/>
                        <a:pt x="6176" y="12850"/>
                        <a:pt x="6246" y="12845"/>
                      </a:cubicBezTo>
                      <a:cubicBezTo>
                        <a:pt x="6258" y="12845"/>
                        <a:pt x="6281" y="12838"/>
                        <a:pt x="6305" y="12838"/>
                      </a:cubicBezTo>
                      <a:cubicBezTo>
                        <a:pt x="6410" y="12838"/>
                        <a:pt x="6504" y="12877"/>
                        <a:pt x="6527" y="12926"/>
                      </a:cubicBezTo>
                      <a:cubicBezTo>
                        <a:pt x="6609" y="13103"/>
                        <a:pt x="6654" y="13275"/>
                        <a:pt x="6665" y="13448"/>
                      </a:cubicBezTo>
                      <a:cubicBezTo>
                        <a:pt x="6665" y="13475"/>
                        <a:pt x="6642" y="13507"/>
                        <a:pt x="6607" y="13528"/>
                      </a:cubicBezTo>
                      <a:cubicBezTo>
                        <a:pt x="6560" y="13550"/>
                        <a:pt x="6505" y="13560"/>
                        <a:pt x="6447" y="13565"/>
                      </a:cubicBezTo>
                      <a:cubicBezTo>
                        <a:pt x="6412" y="13565"/>
                        <a:pt x="6375" y="13565"/>
                        <a:pt x="6352" y="13565"/>
                      </a:cubicBezTo>
                      <a:cubicBezTo>
                        <a:pt x="6340" y="13565"/>
                        <a:pt x="6315" y="13565"/>
                        <a:pt x="6315" y="13565"/>
                      </a:cubicBezTo>
                      <a:cubicBezTo>
                        <a:pt x="6187" y="13555"/>
                        <a:pt x="6059" y="13528"/>
                        <a:pt x="5907" y="13507"/>
                      </a:cubicBezTo>
                      <a:lnTo>
                        <a:pt x="5896" y="13507"/>
                      </a:lnTo>
                      <a:cubicBezTo>
                        <a:pt x="5733" y="13480"/>
                        <a:pt x="5548" y="13454"/>
                        <a:pt x="5350" y="13437"/>
                      </a:cubicBezTo>
                      <a:cubicBezTo>
                        <a:pt x="5233" y="13427"/>
                        <a:pt x="5105" y="13421"/>
                        <a:pt x="4989" y="13421"/>
                      </a:cubicBezTo>
                      <a:cubicBezTo>
                        <a:pt x="4907" y="13421"/>
                        <a:pt x="4823" y="13420"/>
                        <a:pt x="4741" y="13426"/>
                      </a:cubicBezTo>
                      <a:cubicBezTo>
                        <a:pt x="4379" y="13447"/>
                        <a:pt x="4078" y="13490"/>
                        <a:pt x="3775" y="13539"/>
                      </a:cubicBezTo>
                      <a:lnTo>
                        <a:pt x="3706" y="13550"/>
                      </a:lnTo>
                      <a:cubicBezTo>
                        <a:pt x="3636" y="13561"/>
                        <a:pt x="3576" y="13587"/>
                        <a:pt x="3553" y="13619"/>
                      </a:cubicBezTo>
                      <a:cubicBezTo>
                        <a:pt x="3530" y="13646"/>
                        <a:pt x="3543" y="13680"/>
                        <a:pt x="3589" y="13707"/>
                      </a:cubicBezTo>
                      <a:cubicBezTo>
                        <a:pt x="3636" y="13739"/>
                        <a:pt x="3715" y="13754"/>
                        <a:pt x="3808" y="13754"/>
                      </a:cubicBezTo>
                      <a:cubicBezTo>
                        <a:pt x="3831" y="13754"/>
                        <a:pt x="3843" y="13754"/>
                        <a:pt x="3866" y="13754"/>
                      </a:cubicBezTo>
                      <a:cubicBezTo>
                        <a:pt x="4088" y="13732"/>
                        <a:pt x="4358" y="13717"/>
                        <a:pt x="4603" y="13717"/>
                      </a:cubicBezTo>
                      <a:cubicBezTo>
                        <a:pt x="4661" y="13717"/>
                        <a:pt x="4708" y="13717"/>
                        <a:pt x="4767" y="13722"/>
                      </a:cubicBezTo>
                      <a:cubicBezTo>
                        <a:pt x="4895" y="13727"/>
                        <a:pt x="5022" y="13744"/>
                        <a:pt x="5138" y="13766"/>
                      </a:cubicBezTo>
                      <a:cubicBezTo>
                        <a:pt x="5255" y="13787"/>
                        <a:pt x="5374" y="13819"/>
                        <a:pt x="5514" y="13862"/>
                      </a:cubicBezTo>
                      <a:lnTo>
                        <a:pt x="5572" y="13879"/>
                      </a:lnTo>
                      <a:cubicBezTo>
                        <a:pt x="5700" y="13916"/>
                        <a:pt x="5840" y="13959"/>
                        <a:pt x="5991" y="13996"/>
                      </a:cubicBezTo>
                      <a:cubicBezTo>
                        <a:pt x="6096" y="14023"/>
                        <a:pt x="6294" y="14051"/>
                        <a:pt x="6399" y="14067"/>
                      </a:cubicBezTo>
                      <a:cubicBezTo>
                        <a:pt x="6516" y="14083"/>
                        <a:pt x="6598" y="14143"/>
                        <a:pt x="6574" y="14197"/>
                      </a:cubicBezTo>
                      <a:cubicBezTo>
                        <a:pt x="6551" y="14256"/>
                        <a:pt x="6528" y="14309"/>
                        <a:pt x="6505" y="14369"/>
                      </a:cubicBezTo>
                      <a:cubicBezTo>
                        <a:pt x="6482" y="14422"/>
                        <a:pt x="6399" y="14467"/>
                        <a:pt x="6283" y="14488"/>
                      </a:cubicBezTo>
                      <a:lnTo>
                        <a:pt x="6199" y="14503"/>
                      </a:lnTo>
                      <a:cubicBezTo>
                        <a:pt x="6047" y="14530"/>
                        <a:pt x="5934" y="14551"/>
                        <a:pt x="5805" y="14562"/>
                      </a:cubicBezTo>
                      <a:cubicBezTo>
                        <a:pt x="5724" y="14568"/>
                        <a:pt x="5628" y="14574"/>
                        <a:pt x="5546" y="14574"/>
                      </a:cubicBezTo>
                      <a:cubicBezTo>
                        <a:pt x="5511" y="14574"/>
                        <a:pt x="5465" y="14574"/>
                        <a:pt x="5430" y="14574"/>
                      </a:cubicBezTo>
                      <a:cubicBezTo>
                        <a:pt x="5138" y="14563"/>
                        <a:pt x="4834" y="14515"/>
                        <a:pt x="4566" y="14466"/>
                      </a:cubicBezTo>
                      <a:cubicBezTo>
                        <a:pt x="4531" y="14461"/>
                        <a:pt x="4499" y="14454"/>
                        <a:pt x="4464" y="14454"/>
                      </a:cubicBezTo>
                      <a:cubicBezTo>
                        <a:pt x="4394" y="14454"/>
                        <a:pt x="4321" y="14466"/>
                        <a:pt x="4275" y="14493"/>
                      </a:cubicBezTo>
                      <a:cubicBezTo>
                        <a:pt x="4228" y="14515"/>
                        <a:pt x="4219" y="14542"/>
                        <a:pt x="4231" y="14574"/>
                      </a:cubicBezTo>
                      <a:cubicBezTo>
                        <a:pt x="4242" y="14606"/>
                        <a:pt x="4288" y="14633"/>
                        <a:pt x="4358" y="14655"/>
                      </a:cubicBezTo>
                      <a:cubicBezTo>
                        <a:pt x="4662" y="14730"/>
                        <a:pt x="4976" y="14805"/>
                        <a:pt x="5350" y="14848"/>
                      </a:cubicBezTo>
                      <a:cubicBezTo>
                        <a:pt x="5431" y="14859"/>
                        <a:pt x="5618" y="14875"/>
                        <a:pt x="5816" y="14885"/>
                      </a:cubicBezTo>
                      <a:cubicBezTo>
                        <a:pt x="5979" y="14896"/>
                        <a:pt x="6082" y="14972"/>
                        <a:pt x="6024" y="15047"/>
                      </a:cubicBezTo>
                      <a:cubicBezTo>
                        <a:pt x="5919" y="15176"/>
                        <a:pt x="5814" y="15307"/>
                        <a:pt x="5732" y="15377"/>
                      </a:cubicBezTo>
                      <a:cubicBezTo>
                        <a:pt x="5686" y="15420"/>
                        <a:pt x="5607" y="15446"/>
                        <a:pt x="5514" y="15451"/>
                      </a:cubicBezTo>
                      <a:cubicBezTo>
                        <a:pt x="5467" y="15451"/>
                        <a:pt x="5429" y="15446"/>
                        <a:pt x="5382" y="15441"/>
                      </a:cubicBezTo>
                      <a:cubicBezTo>
                        <a:pt x="5231" y="15403"/>
                        <a:pt x="5092" y="15376"/>
                        <a:pt x="5022" y="15360"/>
                      </a:cubicBezTo>
                      <a:cubicBezTo>
                        <a:pt x="4835" y="15328"/>
                        <a:pt x="4637" y="15307"/>
                        <a:pt x="4439" y="15296"/>
                      </a:cubicBezTo>
                      <a:cubicBezTo>
                        <a:pt x="4380" y="15296"/>
                        <a:pt x="4312" y="15290"/>
                        <a:pt x="4242" y="15290"/>
                      </a:cubicBezTo>
                      <a:cubicBezTo>
                        <a:pt x="4137" y="15290"/>
                        <a:pt x="4043" y="15291"/>
                        <a:pt x="3950" y="15296"/>
                      </a:cubicBezTo>
                      <a:lnTo>
                        <a:pt x="3939" y="15296"/>
                      </a:lnTo>
                      <a:cubicBezTo>
                        <a:pt x="3858" y="15296"/>
                        <a:pt x="3773" y="15301"/>
                        <a:pt x="3691" y="15301"/>
                      </a:cubicBezTo>
                      <a:cubicBezTo>
                        <a:pt x="3633" y="15301"/>
                        <a:pt x="3589" y="15302"/>
                        <a:pt x="3542" y="15296"/>
                      </a:cubicBezTo>
                      <a:cubicBezTo>
                        <a:pt x="3414" y="15291"/>
                        <a:pt x="3295" y="15274"/>
                        <a:pt x="3167" y="15253"/>
                      </a:cubicBezTo>
                      <a:cubicBezTo>
                        <a:pt x="2887" y="15199"/>
                        <a:pt x="2610" y="15096"/>
                        <a:pt x="2423" y="15020"/>
                      </a:cubicBezTo>
                      <a:cubicBezTo>
                        <a:pt x="2388" y="15004"/>
                        <a:pt x="2328" y="15000"/>
                        <a:pt x="2281" y="15000"/>
                      </a:cubicBezTo>
                      <a:cubicBezTo>
                        <a:pt x="2246" y="15000"/>
                        <a:pt x="2213" y="15004"/>
                        <a:pt x="2190" y="15015"/>
                      </a:cubicBezTo>
                      <a:cubicBezTo>
                        <a:pt x="2155" y="15026"/>
                        <a:pt x="2132" y="15042"/>
                        <a:pt x="2132" y="15064"/>
                      </a:cubicBezTo>
                      <a:cubicBezTo>
                        <a:pt x="2132" y="15085"/>
                        <a:pt x="2143" y="15113"/>
                        <a:pt x="2190" y="15135"/>
                      </a:cubicBezTo>
                      <a:cubicBezTo>
                        <a:pt x="2411" y="15248"/>
                        <a:pt x="2665" y="15366"/>
                        <a:pt x="2992" y="15463"/>
                      </a:cubicBezTo>
                      <a:cubicBezTo>
                        <a:pt x="3155" y="15511"/>
                        <a:pt x="3330" y="15549"/>
                        <a:pt x="3516" y="15571"/>
                      </a:cubicBezTo>
                      <a:cubicBezTo>
                        <a:pt x="3691" y="15592"/>
                        <a:pt x="3844" y="15603"/>
                        <a:pt x="4019" y="15620"/>
                      </a:cubicBezTo>
                      <a:cubicBezTo>
                        <a:pt x="4171" y="15630"/>
                        <a:pt x="4311" y="15640"/>
                        <a:pt x="4428" y="15657"/>
                      </a:cubicBezTo>
                      <a:cubicBezTo>
                        <a:pt x="4544" y="15673"/>
                        <a:pt x="4651" y="15695"/>
                        <a:pt x="4756" y="15727"/>
                      </a:cubicBezTo>
                      <a:cubicBezTo>
                        <a:pt x="4791" y="15738"/>
                        <a:pt x="4826" y="15748"/>
                        <a:pt x="4872" y="15764"/>
                      </a:cubicBezTo>
                      <a:cubicBezTo>
                        <a:pt x="5059" y="15834"/>
                        <a:pt x="5117" y="15959"/>
                        <a:pt x="4989" y="16056"/>
                      </a:cubicBezTo>
                      <a:cubicBezTo>
                        <a:pt x="4931" y="16104"/>
                        <a:pt x="4858" y="16152"/>
                        <a:pt x="4799" y="16200"/>
                      </a:cubicBezTo>
                      <a:cubicBezTo>
                        <a:pt x="4659" y="16308"/>
                        <a:pt x="4533" y="16422"/>
                        <a:pt x="4417" y="16535"/>
                      </a:cubicBezTo>
                      <a:cubicBezTo>
                        <a:pt x="4347" y="16606"/>
                        <a:pt x="4205" y="16648"/>
                        <a:pt x="4041" y="16653"/>
                      </a:cubicBezTo>
                      <a:cubicBezTo>
                        <a:pt x="3983" y="16653"/>
                        <a:pt x="3928" y="16653"/>
                        <a:pt x="3881" y="16653"/>
                      </a:cubicBezTo>
                      <a:cubicBezTo>
                        <a:pt x="3834" y="16653"/>
                        <a:pt x="3809" y="16653"/>
                        <a:pt x="3797" y="16653"/>
                      </a:cubicBezTo>
                      <a:cubicBezTo>
                        <a:pt x="3669" y="16643"/>
                        <a:pt x="3552" y="16626"/>
                        <a:pt x="3447" y="16605"/>
                      </a:cubicBezTo>
                      <a:cubicBezTo>
                        <a:pt x="3342" y="16583"/>
                        <a:pt x="3227" y="16546"/>
                        <a:pt x="3075" y="16492"/>
                      </a:cubicBezTo>
                      <a:cubicBezTo>
                        <a:pt x="3040" y="16481"/>
                        <a:pt x="3005" y="16471"/>
                        <a:pt x="2970" y="16455"/>
                      </a:cubicBezTo>
                      <a:cubicBezTo>
                        <a:pt x="2865" y="16417"/>
                        <a:pt x="2747" y="16372"/>
                        <a:pt x="2631" y="16340"/>
                      </a:cubicBezTo>
                      <a:cubicBezTo>
                        <a:pt x="2456" y="16286"/>
                        <a:pt x="2259" y="16249"/>
                        <a:pt x="2084" y="16232"/>
                      </a:cubicBezTo>
                      <a:cubicBezTo>
                        <a:pt x="1968" y="16222"/>
                        <a:pt x="1852" y="16217"/>
                        <a:pt x="1723" y="16217"/>
                      </a:cubicBezTo>
                      <a:cubicBezTo>
                        <a:pt x="1653" y="16217"/>
                        <a:pt x="1571" y="16217"/>
                        <a:pt x="1501" y="16222"/>
                      </a:cubicBezTo>
                      <a:cubicBezTo>
                        <a:pt x="1326" y="16233"/>
                        <a:pt x="1150" y="16254"/>
                        <a:pt x="940" y="16286"/>
                      </a:cubicBezTo>
                      <a:cubicBezTo>
                        <a:pt x="835" y="16302"/>
                        <a:pt x="767" y="16362"/>
                        <a:pt x="790" y="16416"/>
                      </a:cubicBezTo>
                      <a:cubicBezTo>
                        <a:pt x="802" y="16464"/>
                        <a:pt x="883" y="16497"/>
                        <a:pt x="976" y="16497"/>
                      </a:cubicBezTo>
                      <a:cubicBezTo>
                        <a:pt x="988" y="16497"/>
                        <a:pt x="997" y="16497"/>
                        <a:pt x="1009" y="16497"/>
                      </a:cubicBezTo>
                      <a:cubicBezTo>
                        <a:pt x="1149" y="16486"/>
                        <a:pt x="1289" y="16475"/>
                        <a:pt x="1417" y="16475"/>
                      </a:cubicBezTo>
                      <a:cubicBezTo>
                        <a:pt x="1592" y="16475"/>
                        <a:pt x="1758" y="16487"/>
                        <a:pt x="1909" y="16514"/>
                      </a:cubicBezTo>
                      <a:cubicBezTo>
                        <a:pt x="2026" y="16535"/>
                        <a:pt x="2142" y="16566"/>
                        <a:pt x="2259" y="16610"/>
                      </a:cubicBezTo>
                      <a:cubicBezTo>
                        <a:pt x="2341" y="16642"/>
                        <a:pt x="2433" y="16680"/>
                        <a:pt x="2514" y="16717"/>
                      </a:cubicBezTo>
                      <a:lnTo>
                        <a:pt x="2598" y="16756"/>
                      </a:lnTo>
                      <a:cubicBezTo>
                        <a:pt x="2715" y="16805"/>
                        <a:pt x="2863" y="16869"/>
                        <a:pt x="3050" y="16918"/>
                      </a:cubicBezTo>
                      <a:cubicBezTo>
                        <a:pt x="3225" y="16966"/>
                        <a:pt x="3438" y="16997"/>
                        <a:pt x="3648" y="17014"/>
                      </a:cubicBezTo>
                      <a:cubicBezTo>
                        <a:pt x="3683" y="17014"/>
                        <a:pt x="3704" y="17020"/>
                        <a:pt x="3739" y="17020"/>
                      </a:cubicBezTo>
                      <a:cubicBezTo>
                        <a:pt x="3820" y="17026"/>
                        <a:pt x="3893" y="17047"/>
                        <a:pt x="3939" y="17074"/>
                      </a:cubicBezTo>
                      <a:cubicBezTo>
                        <a:pt x="3986" y="17107"/>
                        <a:pt x="4009" y="17144"/>
                        <a:pt x="3998" y="17182"/>
                      </a:cubicBezTo>
                      <a:cubicBezTo>
                        <a:pt x="3951" y="17317"/>
                        <a:pt x="3928" y="17451"/>
                        <a:pt x="3939" y="17586"/>
                      </a:cubicBezTo>
                      <a:cubicBezTo>
                        <a:pt x="3939" y="17624"/>
                        <a:pt x="3916" y="17656"/>
                        <a:pt x="3881" y="17672"/>
                      </a:cubicBezTo>
                      <a:cubicBezTo>
                        <a:pt x="3846" y="17688"/>
                        <a:pt x="3808" y="17694"/>
                        <a:pt x="3750" y="17694"/>
                      </a:cubicBezTo>
                      <a:cubicBezTo>
                        <a:pt x="3715" y="17694"/>
                        <a:pt x="3668" y="17687"/>
                        <a:pt x="3633" y="17682"/>
                      </a:cubicBezTo>
                      <a:lnTo>
                        <a:pt x="3622" y="17682"/>
                      </a:lnTo>
                      <a:cubicBezTo>
                        <a:pt x="3575" y="17677"/>
                        <a:pt x="3541" y="17666"/>
                        <a:pt x="3495" y="17660"/>
                      </a:cubicBezTo>
                      <a:cubicBezTo>
                        <a:pt x="3378" y="17639"/>
                        <a:pt x="3248" y="17612"/>
                        <a:pt x="3108" y="17596"/>
                      </a:cubicBezTo>
                      <a:cubicBezTo>
                        <a:pt x="2933" y="17575"/>
                        <a:pt x="2772" y="17559"/>
                        <a:pt x="2609" y="17559"/>
                      </a:cubicBezTo>
                      <a:cubicBezTo>
                        <a:pt x="2574" y="17559"/>
                        <a:pt x="2549" y="17559"/>
                        <a:pt x="2514" y="17559"/>
                      </a:cubicBezTo>
                      <a:cubicBezTo>
                        <a:pt x="2328" y="17565"/>
                        <a:pt x="2129" y="17585"/>
                        <a:pt x="1942" y="17623"/>
                      </a:cubicBezTo>
                      <a:cubicBezTo>
                        <a:pt x="1779" y="17655"/>
                        <a:pt x="1618" y="17704"/>
                        <a:pt x="1443" y="17763"/>
                      </a:cubicBezTo>
                      <a:cubicBezTo>
                        <a:pt x="1361" y="17795"/>
                        <a:pt x="1327" y="17855"/>
                        <a:pt x="1373" y="17909"/>
                      </a:cubicBezTo>
                      <a:cubicBezTo>
                        <a:pt x="1408" y="17947"/>
                        <a:pt x="1478" y="17968"/>
                        <a:pt x="1548" y="17968"/>
                      </a:cubicBezTo>
                      <a:cubicBezTo>
                        <a:pt x="1572" y="17968"/>
                        <a:pt x="1605" y="17962"/>
                        <a:pt x="1629" y="17957"/>
                      </a:cubicBezTo>
                      <a:cubicBezTo>
                        <a:pt x="1908" y="17886"/>
                        <a:pt x="2175" y="17849"/>
                        <a:pt x="2408" y="17849"/>
                      </a:cubicBezTo>
                      <a:cubicBezTo>
                        <a:pt x="2432" y="17849"/>
                        <a:pt x="2469" y="17849"/>
                        <a:pt x="2492" y="17849"/>
                      </a:cubicBezTo>
                      <a:cubicBezTo>
                        <a:pt x="2621" y="17854"/>
                        <a:pt x="2750" y="17871"/>
                        <a:pt x="2890" y="17898"/>
                      </a:cubicBezTo>
                      <a:cubicBezTo>
                        <a:pt x="2971" y="17914"/>
                        <a:pt x="3063" y="17935"/>
                        <a:pt x="3145" y="17957"/>
                      </a:cubicBezTo>
                      <a:cubicBezTo>
                        <a:pt x="3191" y="17967"/>
                        <a:pt x="3250" y="17984"/>
                        <a:pt x="3309" y="17995"/>
                      </a:cubicBezTo>
                      <a:cubicBezTo>
                        <a:pt x="3460" y="18028"/>
                        <a:pt x="3635" y="18065"/>
                        <a:pt x="3844" y="18086"/>
                      </a:cubicBezTo>
                      <a:cubicBezTo>
                        <a:pt x="3868" y="18086"/>
                        <a:pt x="3879" y="18091"/>
                        <a:pt x="3903" y="18091"/>
                      </a:cubicBezTo>
                      <a:cubicBezTo>
                        <a:pt x="4008" y="18102"/>
                        <a:pt x="4102" y="18140"/>
                        <a:pt x="4125" y="18189"/>
                      </a:cubicBezTo>
                      <a:cubicBezTo>
                        <a:pt x="4148" y="18221"/>
                        <a:pt x="4160" y="18253"/>
                        <a:pt x="4183" y="18280"/>
                      </a:cubicBezTo>
                      <a:cubicBezTo>
                        <a:pt x="4218" y="18328"/>
                        <a:pt x="4172" y="18383"/>
                        <a:pt x="4067" y="18404"/>
                      </a:cubicBezTo>
                      <a:lnTo>
                        <a:pt x="4056" y="18404"/>
                      </a:lnTo>
                      <a:cubicBezTo>
                        <a:pt x="3858" y="18447"/>
                        <a:pt x="3668" y="18501"/>
                        <a:pt x="3516" y="18566"/>
                      </a:cubicBezTo>
                      <a:cubicBezTo>
                        <a:pt x="3365" y="18631"/>
                        <a:pt x="3249" y="18707"/>
                        <a:pt x="3156" y="18771"/>
                      </a:cubicBezTo>
                      <a:cubicBezTo>
                        <a:pt x="3121" y="18793"/>
                        <a:pt x="3100" y="18814"/>
                        <a:pt x="3065" y="18835"/>
                      </a:cubicBezTo>
                      <a:cubicBezTo>
                        <a:pt x="3006" y="18878"/>
                        <a:pt x="2948" y="18916"/>
                        <a:pt x="2890" y="18948"/>
                      </a:cubicBezTo>
                      <a:cubicBezTo>
                        <a:pt x="2796" y="19002"/>
                        <a:pt x="2700" y="19046"/>
                        <a:pt x="2583" y="19078"/>
                      </a:cubicBezTo>
                      <a:cubicBezTo>
                        <a:pt x="2362" y="19148"/>
                        <a:pt x="2073" y="19185"/>
                        <a:pt x="1723" y="19191"/>
                      </a:cubicBezTo>
                      <a:cubicBezTo>
                        <a:pt x="1677" y="19191"/>
                        <a:pt x="1627" y="19201"/>
                        <a:pt x="1592" y="19218"/>
                      </a:cubicBezTo>
                      <a:cubicBezTo>
                        <a:pt x="1557" y="19239"/>
                        <a:pt x="1537" y="19266"/>
                        <a:pt x="1548" y="19293"/>
                      </a:cubicBezTo>
                      <a:cubicBezTo>
                        <a:pt x="1560" y="19347"/>
                        <a:pt x="1651" y="19401"/>
                        <a:pt x="1756" y="19406"/>
                      </a:cubicBezTo>
                      <a:cubicBezTo>
                        <a:pt x="1884" y="19417"/>
                        <a:pt x="2015" y="19418"/>
                        <a:pt x="2132" y="19418"/>
                      </a:cubicBezTo>
                      <a:cubicBezTo>
                        <a:pt x="2423" y="19418"/>
                        <a:pt x="2678" y="19391"/>
                        <a:pt x="2911" y="19342"/>
                      </a:cubicBezTo>
                      <a:cubicBezTo>
                        <a:pt x="3086" y="19304"/>
                        <a:pt x="3237" y="19251"/>
                        <a:pt x="3389" y="19175"/>
                      </a:cubicBezTo>
                      <a:cubicBezTo>
                        <a:pt x="3494" y="19127"/>
                        <a:pt x="3577" y="19077"/>
                        <a:pt x="3659" y="19029"/>
                      </a:cubicBezTo>
                      <a:cubicBezTo>
                        <a:pt x="3682" y="19013"/>
                        <a:pt x="3715" y="18996"/>
                        <a:pt x="3739" y="18980"/>
                      </a:cubicBezTo>
                      <a:cubicBezTo>
                        <a:pt x="3855" y="18910"/>
                        <a:pt x="3948" y="18868"/>
                        <a:pt x="4041" y="18835"/>
                      </a:cubicBezTo>
                      <a:cubicBezTo>
                        <a:pt x="4135" y="18798"/>
                        <a:pt x="4241" y="18771"/>
                        <a:pt x="4369" y="18750"/>
                      </a:cubicBezTo>
                      <a:cubicBezTo>
                        <a:pt x="4404" y="18744"/>
                        <a:pt x="4429" y="18738"/>
                        <a:pt x="4464" y="18738"/>
                      </a:cubicBezTo>
                      <a:cubicBezTo>
                        <a:pt x="4557" y="18738"/>
                        <a:pt x="4636" y="18761"/>
                        <a:pt x="4683" y="18798"/>
                      </a:cubicBezTo>
                      <a:cubicBezTo>
                        <a:pt x="4869" y="18944"/>
                        <a:pt x="5105" y="19078"/>
                        <a:pt x="5350" y="19207"/>
                      </a:cubicBezTo>
                      <a:cubicBezTo>
                        <a:pt x="5513" y="19288"/>
                        <a:pt x="5479" y="19438"/>
                        <a:pt x="4989" y="19541"/>
                      </a:cubicBezTo>
                      <a:cubicBezTo>
                        <a:pt x="4557" y="19632"/>
                        <a:pt x="4196" y="19714"/>
                        <a:pt x="3939" y="19859"/>
                      </a:cubicBezTo>
                      <a:cubicBezTo>
                        <a:pt x="3718" y="19988"/>
                        <a:pt x="3589" y="20149"/>
                        <a:pt x="3542" y="20354"/>
                      </a:cubicBezTo>
                      <a:cubicBezTo>
                        <a:pt x="3530" y="20403"/>
                        <a:pt x="3611" y="20457"/>
                        <a:pt x="3728" y="20474"/>
                      </a:cubicBezTo>
                      <a:cubicBezTo>
                        <a:pt x="3751" y="20479"/>
                        <a:pt x="3773" y="20479"/>
                        <a:pt x="3808" y="20479"/>
                      </a:cubicBezTo>
                      <a:cubicBezTo>
                        <a:pt x="3890" y="20479"/>
                        <a:pt x="3960" y="20457"/>
                        <a:pt x="3983" y="20420"/>
                      </a:cubicBezTo>
                      <a:cubicBezTo>
                        <a:pt x="4076" y="20263"/>
                        <a:pt x="4230" y="20139"/>
                        <a:pt x="4417" y="20053"/>
                      </a:cubicBezTo>
                      <a:cubicBezTo>
                        <a:pt x="4650" y="19950"/>
                        <a:pt x="4917" y="19918"/>
                        <a:pt x="5197" y="19869"/>
                      </a:cubicBezTo>
                      <a:cubicBezTo>
                        <a:pt x="5348" y="19842"/>
                        <a:pt x="5536" y="19810"/>
                        <a:pt x="5710" y="19756"/>
                      </a:cubicBezTo>
                      <a:cubicBezTo>
                        <a:pt x="5792" y="19735"/>
                        <a:pt x="5910" y="19687"/>
                        <a:pt x="6039" y="19639"/>
                      </a:cubicBezTo>
                      <a:cubicBezTo>
                        <a:pt x="6143" y="19595"/>
                        <a:pt x="6304" y="19590"/>
                        <a:pt x="6432" y="19633"/>
                      </a:cubicBezTo>
                      <a:cubicBezTo>
                        <a:pt x="6630" y="19698"/>
                        <a:pt x="6842" y="19752"/>
                        <a:pt x="7052" y="19800"/>
                      </a:cubicBezTo>
                      <a:cubicBezTo>
                        <a:pt x="7215" y="19838"/>
                        <a:pt x="7320" y="19913"/>
                        <a:pt x="7343" y="19994"/>
                      </a:cubicBezTo>
                      <a:cubicBezTo>
                        <a:pt x="7355" y="20015"/>
                        <a:pt x="7353" y="20031"/>
                        <a:pt x="7365" y="20053"/>
                      </a:cubicBezTo>
                      <a:cubicBezTo>
                        <a:pt x="7377" y="20107"/>
                        <a:pt x="7402" y="20156"/>
                        <a:pt x="7402" y="20204"/>
                      </a:cubicBezTo>
                      <a:cubicBezTo>
                        <a:pt x="7413" y="20274"/>
                        <a:pt x="7400" y="20334"/>
                        <a:pt x="7365" y="20393"/>
                      </a:cubicBezTo>
                      <a:cubicBezTo>
                        <a:pt x="7295" y="20511"/>
                        <a:pt x="7122" y="20630"/>
                        <a:pt x="6866" y="20743"/>
                      </a:cubicBezTo>
                      <a:cubicBezTo>
                        <a:pt x="6831" y="20759"/>
                        <a:pt x="6808" y="20780"/>
                        <a:pt x="6808" y="20802"/>
                      </a:cubicBezTo>
                      <a:cubicBezTo>
                        <a:pt x="6808" y="20829"/>
                        <a:pt x="6830" y="20851"/>
                        <a:pt x="6877" y="20873"/>
                      </a:cubicBezTo>
                      <a:cubicBezTo>
                        <a:pt x="6923" y="20894"/>
                        <a:pt x="6993" y="20910"/>
                        <a:pt x="7063" y="20910"/>
                      </a:cubicBezTo>
                      <a:cubicBezTo>
                        <a:pt x="7109" y="20910"/>
                        <a:pt x="7155" y="20904"/>
                        <a:pt x="7190" y="20893"/>
                      </a:cubicBezTo>
                      <a:cubicBezTo>
                        <a:pt x="7563" y="20780"/>
                        <a:pt x="7823" y="20646"/>
                        <a:pt x="7963" y="20501"/>
                      </a:cubicBezTo>
                      <a:cubicBezTo>
                        <a:pt x="8033" y="20420"/>
                        <a:pt x="8079" y="20328"/>
                        <a:pt x="8090" y="20231"/>
                      </a:cubicBezTo>
                      <a:cubicBezTo>
                        <a:pt x="8090" y="20220"/>
                        <a:pt x="8090" y="20198"/>
                        <a:pt x="8101" y="20160"/>
                      </a:cubicBezTo>
                      <a:cubicBezTo>
                        <a:pt x="8113" y="20090"/>
                        <a:pt x="8252" y="20037"/>
                        <a:pt x="8404" y="20048"/>
                      </a:cubicBezTo>
                      <a:cubicBezTo>
                        <a:pt x="8765" y="20075"/>
                        <a:pt x="9185" y="20101"/>
                        <a:pt x="9512" y="20107"/>
                      </a:cubicBezTo>
                      <a:cubicBezTo>
                        <a:pt x="9617" y="20107"/>
                        <a:pt x="9700" y="20144"/>
                        <a:pt x="9723" y="20192"/>
                      </a:cubicBezTo>
                      <a:cubicBezTo>
                        <a:pt x="9747" y="20252"/>
                        <a:pt x="9746" y="20307"/>
                        <a:pt x="9734" y="20366"/>
                      </a:cubicBezTo>
                      <a:cubicBezTo>
                        <a:pt x="9722" y="20420"/>
                        <a:pt x="9676" y="20484"/>
                        <a:pt x="9617" y="20559"/>
                      </a:cubicBezTo>
                      <a:cubicBezTo>
                        <a:pt x="9606" y="20576"/>
                        <a:pt x="9593" y="20592"/>
                        <a:pt x="9581" y="20608"/>
                      </a:cubicBezTo>
                      <a:cubicBezTo>
                        <a:pt x="9534" y="20668"/>
                        <a:pt x="9489" y="20732"/>
                        <a:pt x="9443" y="20802"/>
                      </a:cubicBezTo>
                      <a:cubicBezTo>
                        <a:pt x="9384" y="20899"/>
                        <a:pt x="9372" y="20990"/>
                        <a:pt x="9395" y="21076"/>
                      </a:cubicBezTo>
                      <a:cubicBezTo>
                        <a:pt x="9418" y="21163"/>
                        <a:pt x="9466" y="21249"/>
                        <a:pt x="9559" y="21336"/>
                      </a:cubicBezTo>
                      <a:cubicBezTo>
                        <a:pt x="9641" y="21411"/>
                        <a:pt x="9747" y="21486"/>
                        <a:pt x="9887" y="21561"/>
                      </a:cubicBezTo>
                      <a:cubicBezTo>
                        <a:pt x="9934" y="21583"/>
                        <a:pt x="10002" y="21600"/>
                        <a:pt x="10084" y="21600"/>
                      </a:cubicBezTo>
                      <a:cubicBezTo>
                        <a:pt x="10131" y="21600"/>
                        <a:pt x="10165" y="21594"/>
                        <a:pt x="10212" y="21588"/>
                      </a:cubicBezTo>
                      <a:cubicBezTo>
                        <a:pt x="10270" y="21577"/>
                        <a:pt x="10317" y="21556"/>
                        <a:pt x="10328" y="21529"/>
                      </a:cubicBezTo>
                      <a:cubicBezTo>
                        <a:pt x="10340" y="21508"/>
                        <a:pt x="10341" y="21487"/>
                        <a:pt x="10317" y="21465"/>
                      </a:cubicBezTo>
                      <a:cubicBezTo>
                        <a:pt x="10142" y="21325"/>
                        <a:pt x="10050" y="21190"/>
                        <a:pt x="10062" y="21066"/>
                      </a:cubicBezTo>
                      <a:cubicBezTo>
                        <a:pt x="10062" y="21007"/>
                        <a:pt x="10096" y="20947"/>
                        <a:pt x="10142" y="20883"/>
                      </a:cubicBezTo>
                      <a:cubicBezTo>
                        <a:pt x="10177" y="20834"/>
                        <a:pt x="10234" y="20786"/>
                        <a:pt x="10281" y="20738"/>
                      </a:cubicBezTo>
                      <a:cubicBezTo>
                        <a:pt x="10304" y="20722"/>
                        <a:pt x="10316" y="20706"/>
                        <a:pt x="10339" y="20684"/>
                      </a:cubicBezTo>
                      <a:cubicBezTo>
                        <a:pt x="10432" y="20592"/>
                        <a:pt x="10494" y="20510"/>
                        <a:pt x="10529" y="20435"/>
                      </a:cubicBezTo>
                      <a:cubicBezTo>
                        <a:pt x="10540" y="20403"/>
                        <a:pt x="10550" y="20334"/>
                        <a:pt x="10551" y="20253"/>
                      </a:cubicBezTo>
                      <a:cubicBezTo>
                        <a:pt x="10551" y="20156"/>
                        <a:pt x="10702" y="20070"/>
                        <a:pt x="10900" y="20043"/>
                      </a:cubicBezTo>
                      <a:cubicBezTo>
                        <a:pt x="11157" y="20010"/>
                        <a:pt x="11412" y="19972"/>
                        <a:pt x="11564" y="19945"/>
                      </a:cubicBezTo>
                      <a:cubicBezTo>
                        <a:pt x="11587" y="19940"/>
                        <a:pt x="11613" y="19940"/>
                        <a:pt x="11637" y="19940"/>
                      </a:cubicBezTo>
                      <a:cubicBezTo>
                        <a:pt x="11742" y="19940"/>
                        <a:pt x="11833" y="19977"/>
                        <a:pt x="11844" y="20026"/>
                      </a:cubicBezTo>
                      <a:cubicBezTo>
                        <a:pt x="11856" y="20069"/>
                        <a:pt x="11869" y="20107"/>
                        <a:pt x="11881" y="20128"/>
                      </a:cubicBezTo>
                      <a:cubicBezTo>
                        <a:pt x="11916" y="20225"/>
                        <a:pt x="11984" y="20317"/>
                        <a:pt x="12078" y="20393"/>
                      </a:cubicBezTo>
                      <a:cubicBezTo>
                        <a:pt x="12171" y="20468"/>
                        <a:pt x="12301" y="20539"/>
                        <a:pt x="12453" y="20603"/>
                      </a:cubicBezTo>
                      <a:cubicBezTo>
                        <a:pt x="12581" y="20657"/>
                        <a:pt x="12744" y="20705"/>
                        <a:pt x="12930" y="20748"/>
                      </a:cubicBezTo>
                      <a:cubicBezTo>
                        <a:pt x="12965" y="20753"/>
                        <a:pt x="13001" y="20758"/>
                        <a:pt x="13036" y="20758"/>
                      </a:cubicBezTo>
                      <a:cubicBezTo>
                        <a:pt x="13118" y="20758"/>
                        <a:pt x="13197" y="20743"/>
                        <a:pt x="13244" y="20716"/>
                      </a:cubicBezTo>
                      <a:cubicBezTo>
                        <a:pt x="13291" y="20695"/>
                        <a:pt x="13302" y="20667"/>
                        <a:pt x="13302" y="20640"/>
                      </a:cubicBezTo>
                      <a:cubicBezTo>
                        <a:pt x="13302" y="20619"/>
                        <a:pt x="13280" y="20597"/>
                        <a:pt x="13233" y="20586"/>
                      </a:cubicBezTo>
                      <a:cubicBezTo>
                        <a:pt x="12953" y="20489"/>
                        <a:pt x="12754" y="20376"/>
                        <a:pt x="12661" y="20268"/>
                      </a:cubicBezTo>
                      <a:cubicBezTo>
                        <a:pt x="12614" y="20214"/>
                        <a:pt x="12592" y="20149"/>
                        <a:pt x="12581" y="20085"/>
                      </a:cubicBezTo>
                      <a:cubicBezTo>
                        <a:pt x="12569" y="20031"/>
                        <a:pt x="12581" y="19977"/>
                        <a:pt x="12581" y="19923"/>
                      </a:cubicBezTo>
                      <a:lnTo>
                        <a:pt x="12581" y="19864"/>
                      </a:lnTo>
                      <a:cubicBezTo>
                        <a:pt x="12581" y="19853"/>
                        <a:pt x="12580" y="19843"/>
                        <a:pt x="12591" y="19832"/>
                      </a:cubicBezTo>
                      <a:cubicBezTo>
                        <a:pt x="12626" y="19757"/>
                        <a:pt x="12720" y="19687"/>
                        <a:pt x="12872" y="19639"/>
                      </a:cubicBezTo>
                      <a:cubicBezTo>
                        <a:pt x="13035" y="19590"/>
                        <a:pt x="13187" y="19531"/>
                        <a:pt x="13339" y="19477"/>
                      </a:cubicBezTo>
                      <a:cubicBezTo>
                        <a:pt x="13385" y="19461"/>
                        <a:pt x="13444" y="19450"/>
                        <a:pt x="13503" y="19450"/>
                      </a:cubicBezTo>
                      <a:cubicBezTo>
                        <a:pt x="13584" y="19450"/>
                        <a:pt x="13663" y="19471"/>
                        <a:pt x="13721" y="19504"/>
                      </a:cubicBezTo>
                      <a:cubicBezTo>
                        <a:pt x="13768" y="19536"/>
                        <a:pt x="13816" y="19563"/>
                        <a:pt x="13874" y="19590"/>
                      </a:cubicBezTo>
                      <a:cubicBezTo>
                        <a:pt x="14026" y="19670"/>
                        <a:pt x="14201" y="19734"/>
                        <a:pt x="14399" y="19788"/>
                      </a:cubicBezTo>
                      <a:cubicBezTo>
                        <a:pt x="14597" y="19842"/>
                        <a:pt x="14796" y="19876"/>
                        <a:pt x="14971" y="19903"/>
                      </a:cubicBezTo>
                      <a:lnTo>
                        <a:pt x="15062" y="19913"/>
                      </a:lnTo>
                      <a:cubicBezTo>
                        <a:pt x="15202" y="19934"/>
                        <a:pt x="15331" y="19955"/>
                        <a:pt x="15460" y="19977"/>
                      </a:cubicBezTo>
                      <a:cubicBezTo>
                        <a:pt x="15611" y="20009"/>
                        <a:pt x="15729" y="20042"/>
                        <a:pt x="15846" y="20085"/>
                      </a:cubicBezTo>
                      <a:cubicBezTo>
                        <a:pt x="16056" y="20171"/>
                        <a:pt x="16218" y="20290"/>
                        <a:pt x="16334" y="20452"/>
                      </a:cubicBezTo>
                      <a:cubicBezTo>
                        <a:pt x="16358" y="20489"/>
                        <a:pt x="16439" y="20511"/>
                        <a:pt x="16520" y="20511"/>
                      </a:cubicBezTo>
                      <a:cubicBezTo>
                        <a:pt x="16544" y="20511"/>
                        <a:pt x="16570" y="20511"/>
                        <a:pt x="16593" y="20506"/>
                      </a:cubicBezTo>
                      <a:cubicBezTo>
                        <a:pt x="16722" y="20489"/>
                        <a:pt x="16802" y="20436"/>
                        <a:pt x="16779" y="20388"/>
                      </a:cubicBezTo>
                      <a:cubicBezTo>
                        <a:pt x="16721" y="20178"/>
                        <a:pt x="16579" y="20020"/>
                        <a:pt x="16334" y="19891"/>
                      </a:cubicBezTo>
                      <a:cubicBezTo>
                        <a:pt x="16206" y="19821"/>
                        <a:pt x="16044" y="19756"/>
                        <a:pt x="15846" y="19702"/>
                      </a:cubicBezTo>
                      <a:cubicBezTo>
                        <a:pt x="15694" y="19659"/>
                        <a:pt x="15530" y="19627"/>
                        <a:pt x="15391" y="19595"/>
                      </a:cubicBezTo>
                      <a:lnTo>
                        <a:pt x="15310" y="19580"/>
                      </a:lnTo>
                      <a:cubicBezTo>
                        <a:pt x="15124" y="19536"/>
                        <a:pt x="14993" y="19504"/>
                        <a:pt x="14888" y="19472"/>
                      </a:cubicBezTo>
                      <a:cubicBezTo>
                        <a:pt x="14783" y="19434"/>
                        <a:pt x="14692" y="19396"/>
                        <a:pt x="14611" y="19347"/>
                      </a:cubicBezTo>
                      <a:cubicBezTo>
                        <a:pt x="14517" y="19293"/>
                        <a:pt x="14434" y="19228"/>
                        <a:pt x="14341" y="19137"/>
                      </a:cubicBezTo>
                      <a:cubicBezTo>
                        <a:pt x="14294" y="19088"/>
                        <a:pt x="14307" y="19030"/>
                        <a:pt x="14388" y="18992"/>
                      </a:cubicBezTo>
                      <a:cubicBezTo>
                        <a:pt x="14517" y="18917"/>
                        <a:pt x="14751" y="18776"/>
                        <a:pt x="14960" y="18647"/>
                      </a:cubicBezTo>
                      <a:cubicBezTo>
                        <a:pt x="15054" y="18588"/>
                        <a:pt x="15238" y="18582"/>
                        <a:pt x="15343" y="18642"/>
                      </a:cubicBezTo>
                      <a:cubicBezTo>
                        <a:pt x="15401" y="18674"/>
                        <a:pt x="15448" y="18695"/>
                        <a:pt x="15460" y="18701"/>
                      </a:cubicBezTo>
                      <a:cubicBezTo>
                        <a:pt x="15600" y="18771"/>
                        <a:pt x="15774" y="18824"/>
                        <a:pt x="15937" y="18867"/>
                      </a:cubicBezTo>
                      <a:cubicBezTo>
                        <a:pt x="16240" y="18937"/>
                        <a:pt x="16591" y="18975"/>
                        <a:pt x="17034" y="18975"/>
                      </a:cubicBezTo>
                      <a:cubicBezTo>
                        <a:pt x="17139" y="18975"/>
                        <a:pt x="17234" y="18933"/>
                        <a:pt x="17246" y="18884"/>
                      </a:cubicBezTo>
                      <a:cubicBezTo>
                        <a:pt x="17257" y="18836"/>
                        <a:pt x="17186" y="18792"/>
                        <a:pt x="17093" y="18787"/>
                      </a:cubicBezTo>
                      <a:cubicBezTo>
                        <a:pt x="16743" y="18760"/>
                        <a:pt x="16453" y="18712"/>
                        <a:pt x="16254" y="18642"/>
                      </a:cubicBezTo>
                      <a:cubicBezTo>
                        <a:pt x="16149" y="18604"/>
                        <a:pt x="16056" y="18561"/>
                        <a:pt x="15963" y="18507"/>
                      </a:cubicBezTo>
                      <a:cubicBezTo>
                        <a:pt x="15881" y="18453"/>
                        <a:pt x="15799" y="18388"/>
                        <a:pt x="15729" y="18324"/>
                      </a:cubicBezTo>
                      <a:cubicBezTo>
                        <a:pt x="15648" y="18237"/>
                        <a:pt x="15647" y="18135"/>
                        <a:pt x="15740" y="18054"/>
                      </a:cubicBezTo>
                      <a:cubicBezTo>
                        <a:pt x="15845" y="17963"/>
                        <a:pt x="15951" y="17866"/>
                        <a:pt x="16021" y="17807"/>
                      </a:cubicBezTo>
                      <a:cubicBezTo>
                        <a:pt x="16103" y="17726"/>
                        <a:pt x="16325" y="17704"/>
                        <a:pt x="16477" y="17763"/>
                      </a:cubicBezTo>
                      <a:cubicBezTo>
                        <a:pt x="16512" y="17779"/>
                        <a:pt x="16545" y="17789"/>
                        <a:pt x="16557" y="17795"/>
                      </a:cubicBezTo>
                      <a:cubicBezTo>
                        <a:pt x="16720" y="17854"/>
                        <a:pt x="16896" y="17904"/>
                        <a:pt x="17071" y="17936"/>
                      </a:cubicBezTo>
                      <a:cubicBezTo>
                        <a:pt x="17316" y="17979"/>
                        <a:pt x="17573" y="18000"/>
                        <a:pt x="17876" y="18000"/>
                      </a:cubicBezTo>
                      <a:cubicBezTo>
                        <a:pt x="17969" y="18000"/>
                        <a:pt x="18074" y="18001"/>
                        <a:pt x="18179" y="17995"/>
                      </a:cubicBezTo>
                      <a:cubicBezTo>
                        <a:pt x="18284" y="17990"/>
                        <a:pt x="18375" y="17946"/>
                        <a:pt x="18375" y="17893"/>
                      </a:cubicBezTo>
                      <a:cubicBezTo>
                        <a:pt x="18375" y="17844"/>
                        <a:pt x="18305" y="17807"/>
                        <a:pt x="18200" y="17802"/>
                      </a:cubicBezTo>
                      <a:cubicBezTo>
                        <a:pt x="17839" y="17785"/>
                        <a:pt x="17547" y="17746"/>
                        <a:pt x="17326" y="17687"/>
                      </a:cubicBezTo>
                      <a:cubicBezTo>
                        <a:pt x="17209" y="17655"/>
                        <a:pt x="17106" y="17618"/>
                        <a:pt x="17012" y="17569"/>
                      </a:cubicBezTo>
                      <a:cubicBezTo>
                        <a:pt x="16931" y="17521"/>
                        <a:pt x="16847" y="17467"/>
                        <a:pt x="16754" y="17413"/>
                      </a:cubicBezTo>
                      <a:cubicBezTo>
                        <a:pt x="16754" y="17413"/>
                        <a:pt x="16707" y="17381"/>
                        <a:pt x="16695" y="17371"/>
                      </a:cubicBezTo>
                      <a:cubicBezTo>
                        <a:pt x="16602" y="17311"/>
                        <a:pt x="16593" y="17235"/>
                        <a:pt x="16652" y="17165"/>
                      </a:cubicBezTo>
                      <a:cubicBezTo>
                        <a:pt x="16780" y="17020"/>
                        <a:pt x="16896" y="16868"/>
                        <a:pt x="17012" y="16717"/>
                      </a:cubicBezTo>
                      <a:cubicBezTo>
                        <a:pt x="17047" y="16680"/>
                        <a:pt x="17116" y="16648"/>
                        <a:pt x="17209" y="16648"/>
                      </a:cubicBezTo>
                      <a:cubicBezTo>
                        <a:pt x="17221" y="16648"/>
                        <a:pt x="17245" y="16648"/>
                        <a:pt x="17257" y="16648"/>
                      </a:cubicBezTo>
                      <a:cubicBezTo>
                        <a:pt x="17385" y="16659"/>
                        <a:pt x="17490" y="16675"/>
                        <a:pt x="17606" y="16707"/>
                      </a:cubicBezTo>
                      <a:cubicBezTo>
                        <a:pt x="17723" y="16740"/>
                        <a:pt x="17851" y="16782"/>
                        <a:pt x="17967" y="16825"/>
                      </a:cubicBezTo>
                      <a:lnTo>
                        <a:pt x="18004" y="16837"/>
                      </a:lnTo>
                      <a:cubicBezTo>
                        <a:pt x="18120" y="16880"/>
                        <a:pt x="18260" y="16933"/>
                        <a:pt x="18412" y="16977"/>
                      </a:cubicBezTo>
                      <a:cubicBezTo>
                        <a:pt x="18587" y="17025"/>
                        <a:pt x="18772" y="17063"/>
                        <a:pt x="18959" y="17079"/>
                      </a:cubicBezTo>
                      <a:cubicBezTo>
                        <a:pt x="19099" y="17095"/>
                        <a:pt x="19252" y="17101"/>
                        <a:pt x="19403" y="17101"/>
                      </a:cubicBezTo>
                      <a:cubicBezTo>
                        <a:pt x="19601" y="17101"/>
                        <a:pt x="19810" y="17089"/>
                        <a:pt x="20067" y="17062"/>
                      </a:cubicBezTo>
                      <a:cubicBezTo>
                        <a:pt x="20171" y="17052"/>
                        <a:pt x="20242" y="17004"/>
                        <a:pt x="20231" y="16950"/>
                      </a:cubicBezTo>
                      <a:cubicBezTo>
                        <a:pt x="20219" y="16907"/>
                        <a:pt x="20138" y="16874"/>
                        <a:pt x="20045" y="16874"/>
                      </a:cubicBezTo>
                      <a:lnTo>
                        <a:pt x="20034" y="16874"/>
                      </a:lnTo>
                      <a:cubicBezTo>
                        <a:pt x="19975" y="16874"/>
                        <a:pt x="19917" y="16874"/>
                        <a:pt x="19859" y="16874"/>
                      </a:cubicBezTo>
                      <a:cubicBezTo>
                        <a:pt x="19579" y="16874"/>
                        <a:pt x="19332" y="16858"/>
                        <a:pt x="19134" y="16820"/>
                      </a:cubicBezTo>
                      <a:cubicBezTo>
                        <a:pt x="19005" y="16798"/>
                        <a:pt x="18889" y="16767"/>
                        <a:pt x="18784" y="16724"/>
                      </a:cubicBezTo>
                      <a:cubicBezTo>
                        <a:pt x="18679" y="16686"/>
                        <a:pt x="18586" y="16631"/>
                        <a:pt x="18481" y="16583"/>
                      </a:cubicBezTo>
                      <a:lnTo>
                        <a:pt x="18459" y="16573"/>
                      </a:lnTo>
                      <a:cubicBezTo>
                        <a:pt x="18343" y="16513"/>
                        <a:pt x="18214" y="16448"/>
                        <a:pt x="18051" y="16394"/>
                      </a:cubicBezTo>
                      <a:cubicBezTo>
                        <a:pt x="17911" y="16346"/>
                        <a:pt x="17759" y="16309"/>
                        <a:pt x="17595" y="16276"/>
                      </a:cubicBezTo>
                      <a:cubicBezTo>
                        <a:pt x="17456" y="16249"/>
                        <a:pt x="17374" y="16174"/>
                        <a:pt x="17421" y="16109"/>
                      </a:cubicBezTo>
                      <a:cubicBezTo>
                        <a:pt x="17479" y="16007"/>
                        <a:pt x="17549" y="15899"/>
                        <a:pt x="17595" y="15791"/>
                      </a:cubicBezTo>
                      <a:cubicBezTo>
                        <a:pt x="17630" y="15727"/>
                        <a:pt x="17736" y="15684"/>
                        <a:pt x="17876" y="15673"/>
                      </a:cubicBezTo>
                      <a:lnTo>
                        <a:pt x="17887" y="15673"/>
                      </a:lnTo>
                      <a:cubicBezTo>
                        <a:pt x="18050" y="15663"/>
                        <a:pt x="18203" y="15652"/>
                        <a:pt x="18343" y="15652"/>
                      </a:cubicBezTo>
                      <a:lnTo>
                        <a:pt x="18364" y="15652"/>
                      </a:lnTo>
                      <a:cubicBezTo>
                        <a:pt x="18504" y="15652"/>
                        <a:pt x="18623" y="15662"/>
                        <a:pt x="18751" y="15678"/>
                      </a:cubicBezTo>
                      <a:cubicBezTo>
                        <a:pt x="18996" y="15711"/>
                        <a:pt x="19252" y="15786"/>
                        <a:pt x="19520" y="15899"/>
                      </a:cubicBezTo>
                      <a:cubicBezTo>
                        <a:pt x="19555" y="15915"/>
                        <a:pt x="19601" y="15921"/>
                        <a:pt x="19647" y="15921"/>
                      </a:cubicBezTo>
                      <a:cubicBezTo>
                        <a:pt x="19694" y="15921"/>
                        <a:pt x="19739" y="15910"/>
                        <a:pt x="19786" y="15894"/>
                      </a:cubicBezTo>
                      <a:cubicBezTo>
                        <a:pt x="19868" y="15856"/>
                        <a:pt x="19881" y="15802"/>
                        <a:pt x="19811" y="15759"/>
                      </a:cubicBezTo>
                      <a:cubicBezTo>
                        <a:pt x="19531" y="15598"/>
                        <a:pt x="19273" y="15494"/>
                        <a:pt x="18969" y="15424"/>
                      </a:cubicBezTo>
                      <a:cubicBezTo>
                        <a:pt x="18795" y="15387"/>
                        <a:pt x="18599" y="15354"/>
                        <a:pt x="18401" y="15343"/>
                      </a:cubicBezTo>
                      <a:cubicBezTo>
                        <a:pt x="18343" y="15338"/>
                        <a:pt x="18225" y="15333"/>
                        <a:pt x="18073" y="15333"/>
                      </a:cubicBezTo>
                      <a:cubicBezTo>
                        <a:pt x="18015" y="15333"/>
                        <a:pt x="17955" y="15318"/>
                        <a:pt x="17920" y="15296"/>
                      </a:cubicBezTo>
                      <a:cubicBezTo>
                        <a:pt x="17885" y="15275"/>
                        <a:pt x="17876" y="15247"/>
                        <a:pt x="17876" y="15221"/>
                      </a:cubicBezTo>
                      <a:cubicBezTo>
                        <a:pt x="17911" y="15134"/>
                        <a:pt x="17967" y="14988"/>
                        <a:pt x="18026" y="14848"/>
                      </a:cubicBezTo>
                      <a:cubicBezTo>
                        <a:pt x="18061" y="14762"/>
                        <a:pt x="18270" y="14708"/>
                        <a:pt x="18445" y="14746"/>
                      </a:cubicBezTo>
                      <a:cubicBezTo>
                        <a:pt x="18491" y="14756"/>
                        <a:pt x="18517" y="14763"/>
                        <a:pt x="18529" y="14763"/>
                      </a:cubicBezTo>
                      <a:cubicBezTo>
                        <a:pt x="18715" y="14795"/>
                        <a:pt x="18925" y="14811"/>
                        <a:pt x="19112" y="14816"/>
                      </a:cubicBezTo>
                      <a:cubicBezTo>
                        <a:pt x="19123" y="14816"/>
                        <a:pt x="19147" y="14816"/>
                        <a:pt x="19159" y="14816"/>
                      </a:cubicBezTo>
                      <a:cubicBezTo>
                        <a:pt x="19486" y="14816"/>
                        <a:pt x="19810" y="14778"/>
                        <a:pt x="20183" y="14697"/>
                      </a:cubicBezTo>
                      <a:cubicBezTo>
                        <a:pt x="20288" y="14675"/>
                        <a:pt x="20335" y="14622"/>
                        <a:pt x="20289" y="14574"/>
                      </a:cubicBezTo>
                      <a:cubicBezTo>
                        <a:pt x="20266" y="14536"/>
                        <a:pt x="20185" y="14515"/>
                        <a:pt x="20103" y="14515"/>
                      </a:cubicBezTo>
                      <a:cubicBezTo>
                        <a:pt x="20091" y="14515"/>
                        <a:pt x="20067" y="14515"/>
                        <a:pt x="20056" y="14520"/>
                      </a:cubicBezTo>
                      <a:cubicBezTo>
                        <a:pt x="19822" y="14547"/>
                        <a:pt x="19623" y="14562"/>
                        <a:pt x="19436" y="14562"/>
                      </a:cubicBezTo>
                      <a:cubicBezTo>
                        <a:pt x="19331" y="14562"/>
                        <a:pt x="19241" y="14557"/>
                        <a:pt x="19159" y="14552"/>
                      </a:cubicBezTo>
                      <a:cubicBezTo>
                        <a:pt x="19031" y="14541"/>
                        <a:pt x="18901" y="14520"/>
                        <a:pt x="18773" y="14488"/>
                      </a:cubicBezTo>
                      <a:cubicBezTo>
                        <a:pt x="18656" y="14456"/>
                        <a:pt x="18539" y="14418"/>
                        <a:pt x="18423" y="14380"/>
                      </a:cubicBezTo>
                      <a:lnTo>
                        <a:pt x="18401" y="14374"/>
                      </a:lnTo>
                      <a:cubicBezTo>
                        <a:pt x="18366" y="14363"/>
                        <a:pt x="18330" y="14352"/>
                        <a:pt x="18295" y="14342"/>
                      </a:cubicBezTo>
                      <a:cubicBezTo>
                        <a:pt x="18202" y="14309"/>
                        <a:pt x="18141" y="14261"/>
                        <a:pt x="18153" y="14207"/>
                      </a:cubicBezTo>
                      <a:cubicBezTo>
                        <a:pt x="18165" y="14148"/>
                        <a:pt x="18179" y="14089"/>
                        <a:pt x="18179" y="14035"/>
                      </a:cubicBezTo>
                      <a:cubicBezTo>
                        <a:pt x="18190" y="13987"/>
                        <a:pt x="18270" y="13943"/>
                        <a:pt x="18386" y="13943"/>
                      </a:cubicBezTo>
                      <a:cubicBezTo>
                        <a:pt x="18386" y="13943"/>
                        <a:pt x="18459" y="13943"/>
                        <a:pt x="18459" y="13943"/>
                      </a:cubicBezTo>
                      <a:cubicBezTo>
                        <a:pt x="18669" y="13943"/>
                        <a:pt x="18888" y="13928"/>
                        <a:pt x="19086" y="13895"/>
                      </a:cubicBezTo>
                      <a:cubicBezTo>
                        <a:pt x="19296" y="13863"/>
                        <a:pt x="19472" y="13813"/>
                        <a:pt x="19600" y="13781"/>
                      </a:cubicBezTo>
                      <a:lnTo>
                        <a:pt x="19626" y="13776"/>
                      </a:lnTo>
                      <a:cubicBezTo>
                        <a:pt x="19754" y="13744"/>
                        <a:pt x="19881" y="13712"/>
                        <a:pt x="19997" y="13685"/>
                      </a:cubicBezTo>
                      <a:cubicBezTo>
                        <a:pt x="20126" y="13658"/>
                        <a:pt x="20266" y="13641"/>
                        <a:pt x="20395" y="13641"/>
                      </a:cubicBezTo>
                      <a:cubicBezTo>
                        <a:pt x="20430" y="13641"/>
                        <a:pt x="20465" y="13641"/>
                        <a:pt x="20500" y="13641"/>
                      </a:cubicBezTo>
                      <a:cubicBezTo>
                        <a:pt x="20722" y="13641"/>
                        <a:pt x="20989" y="13668"/>
                        <a:pt x="21280" y="13717"/>
                      </a:cubicBezTo>
                      <a:cubicBezTo>
                        <a:pt x="21303" y="13722"/>
                        <a:pt x="21326" y="13722"/>
                        <a:pt x="21349" y="13722"/>
                      </a:cubicBezTo>
                      <a:cubicBezTo>
                        <a:pt x="21419" y="13722"/>
                        <a:pt x="21489" y="13700"/>
                        <a:pt x="21524" y="13668"/>
                      </a:cubicBezTo>
                      <a:cubicBezTo>
                        <a:pt x="21571" y="13620"/>
                        <a:pt x="21537" y="13560"/>
                        <a:pt x="21444" y="13533"/>
                      </a:cubicBezTo>
                      <a:cubicBezTo>
                        <a:pt x="21059" y="13431"/>
                        <a:pt x="20733" y="13378"/>
                        <a:pt x="20395" y="13362"/>
                      </a:cubicBezTo>
                      <a:cubicBezTo>
                        <a:pt x="20348" y="13362"/>
                        <a:pt x="20299" y="13357"/>
                        <a:pt x="20252" y="13357"/>
                      </a:cubicBezTo>
                      <a:cubicBezTo>
                        <a:pt x="20101" y="13357"/>
                        <a:pt x="19952" y="13367"/>
                        <a:pt x="19800" y="13384"/>
                      </a:cubicBezTo>
                      <a:cubicBezTo>
                        <a:pt x="19626" y="13405"/>
                        <a:pt x="19459" y="13431"/>
                        <a:pt x="19319" y="13458"/>
                      </a:cubicBezTo>
                      <a:lnTo>
                        <a:pt x="19276" y="13464"/>
                      </a:lnTo>
                      <a:cubicBezTo>
                        <a:pt x="19136" y="13491"/>
                        <a:pt x="18993" y="13513"/>
                        <a:pt x="18853" y="13523"/>
                      </a:cubicBezTo>
                      <a:cubicBezTo>
                        <a:pt x="18771" y="13529"/>
                        <a:pt x="18704" y="13533"/>
                        <a:pt x="18634" y="13533"/>
                      </a:cubicBezTo>
                      <a:cubicBezTo>
                        <a:pt x="18588" y="13533"/>
                        <a:pt x="18539" y="13534"/>
                        <a:pt x="18492" y="13528"/>
                      </a:cubicBezTo>
                      <a:lnTo>
                        <a:pt x="18481" y="13528"/>
                      </a:lnTo>
                      <a:cubicBezTo>
                        <a:pt x="18330" y="13518"/>
                        <a:pt x="18223" y="13459"/>
                        <a:pt x="18211" y="13384"/>
                      </a:cubicBezTo>
                      <a:cubicBezTo>
                        <a:pt x="18211" y="13211"/>
                        <a:pt x="18203" y="13044"/>
                        <a:pt x="18168" y="12877"/>
                      </a:cubicBezTo>
                      <a:cubicBezTo>
                        <a:pt x="18168" y="12839"/>
                        <a:pt x="18190" y="12806"/>
                        <a:pt x="18237" y="12779"/>
                      </a:cubicBezTo>
                      <a:cubicBezTo>
                        <a:pt x="18400" y="12704"/>
                        <a:pt x="18539" y="12769"/>
                        <a:pt x="19017" y="12796"/>
                      </a:cubicBezTo>
                      <a:cubicBezTo>
                        <a:pt x="19215" y="12807"/>
                        <a:pt x="19424" y="12800"/>
                        <a:pt x="19611" y="12784"/>
                      </a:cubicBezTo>
                      <a:cubicBezTo>
                        <a:pt x="19937" y="12752"/>
                        <a:pt x="20252" y="12678"/>
                        <a:pt x="20602" y="12549"/>
                      </a:cubicBezTo>
                      <a:cubicBezTo>
                        <a:pt x="20684" y="12516"/>
                        <a:pt x="20708" y="12457"/>
                        <a:pt x="20650" y="12414"/>
                      </a:cubicBezTo>
                      <a:cubicBezTo>
                        <a:pt x="20615" y="12387"/>
                        <a:pt x="20544" y="12370"/>
                        <a:pt x="20486" y="12370"/>
                      </a:cubicBezTo>
                      <a:cubicBezTo>
                        <a:pt x="20451" y="12370"/>
                        <a:pt x="20430" y="12375"/>
                        <a:pt x="20395" y="12380"/>
                      </a:cubicBezTo>
                      <a:cubicBezTo>
                        <a:pt x="19462" y="12623"/>
                        <a:pt x="19089" y="12478"/>
                        <a:pt x="18343" y="12360"/>
                      </a:cubicBezTo>
                      <a:cubicBezTo>
                        <a:pt x="18156" y="12333"/>
                        <a:pt x="18028" y="12258"/>
                        <a:pt x="17993" y="12171"/>
                      </a:cubicBezTo>
                      <a:cubicBezTo>
                        <a:pt x="17946" y="12037"/>
                        <a:pt x="17888" y="11907"/>
                        <a:pt x="17818" y="11777"/>
                      </a:cubicBezTo>
                      <a:cubicBezTo>
                        <a:pt x="17783" y="11702"/>
                        <a:pt x="17852" y="11622"/>
                        <a:pt x="18004" y="11579"/>
                      </a:cubicBezTo>
                      <a:cubicBezTo>
                        <a:pt x="18039" y="11568"/>
                        <a:pt x="18074" y="11563"/>
                        <a:pt x="18120" y="11552"/>
                      </a:cubicBezTo>
                      <a:cubicBezTo>
                        <a:pt x="18237" y="11530"/>
                        <a:pt x="18354" y="11514"/>
                        <a:pt x="18470" y="11503"/>
                      </a:cubicBezTo>
                      <a:cubicBezTo>
                        <a:pt x="18529" y="11498"/>
                        <a:pt x="18586" y="11498"/>
                        <a:pt x="18656" y="11498"/>
                      </a:cubicBezTo>
                      <a:cubicBezTo>
                        <a:pt x="18726" y="11498"/>
                        <a:pt x="18806" y="11498"/>
                        <a:pt x="18911" y="11503"/>
                      </a:cubicBezTo>
                      <a:lnTo>
                        <a:pt x="18984" y="11503"/>
                      </a:lnTo>
                      <a:cubicBezTo>
                        <a:pt x="19101" y="11508"/>
                        <a:pt x="19228" y="11508"/>
                        <a:pt x="19356" y="11508"/>
                      </a:cubicBezTo>
                      <a:cubicBezTo>
                        <a:pt x="19391" y="11508"/>
                        <a:pt x="19437" y="11508"/>
                        <a:pt x="19472" y="11508"/>
                      </a:cubicBezTo>
                      <a:cubicBezTo>
                        <a:pt x="19682" y="11503"/>
                        <a:pt x="19881" y="11487"/>
                        <a:pt x="20056" y="11449"/>
                      </a:cubicBezTo>
                      <a:cubicBezTo>
                        <a:pt x="20370" y="11390"/>
                        <a:pt x="20661" y="11292"/>
                        <a:pt x="20941" y="11131"/>
                      </a:cubicBezTo>
                      <a:cubicBezTo>
                        <a:pt x="21011" y="11093"/>
                        <a:pt x="21012" y="11029"/>
                        <a:pt x="20930" y="10991"/>
                      </a:cubicBezTo>
                      <a:cubicBezTo>
                        <a:pt x="20884" y="10970"/>
                        <a:pt x="20836" y="10959"/>
                        <a:pt x="20777" y="10959"/>
                      </a:cubicBezTo>
                      <a:cubicBezTo>
                        <a:pt x="20731" y="10959"/>
                        <a:pt x="20696" y="10963"/>
                        <a:pt x="20661" y="10979"/>
                      </a:cubicBezTo>
                      <a:cubicBezTo>
                        <a:pt x="20392" y="11087"/>
                        <a:pt x="20126" y="11153"/>
                        <a:pt x="19870" y="11180"/>
                      </a:cubicBezTo>
                      <a:cubicBezTo>
                        <a:pt x="19776" y="11190"/>
                        <a:pt x="19694" y="11195"/>
                        <a:pt x="19589" y="11195"/>
                      </a:cubicBezTo>
                      <a:cubicBezTo>
                        <a:pt x="19542" y="11195"/>
                        <a:pt x="19497" y="11195"/>
                        <a:pt x="19451" y="11190"/>
                      </a:cubicBezTo>
                      <a:cubicBezTo>
                        <a:pt x="19322" y="11184"/>
                        <a:pt x="19193" y="11174"/>
                        <a:pt x="19053" y="11158"/>
                      </a:cubicBezTo>
                      <a:lnTo>
                        <a:pt x="18995" y="11153"/>
                      </a:lnTo>
                      <a:cubicBezTo>
                        <a:pt x="18832" y="11137"/>
                        <a:pt x="18644" y="11121"/>
                        <a:pt x="18434" y="11121"/>
                      </a:cubicBezTo>
                      <a:cubicBezTo>
                        <a:pt x="18224" y="11121"/>
                        <a:pt x="18013" y="11136"/>
                        <a:pt x="17803" y="11168"/>
                      </a:cubicBezTo>
                      <a:cubicBezTo>
                        <a:pt x="17768" y="11173"/>
                        <a:pt x="17747" y="11179"/>
                        <a:pt x="17712" y="11185"/>
                      </a:cubicBezTo>
                      <a:cubicBezTo>
                        <a:pt x="17665" y="11190"/>
                        <a:pt x="17617" y="11195"/>
                        <a:pt x="17570" y="11190"/>
                      </a:cubicBezTo>
                      <a:cubicBezTo>
                        <a:pt x="17477" y="11184"/>
                        <a:pt x="17397" y="11147"/>
                        <a:pt x="17362" y="11104"/>
                      </a:cubicBezTo>
                      <a:cubicBezTo>
                        <a:pt x="17316" y="11050"/>
                        <a:pt x="17267" y="11001"/>
                        <a:pt x="17220" y="10947"/>
                      </a:cubicBezTo>
                      <a:cubicBezTo>
                        <a:pt x="17138" y="10856"/>
                        <a:pt x="17058" y="10769"/>
                        <a:pt x="16976" y="10683"/>
                      </a:cubicBezTo>
                      <a:cubicBezTo>
                        <a:pt x="16953" y="10661"/>
                        <a:pt x="16964" y="10635"/>
                        <a:pt x="16987" y="10619"/>
                      </a:cubicBezTo>
                      <a:cubicBezTo>
                        <a:pt x="17010" y="10597"/>
                        <a:pt x="17060" y="10587"/>
                        <a:pt x="17118" y="10582"/>
                      </a:cubicBezTo>
                      <a:cubicBezTo>
                        <a:pt x="17223" y="10577"/>
                        <a:pt x="17313" y="10571"/>
                        <a:pt x="17395" y="10565"/>
                      </a:cubicBezTo>
                      <a:cubicBezTo>
                        <a:pt x="17593" y="10549"/>
                        <a:pt x="17793" y="10517"/>
                        <a:pt x="17956" y="10474"/>
                      </a:cubicBezTo>
                      <a:cubicBezTo>
                        <a:pt x="18318" y="10383"/>
                        <a:pt x="18574" y="10252"/>
                        <a:pt x="18784" y="10139"/>
                      </a:cubicBezTo>
                      <a:cubicBezTo>
                        <a:pt x="18819" y="10118"/>
                        <a:pt x="18831" y="10097"/>
                        <a:pt x="18831" y="10075"/>
                      </a:cubicBezTo>
                      <a:cubicBezTo>
                        <a:pt x="18831" y="10054"/>
                        <a:pt x="18797" y="10032"/>
                        <a:pt x="18762" y="10016"/>
                      </a:cubicBezTo>
                      <a:cubicBezTo>
                        <a:pt x="18727" y="10005"/>
                        <a:pt x="18680" y="9994"/>
                        <a:pt x="18645" y="9994"/>
                      </a:cubicBezTo>
                      <a:cubicBezTo>
                        <a:pt x="18598" y="9994"/>
                        <a:pt x="18553" y="10000"/>
                        <a:pt x="18518" y="10016"/>
                      </a:cubicBezTo>
                      <a:cubicBezTo>
                        <a:pt x="18226" y="10129"/>
                        <a:pt x="17978" y="10199"/>
                        <a:pt x="17745" y="10237"/>
                      </a:cubicBezTo>
                      <a:cubicBezTo>
                        <a:pt x="17617" y="10258"/>
                        <a:pt x="17491" y="10269"/>
                        <a:pt x="17351" y="10269"/>
                      </a:cubicBezTo>
                      <a:lnTo>
                        <a:pt x="17337" y="10269"/>
                      </a:lnTo>
                      <a:cubicBezTo>
                        <a:pt x="17208" y="10269"/>
                        <a:pt x="17071" y="10263"/>
                        <a:pt x="16896" y="10252"/>
                      </a:cubicBezTo>
                      <a:cubicBezTo>
                        <a:pt x="16861" y="10252"/>
                        <a:pt x="16824" y="10247"/>
                        <a:pt x="16801" y="10247"/>
                      </a:cubicBezTo>
                      <a:cubicBezTo>
                        <a:pt x="16673" y="10242"/>
                        <a:pt x="16556" y="10198"/>
                        <a:pt x="16509" y="10144"/>
                      </a:cubicBezTo>
                      <a:cubicBezTo>
                        <a:pt x="16451" y="10080"/>
                        <a:pt x="16369" y="9972"/>
                        <a:pt x="16287" y="9865"/>
                      </a:cubicBezTo>
                      <a:cubicBezTo>
                        <a:pt x="16217" y="9773"/>
                        <a:pt x="16267" y="9675"/>
                        <a:pt x="16418" y="9605"/>
                      </a:cubicBezTo>
                      <a:cubicBezTo>
                        <a:pt x="16535" y="9552"/>
                        <a:pt x="16638" y="9509"/>
                        <a:pt x="16684" y="9488"/>
                      </a:cubicBezTo>
                      <a:cubicBezTo>
                        <a:pt x="16801" y="9434"/>
                        <a:pt x="16907" y="9380"/>
                        <a:pt x="17012" y="9343"/>
                      </a:cubicBezTo>
                      <a:cubicBezTo>
                        <a:pt x="17117" y="9305"/>
                        <a:pt x="17233" y="9272"/>
                        <a:pt x="17373" y="9250"/>
                      </a:cubicBezTo>
                      <a:cubicBezTo>
                        <a:pt x="17571" y="9218"/>
                        <a:pt x="17817" y="9201"/>
                        <a:pt x="18120" y="9201"/>
                      </a:cubicBezTo>
                      <a:cubicBezTo>
                        <a:pt x="18179" y="9201"/>
                        <a:pt x="18226" y="9201"/>
                        <a:pt x="18284" y="9201"/>
                      </a:cubicBezTo>
                      <a:lnTo>
                        <a:pt x="18295" y="9201"/>
                      </a:lnTo>
                      <a:cubicBezTo>
                        <a:pt x="18389" y="9201"/>
                        <a:pt x="18469" y="9175"/>
                        <a:pt x="18492" y="9132"/>
                      </a:cubicBezTo>
                      <a:cubicBezTo>
                        <a:pt x="18504" y="9111"/>
                        <a:pt x="18494" y="9083"/>
                        <a:pt x="18470" y="9067"/>
                      </a:cubicBezTo>
                      <a:cubicBezTo>
                        <a:pt x="18447" y="9045"/>
                        <a:pt x="18401" y="9035"/>
                        <a:pt x="18343" y="9030"/>
                      </a:cubicBezTo>
                      <a:cubicBezTo>
                        <a:pt x="18074" y="9003"/>
                        <a:pt x="17840" y="8986"/>
                        <a:pt x="17595" y="8986"/>
                      </a:cubicBezTo>
                      <a:cubicBezTo>
                        <a:pt x="17479" y="8986"/>
                        <a:pt x="17362" y="8992"/>
                        <a:pt x="17246" y="8998"/>
                      </a:cubicBezTo>
                      <a:cubicBezTo>
                        <a:pt x="17047" y="9014"/>
                        <a:pt x="16860" y="9040"/>
                        <a:pt x="16673" y="9083"/>
                      </a:cubicBezTo>
                      <a:cubicBezTo>
                        <a:pt x="16498" y="9127"/>
                        <a:pt x="16347" y="9175"/>
                        <a:pt x="16207" y="9223"/>
                      </a:cubicBezTo>
                      <a:cubicBezTo>
                        <a:pt x="16195" y="9229"/>
                        <a:pt x="16184" y="9235"/>
                        <a:pt x="16149" y="9240"/>
                      </a:cubicBezTo>
                      <a:cubicBezTo>
                        <a:pt x="16009" y="9278"/>
                        <a:pt x="15835" y="9250"/>
                        <a:pt x="15777" y="9174"/>
                      </a:cubicBezTo>
                      <a:cubicBezTo>
                        <a:pt x="15684" y="9040"/>
                        <a:pt x="15576" y="8901"/>
                        <a:pt x="15529" y="8809"/>
                      </a:cubicBezTo>
                      <a:cubicBezTo>
                        <a:pt x="15506" y="8777"/>
                        <a:pt x="15519" y="8743"/>
                        <a:pt x="15565" y="8716"/>
                      </a:cubicBezTo>
                      <a:cubicBezTo>
                        <a:pt x="15600" y="8689"/>
                        <a:pt x="15670" y="8675"/>
                        <a:pt x="15740" y="8669"/>
                      </a:cubicBezTo>
                      <a:cubicBezTo>
                        <a:pt x="15845" y="8664"/>
                        <a:pt x="15916" y="8658"/>
                        <a:pt x="15963" y="8658"/>
                      </a:cubicBezTo>
                      <a:cubicBezTo>
                        <a:pt x="16161" y="8652"/>
                        <a:pt x="16359" y="8631"/>
                        <a:pt x="16546" y="8599"/>
                      </a:cubicBezTo>
                      <a:cubicBezTo>
                        <a:pt x="16919" y="8534"/>
                        <a:pt x="17211" y="8431"/>
                        <a:pt x="17468" y="8334"/>
                      </a:cubicBezTo>
                      <a:cubicBezTo>
                        <a:pt x="17515" y="8318"/>
                        <a:pt x="17537" y="8297"/>
                        <a:pt x="17537" y="8270"/>
                      </a:cubicBezTo>
                      <a:cubicBezTo>
                        <a:pt x="17537" y="8249"/>
                        <a:pt x="17526" y="8227"/>
                        <a:pt x="17479" y="8211"/>
                      </a:cubicBezTo>
                      <a:cubicBezTo>
                        <a:pt x="17444" y="8195"/>
                        <a:pt x="17395" y="8184"/>
                        <a:pt x="17337" y="8184"/>
                      </a:cubicBezTo>
                      <a:cubicBezTo>
                        <a:pt x="17302" y="8184"/>
                        <a:pt x="17270" y="8189"/>
                        <a:pt x="17235" y="8200"/>
                      </a:cubicBezTo>
                      <a:cubicBezTo>
                        <a:pt x="17025" y="8259"/>
                        <a:pt x="16707" y="8334"/>
                        <a:pt x="16404" y="8361"/>
                      </a:cubicBezTo>
                      <a:cubicBezTo>
                        <a:pt x="16322" y="8367"/>
                        <a:pt x="16240" y="8373"/>
                        <a:pt x="16170" y="8373"/>
                      </a:cubicBezTo>
                      <a:cubicBezTo>
                        <a:pt x="16112" y="8373"/>
                        <a:pt x="16054" y="8372"/>
                        <a:pt x="15996" y="8366"/>
                      </a:cubicBezTo>
                      <a:cubicBezTo>
                        <a:pt x="15844" y="8355"/>
                        <a:pt x="15683" y="8335"/>
                        <a:pt x="15555" y="8319"/>
                      </a:cubicBezTo>
                      <a:lnTo>
                        <a:pt x="15460" y="8307"/>
                      </a:lnTo>
                      <a:cubicBezTo>
                        <a:pt x="15331" y="8291"/>
                        <a:pt x="15239" y="8244"/>
                        <a:pt x="15216" y="8184"/>
                      </a:cubicBezTo>
                      <a:cubicBezTo>
                        <a:pt x="15146" y="8039"/>
                        <a:pt x="15098" y="7893"/>
                        <a:pt x="15052" y="7753"/>
                      </a:cubicBezTo>
                      <a:cubicBezTo>
                        <a:pt x="15028" y="7683"/>
                        <a:pt x="15109" y="7617"/>
                        <a:pt x="15237" y="7585"/>
                      </a:cubicBezTo>
                      <a:cubicBezTo>
                        <a:pt x="15342" y="7563"/>
                        <a:pt x="15436" y="7549"/>
                        <a:pt x="15529" y="7538"/>
                      </a:cubicBezTo>
                      <a:cubicBezTo>
                        <a:pt x="15611" y="7527"/>
                        <a:pt x="15694" y="7521"/>
                        <a:pt x="15788" y="7521"/>
                      </a:cubicBezTo>
                      <a:cubicBezTo>
                        <a:pt x="15823" y="7521"/>
                        <a:pt x="15858" y="7521"/>
                        <a:pt x="15904" y="7521"/>
                      </a:cubicBezTo>
                      <a:cubicBezTo>
                        <a:pt x="16033" y="7526"/>
                        <a:pt x="16171" y="7543"/>
                        <a:pt x="16334" y="7565"/>
                      </a:cubicBezTo>
                      <a:cubicBezTo>
                        <a:pt x="16509" y="7586"/>
                        <a:pt x="16684" y="7601"/>
                        <a:pt x="16870" y="7612"/>
                      </a:cubicBezTo>
                      <a:cubicBezTo>
                        <a:pt x="16929" y="7612"/>
                        <a:pt x="16976" y="7619"/>
                        <a:pt x="17034" y="7619"/>
                      </a:cubicBezTo>
                      <a:cubicBezTo>
                        <a:pt x="17174" y="7619"/>
                        <a:pt x="17328" y="7613"/>
                        <a:pt x="17468" y="7597"/>
                      </a:cubicBezTo>
                      <a:cubicBezTo>
                        <a:pt x="17853" y="7559"/>
                        <a:pt x="18179" y="7478"/>
                        <a:pt x="18459" y="7408"/>
                      </a:cubicBezTo>
                      <a:cubicBezTo>
                        <a:pt x="18506" y="7397"/>
                        <a:pt x="18539" y="7376"/>
                        <a:pt x="18550" y="7354"/>
                      </a:cubicBezTo>
                      <a:cubicBezTo>
                        <a:pt x="18562" y="7333"/>
                        <a:pt x="18553" y="7312"/>
                        <a:pt x="18518" y="7295"/>
                      </a:cubicBezTo>
                      <a:cubicBezTo>
                        <a:pt x="18483" y="7274"/>
                        <a:pt x="18424" y="7262"/>
                        <a:pt x="18354" y="7262"/>
                      </a:cubicBezTo>
                      <a:cubicBezTo>
                        <a:pt x="18330" y="7262"/>
                        <a:pt x="18305" y="7263"/>
                        <a:pt x="18270" y="7268"/>
                      </a:cubicBezTo>
                      <a:cubicBezTo>
                        <a:pt x="18013" y="7312"/>
                        <a:pt x="17687" y="7359"/>
                        <a:pt x="17384" y="7359"/>
                      </a:cubicBezTo>
                      <a:lnTo>
                        <a:pt x="17373" y="7359"/>
                      </a:lnTo>
                      <a:cubicBezTo>
                        <a:pt x="17280" y="7359"/>
                        <a:pt x="17175" y="7360"/>
                        <a:pt x="17082" y="7349"/>
                      </a:cubicBezTo>
                      <a:cubicBezTo>
                        <a:pt x="16930" y="7333"/>
                        <a:pt x="16778" y="7305"/>
                        <a:pt x="16557" y="7257"/>
                      </a:cubicBezTo>
                      <a:lnTo>
                        <a:pt x="16520" y="7247"/>
                      </a:lnTo>
                      <a:cubicBezTo>
                        <a:pt x="16380" y="7214"/>
                        <a:pt x="16229" y="7181"/>
                        <a:pt x="16054" y="7154"/>
                      </a:cubicBezTo>
                      <a:cubicBezTo>
                        <a:pt x="15844" y="7122"/>
                        <a:pt x="15637" y="7105"/>
                        <a:pt x="15427" y="7100"/>
                      </a:cubicBezTo>
                      <a:cubicBezTo>
                        <a:pt x="15415" y="7100"/>
                        <a:pt x="15391" y="7100"/>
                        <a:pt x="15380" y="7100"/>
                      </a:cubicBezTo>
                      <a:cubicBezTo>
                        <a:pt x="15356" y="7100"/>
                        <a:pt x="15334" y="7100"/>
                        <a:pt x="15310" y="7100"/>
                      </a:cubicBezTo>
                      <a:lnTo>
                        <a:pt x="15296" y="7100"/>
                      </a:lnTo>
                      <a:cubicBezTo>
                        <a:pt x="15179" y="7100"/>
                        <a:pt x="15063" y="7075"/>
                        <a:pt x="14993" y="7026"/>
                      </a:cubicBezTo>
                      <a:cubicBezTo>
                        <a:pt x="14947" y="6999"/>
                        <a:pt x="14935" y="6961"/>
                        <a:pt x="14935" y="6923"/>
                      </a:cubicBezTo>
                      <a:cubicBezTo>
                        <a:pt x="14947" y="6821"/>
                        <a:pt x="14959" y="6719"/>
                        <a:pt x="14982" y="6622"/>
                      </a:cubicBezTo>
                      <a:cubicBezTo>
                        <a:pt x="15006" y="6541"/>
                        <a:pt x="15146" y="6481"/>
                        <a:pt x="15332" y="6481"/>
                      </a:cubicBezTo>
                      <a:cubicBezTo>
                        <a:pt x="15402" y="6481"/>
                        <a:pt x="15474" y="6475"/>
                        <a:pt x="15544" y="6475"/>
                      </a:cubicBezTo>
                      <a:cubicBezTo>
                        <a:pt x="15730" y="6465"/>
                        <a:pt x="15891" y="6443"/>
                        <a:pt x="16043" y="6427"/>
                      </a:cubicBezTo>
                      <a:lnTo>
                        <a:pt x="16090" y="6422"/>
                      </a:lnTo>
                      <a:cubicBezTo>
                        <a:pt x="16254" y="6400"/>
                        <a:pt x="16395" y="6390"/>
                        <a:pt x="16535" y="6385"/>
                      </a:cubicBezTo>
                      <a:cubicBezTo>
                        <a:pt x="16558" y="6385"/>
                        <a:pt x="16592" y="6385"/>
                        <a:pt x="16615" y="6385"/>
                      </a:cubicBezTo>
                      <a:cubicBezTo>
                        <a:pt x="16720" y="6385"/>
                        <a:pt x="16824" y="6389"/>
                        <a:pt x="16929" y="6400"/>
                      </a:cubicBezTo>
                      <a:cubicBezTo>
                        <a:pt x="17208" y="6432"/>
                        <a:pt x="17491" y="6508"/>
                        <a:pt x="17759" y="6583"/>
                      </a:cubicBezTo>
                      <a:cubicBezTo>
                        <a:pt x="17794" y="6594"/>
                        <a:pt x="17841" y="6600"/>
                        <a:pt x="17876" y="6600"/>
                      </a:cubicBezTo>
                      <a:cubicBezTo>
                        <a:pt x="17923" y="6600"/>
                        <a:pt x="17969" y="6594"/>
                        <a:pt x="17993" y="6583"/>
                      </a:cubicBezTo>
                      <a:cubicBezTo>
                        <a:pt x="18028" y="6567"/>
                        <a:pt x="18051" y="6551"/>
                        <a:pt x="18051" y="6529"/>
                      </a:cubicBezTo>
                      <a:cubicBezTo>
                        <a:pt x="18051" y="6508"/>
                        <a:pt x="18028" y="6482"/>
                        <a:pt x="17993" y="6465"/>
                      </a:cubicBezTo>
                      <a:cubicBezTo>
                        <a:pt x="17725" y="6358"/>
                        <a:pt x="17468" y="6255"/>
                        <a:pt x="17118" y="6179"/>
                      </a:cubicBezTo>
                      <a:cubicBezTo>
                        <a:pt x="16943" y="6141"/>
                        <a:pt x="16744" y="6109"/>
                        <a:pt x="16546" y="6098"/>
                      </a:cubicBezTo>
                      <a:cubicBezTo>
                        <a:pt x="16429" y="6093"/>
                        <a:pt x="16300" y="6088"/>
                        <a:pt x="16149" y="6088"/>
                      </a:cubicBezTo>
                      <a:cubicBezTo>
                        <a:pt x="16090" y="6088"/>
                        <a:pt x="16042" y="6088"/>
                        <a:pt x="15996" y="6088"/>
                      </a:cubicBezTo>
                      <a:cubicBezTo>
                        <a:pt x="15926" y="6088"/>
                        <a:pt x="15869" y="6088"/>
                        <a:pt x="15799" y="6088"/>
                      </a:cubicBezTo>
                      <a:cubicBezTo>
                        <a:pt x="15694" y="6088"/>
                        <a:pt x="15614" y="6089"/>
                        <a:pt x="15544" y="6083"/>
                      </a:cubicBezTo>
                      <a:cubicBezTo>
                        <a:pt x="15532" y="6083"/>
                        <a:pt x="15530" y="6083"/>
                        <a:pt x="15518" y="6083"/>
                      </a:cubicBezTo>
                      <a:cubicBezTo>
                        <a:pt x="15413" y="6072"/>
                        <a:pt x="15331" y="6034"/>
                        <a:pt x="15296" y="5985"/>
                      </a:cubicBezTo>
                      <a:cubicBezTo>
                        <a:pt x="15272" y="5953"/>
                        <a:pt x="15272" y="5920"/>
                        <a:pt x="15296" y="5888"/>
                      </a:cubicBezTo>
                      <a:cubicBezTo>
                        <a:pt x="15412" y="5710"/>
                        <a:pt x="15555" y="5522"/>
                        <a:pt x="15729" y="5339"/>
                      </a:cubicBezTo>
                      <a:cubicBezTo>
                        <a:pt x="15811" y="5247"/>
                        <a:pt x="15997" y="5188"/>
                        <a:pt x="16207" y="5177"/>
                      </a:cubicBezTo>
                      <a:cubicBezTo>
                        <a:pt x="16289" y="5172"/>
                        <a:pt x="16370" y="5172"/>
                        <a:pt x="16440" y="5172"/>
                      </a:cubicBezTo>
                      <a:cubicBezTo>
                        <a:pt x="16475" y="5172"/>
                        <a:pt x="16510" y="5172"/>
                        <a:pt x="16557" y="5172"/>
                      </a:cubicBezTo>
                      <a:cubicBezTo>
                        <a:pt x="16697" y="5178"/>
                        <a:pt x="16826" y="5188"/>
                        <a:pt x="16954" y="5209"/>
                      </a:cubicBezTo>
                      <a:cubicBezTo>
                        <a:pt x="17071" y="5231"/>
                        <a:pt x="17197" y="5263"/>
                        <a:pt x="17384" y="5317"/>
                      </a:cubicBezTo>
                      <a:lnTo>
                        <a:pt x="17468" y="5344"/>
                      </a:lnTo>
                      <a:cubicBezTo>
                        <a:pt x="17596" y="5382"/>
                        <a:pt x="17746" y="5431"/>
                        <a:pt x="17898" y="5469"/>
                      </a:cubicBezTo>
                      <a:cubicBezTo>
                        <a:pt x="18108" y="5517"/>
                        <a:pt x="18319" y="5549"/>
                        <a:pt x="18529" y="5560"/>
                      </a:cubicBezTo>
                      <a:cubicBezTo>
                        <a:pt x="18598" y="5565"/>
                        <a:pt x="18655" y="5565"/>
                        <a:pt x="18725" y="5565"/>
                      </a:cubicBezTo>
                      <a:cubicBezTo>
                        <a:pt x="19040" y="5565"/>
                        <a:pt x="19369" y="5528"/>
                        <a:pt x="19742" y="5442"/>
                      </a:cubicBezTo>
                      <a:cubicBezTo>
                        <a:pt x="19847" y="5420"/>
                        <a:pt x="19905" y="5354"/>
                        <a:pt x="19870" y="5295"/>
                      </a:cubicBezTo>
                      <a:cubicBezTo>
                        <a:pt x="19846" y="5247"/>
                        <a:pt x="19765" y="5214"/>
                        <a:pt x="19684" y="5214"/>
                      </a:cubicBezTo>
                      <a:cubicBezTo>
                        <a:pt x="19672" y="5214"/>
                        <a:pt x="19649" y="5216"/>
                        <a:pt x="19626" y="5221"/>
                      </a:cubicBezTo>
                      <a:cubicBezTo>
                        <a:pt x="19404" y="5253"/>
                        <a:pt x="19193" y="5268"/>
                        <a:pt x="19006" y="5268"/>
                      </a:cubicBezTo>
                      <a:cubicBezTo>
                        <a:pt x="18878" y="5268"/>
                        <a:pt x="18750" y="5264"/>
                        <a:pt x="18645" y="5248"/>
                      </a:cubicBezTo>
                      <a:cubicBezTo>
                        <a:pt x="18505" y="5232"/>
                        <a:pt x="18377" y="5199"/>
                        <a:pt x="18237" y="5155"/>
                      </a:cubicBezTo>
                      <a:cubicBezTo>
                        <a:pt x="18132" y="5123"/>
                        <a:pt x="18025" y="5081"/>
                        <a:pt x="17920" y="5038"/>
                      </a:cubicBezTo>
                      <a:lnTo>
                        <a:pt x="17829" y="4999"/>
                      </a:lnTo>
                      <a:cubicBezTo>
                        <a:pt x="17689" y="4945"/>
                        <a:pt x="17514" y="4881"/>
                        <a:pt x="17304" y="4832"/>
                      </a:cubicBezTo>
                      <a:cubicBezTo>
                        <a:pt x="17106" y="4784"/>
                        <a:pt x="16870" y="4757"/>
                        <a:pt x="16637" y="4746"/>
                      </a:cubicBezTo>
                      <a:cubicBezTo>
                        <a:pt x="16625" y="4746"/>
                        <a:pt x="16593" y="4747"/>
                        <a:pt x="16546" y="4741"/>
                      </a:cubicBezTo>
                      <a:cubicBezTo>
                        <a:pt x="16348" y="4736"/>
                        <a:pt x="16205" y="4654"/>
                        <a:pt x="16229" y="4563"/>
                      </a:cubicBezTo>
                      <a:cubicBezTo>
                        <a:pt x="16275" y="4423"/>
                        <a:pt x="16311" y="4197"/>
                        <a:pt x="16334" y="4009"/>
                      </a:cubicBezTo>
                      <a:cubicBezTo>
                        <a:pt x="16346" y="3923"/>
                        <a:pt x="16523" y="3858"/>
                        <a:pt x="16710" y="3874"/>
                      </a:cubicBezTo>
                      <a:cubicBezTo>
                        <a:pt x="16745" y="3880"/>
                        <a:pt x="16780" y="3879"/>
                        <a:pt x="16826" y="3884"/>
                      </a:cubicBezTo>
                      <a:cubicBezTo>
                        <a:pt x="16966" y="3895"/>
                        <a:pt x="17105" y="3911"/>
                        <a:pt x="17257" y="3916"/>
                      </a:cubicBezTo>
                      <a:cubicBezTo>
                        <a:pt x="17315" y="3916"/>
                        <a:pt x="17373" y="3921"/>
                        <a:pt x="17431" y="3921"/>
                      </a:cubicBezTo>
                      <a:cubicBezTo>
                        <a:pt x="17583" y="3921"/>
                        <a:pt x="17722" y="3911"/>
                        <a:pt x="17851" y="3894"/>
                      </a:cubicBezTo>
                      <a:cubicBezTo>
                        <a:pt x="18200" y="3851"/>
                        <a:pt x="18518" y="3749"/>
                        <a:pt x="18809" y="3593"/>
                      </a:cubicBezTo>
                      <a:cubicBezTo>
                        <a:pt x="18879" y="3555"/>
                        <a:pt x="18879" y="3492"/>
                        <a:pt x="18809" y="3443"/>
                      </a:cubicBezTo>
                      <a:cubicBezTo>
                        <a:pt x="18762" y="3416"/>
                        <a:pt x="18703" y="3399"/>
                        <a:pt x="18645" y="3399"/>
                      </a:cubicBezTo>
                      <a:cubicBezTo>
                        <a:pt x="18610" y="3399"/>
                        <a:pt x="18563" y="3405"/>
                        <a:pt x="18539" y="3416"/>
                      </a:cubicBezTo>
                      <a:cubicBezTo>
                        <a:pt x="18271" y="3519"/>
                        <a:pt x="17991" y="3582"/>
                        <a:pt x="17723" y="3598"/>
                      </a:cubicBezTo>
                      <a:cubicBezTo>
                        <a:pt x="17676" y="3603"/>
                        <a:pt x="17631" y="3605"/>
                        <a:pt x="17585" y="3605"/>
                      </a:cubicBezTo>
                      <a:cubicBezTo>
                        <a:pt x="17503" y="3605"/>
                        <a:pt x="17408" y="3598"/>
                        <a:pt x="17315" y="3593"/>
                      </a:cubicBezTo>
                      <a:cubicBezTo>
                        <a:pt x="17210" y="3582"/>
                        <a:pt x="17103" y="3567"/>
                        <a:pt x="16987" y="3556"/>
                      </a:cubicBezTo>
                      <a:cubicBezTo>
                        <a:pt x="16940" y="3551"/>
                        <a:pt x="16906" y="3544"/>
                        <a:pt x="16859" y="3539"/>
                      </a:cubicBezTo>
                      <a:cubicBezTo>
                        <a:pt x="16848" y="3539"/>
                        <a:pt x="16767" y="3528"/>
                        <a:pt x="16662" y="3517"/>
                      </a:cubicBezTo>
                      <a:cubicBezTo>
                        <a:pt x="16429" y="3490"/>
                        <a:pt x="16241" y="3416"/>
                        <a:pt x="16160" y="3313"/>
                      </a:cubicBezTo>
                      <a:cubicBezTo>
                        <a:pt x="16031" y="3163"/>
                        <a:pt x="15880" y="2995"/>
                        <a:pt x="15740" y="2888"/>
                      </a:cubicBezTo>
                      <a:cubicBezTo>
                        <a:pt x="15705" y="2855"/>
                        <a:pt x="15695" y="2822"/>
                        <a:pt x="15719" y="2790"/>
                      </a:cubicBezTo>
                      <a:cubicBezTo>
                        <a:pt x="15742" y="2758"/>
                        <a:pt x="15788" y="2732"/>
                        <a:pt x="15846" y="2716"/>
                      </a:cubicBezTo>
                      <a:cubicBezTo>
                        <a:pt x="15963" y="2689"/>
                        <a:pt x="16020" y="2677"/>
                        <a:pt x="16043" y="2672"/>
                      </a:cubicBezTo>
                      <a:cubicBezTo>
                        <a:pt x="16078" y="2667"/>
                        <a:pt x="16113" y="2661"/>
                        <a:pt x="16160" y="2655"/>
                      </a:cubicBezTo>
                      <a:cubicBezTo>
                        <a:pt x="16299" y="2639"/>
                        <a:pt x="16427" y="2623"/>
                        <a:pt x="16579" y="2601"/>
                      </a:cubicBezTo>
                      <a:cubicBezTo>
                        <a:pt x="16789" y="2569"/>
                        <a:pt x="16964" y="2520"/>
                        <a:pt x="17103" y="2467"/>
                      </a:cubicBezTo>
                      <a:cubicBezTo>
                        <a:pt x="17383" y="2359"/>
                        <a:pt x="17585" y="2203"/>
                        <a:pt x="17701" y="2009"/>
                      </a:cubicBezTo>
                      <a:cubicBezTo>
                        <a:pt x="17736" y="1960"/>
                        <a:pt x="17664" y="1901"/>
                        <a:pt x="17559" y="1874"/>
                      </a:cubicBezTo>
                      <a:cubicBezTo>
                        <a:pt x="17524" y="1863"/>
                        <a:pt x="17477" y="1859"/>
                        <a:pt x="17442" y="1859"/>
                      </a:cubicBezTo>
                      <a:cubicBezTo>
                        <a:pt x="17372" y="1859"/>
                        <a:pt x="17313" y="1875"/>
                        <a:pt x="17278" y="1908"/>
                      </a:cubicBezTo>
                      <a:cubicBezTo>
                        <a:pt x="17127" y="2053"/>
                        <a:pt x="16943" y="2166"/>
                        <a:pt x="16710" y="2231"/>
                      </a:cubicBezTo>
                      <a:cubicBezTo>
                        <a:pt x="16605" y="2263"/>
                        <a:pt x="16474" y="2284"/>
                        <a:pt x="16334" y="2300"/>
                      </a:cubicBezTo>
                      <a:cubicBezTo>
                        <a:pt x="16229" y="2311"/>
                        <a:pt x="16112" y="2321"/>
                        <a:pt x="15996" y="2327"/>
                      </a:cubicBezTo>
                      <a:cubicBezTo>
                        <a:pt x="15961" y="2332"/>
                        <a:pt x="15915" y="2333"/>
                        <a:pt x="15868" y="2339"/>
                      </a:cubicBezTo>
                      <a:cubicBezTo>
                        <a:pt x="15821" y="2344"/>
                        <a:pt x="15659" y="2359"/>
                        <a:pt x="15449" y="2381"/>
                      </a:cubicBezTo>
                      <a:cubicBezTo>
                        <a:pt x="15239" y="2402"/>
                        <a:pt x="15018" y="2381"/>
                        <a:pt x="14855" y="2317"/>
                      </a:cubicBezTo>
                      <a:cubicBezTo>
                        <a:pt x="14656" y="2241"/>
                        <a:pt x="14468" y="2166"/>
                        <a:pt x="14363" y="2128"/>
                      </a:cubicBezTo>
                      <a:cubicBezTo>
                        <a:pt x="14246" y="2085"/>
                        <a:pt x="14212" y="2009"/>
                        <a:pt x="14293" y="1945"/>
                      </a:cubicBezTo>
                      <a:cubicBezTo>
                        <a:pt x="14422" y="1848"/>
                        <a:pt x="14517" y="1741"/>
                        <a:pt x="14563" y="1638"/>
                      </a:cubicBezTo>
                      <a:cubicBezTo>
                        <a:pt x="14610" y="1530"/>
                        <a:pt x="14611" y="1428"/>
                        <a:pt x="14611" y="1342"/>
                      </a:cubicBezTo>
                      <a:cubicBezTo>
                        <a:pt x="14611" y="1315"/>
                        <a:pt x="14611" y="1293"/>
                        <a:pt x="14611" y="1266"/>
                      </a:cubicBezTo>
                      <a:cubicBezTo>
                        <a:pt x="14611" y="1207"/>
                        <a:pt x="14599" y="1147"/>
                        <a:pt x="14611" y="1093"/>
                      </a:cubicBezTo>
                      <a:cubicBezTo>
                        <a:pt x="14622" y="1012"/>
                        <a:pt x="14655" y="949"/>
                        <a:pt x="14702" y="884"/>
                      </a:cubicBezTo>
                      <a:cubicBezTo>
                        <a:pt x="14807" y="755"/>
                        <a:pt x="15028" y="630"/>
                        <a:pt x="15354" y="517"/>
                      </a:cubicBezTo>
                      <a:cubicBezTo>
                        <a:pt x="15401" y="501"/>
                        <a:pt x="15427" y="480"/>
                        <a:pt x="15427" y="458"/>
                      </a:cubicBezTo>
                      <a:cubicBezTo>
                        <a:pt x="15427" y="431"/>
                        <a:pt x="15415" y="404"/>
                        <a:pt x="15369" y="382"/>
                      </a:cubicBezTo>
                      <a:cubicBezTo>
                        <a:pt x="15310" y="355"/>
                        <a:pt x="15229" y="333"/>
                        <a:pt x="15135" y="333"/>
                      </a:cubicBezTo>
                      <a:cubicBezTo>
                        <a:pt x="15100" y="333"/>
                        <a:pt x="15053" y="340"/>
                        <a:pt x="15030" y="345"/>
                      </a:cubicBezTo>
                      <a:cubicBezTo>
                        <a:pt x="14575" y="453"/>
                        <a:pt x="14258" y="586"/>
                        <a:pt x="14071" y="743"/>
                      </a:cubicBezTo>
                      <a:cubicBezTo>
                        <a:pt x="13966" y="829"/>
                        <a:pt x="13899" y="926"/>
                        <a:pt x="13852" y="1039"/>
                      </a:cubicBezTo>
                      <a:cubicBezTo>
                        <a:pt x="13829" y="1120"/>
                        <a:pt x="13817" y="1201"/>
                        <a:pt x="13805" y="1271"/>
                      </a:cubicBezTo>
                      <a:lnTo>
                        <a:pt x="13794" y="1325"/>
                      </a:lnTo>
                      <a:cubicBezTo>
                        <a:pt x="13783" y="1422"/>
                        <a:pt x="13756" y="1491"/>
                        <a:pt x="13721" y="1551"/>
                      </a:cubicBezTo>
                      <a:cubicBezTo>
                        <a:pt x="13686" y="1610"/>
                        <a:pt x="13642" y="1658"/>
                        <a:pt x="13572" y="1712"/>
                      </a:cubicBezTo>
                      <a:cubicBezTo>
                        <a:pt x="13514" y="1755"/>
                        <a:pt x="13418" y="1788"/>
                        <a:pt x="13313" y="1788"/>
                      </a:cubicBezTo>
                      <a:cubicBezTo>
                        <a:pt x="13266" y="1788"/>
                        <a:pt x="13221" y="1783"/>
                        <a:pt x="13186" y="1778"/>
                      </a:cubicBezTo>
                      <a:cubicBezTo>
                        <a:pt x="12871" y="1713"/>
                        <a:pt x="12543" y="1654"/>
                        <a:pt x="12205" y="1611"/>
                      </a:cubicBezTo>
                      <a:cubicBezTo>
                        <a:pt x="12100" y="1601"/>
                        <a:pt x="12019" y="1562"/>
                        <a:pt x="11972" y="1519"/>
                      </a:cubicBezTo>
                      <a:cubicBezTo>
                        <a:pt x="11925" y="1476"/>
                        <a:pt x="11925" y="1427"/>
                        <a:pt x="11972" y="1384"/>
                      </a:cubicBezTo>
                      <a:cubicBezTo>
                        <a:pt x="11984" y="1373"/>
                        <a:pt x="11997" y="1362"/>
                        <a:pt x="11997" y="1357"/>
                      </a:cubicBezTo>
                      <a:cubicBezTo>
                        <a:pt x="12091" y="1265"/>
                        <a:pt x="12138" y="1174"/>
                        <a:pt x="12161" y="1088"/>
                      </a:cubicBezTo>
                      <a:cubicBezTo>
                        <a:pt x="12196" y="926"/>
                        <a:pt x="12102" y="754"/>
                        <a:pt x="11892" y="571"/>
                      </a:cubicBezTo>
                      <a:cubicBezTo>
                        <a:pt x="11857" y="538"/>
                        <a:pt x="11763" y="512"/>
                        <a:pt x="11669" y="512"/>
                      </a:cubicBezTo>
                      <a:cubicBezTo>
                        <a:pt x="11646" y="512"/>
                        <a:pt x="11623" y="512"/>
                        <a:pt x="11600" y="517"/>
                      </a:cubicBezTo>
                      <a:cubicBezTo>
                        <a:pt x="11542" y="522"/>
                        <a:pt x="11496" y="539"/>
                        <a:pt x="11473" y="566"/>
                      </a:cubicBezTo>
                      <a:cubicBezTo>
                        <a:pt x="11449" y="587"/>
                        <a:pt x="11450" y="608"/>
                        <a:pt x="11462" y="630"/>
                      </a:cubicBezTo>
                      <a:cubicBezTo>
                        <a:pt x="11567" y="781"/>
                        <a:pt x="11600" y="927"/>
                        <a:pt x="11542" y="1046"/>
                      </a:cubicBezTo>
                      <a:cubicBezTo>
                        <a:pt x="11519" y="1105"/>
                        <a:pt x="11459" y="1158"/>
                        <a:pt x="11378" y="1217"/>
                      </a:cubicBezTo>
                      <a:cubicBezTo>
                        <a:pt x="11320" y="1260"/>
                        <a:pt x="11252" y="1304"/>
                        <a:pt x="11170" y="1352"/>
                      </a:cubicBezTo>
                      <a:lnTo>
                        <a:pt x="11097" y="1396"/>
                      </a:lnTo>
                      <a:cubicBezTo>
                        <a:pt x="10981" y="1466"/>
                        <a:pt x="10807" y="1509"/>
                        <a:pt x="10609" y="1509"/>
                      </a:cubicBezTo>
                      <a:cubicBezTo>
                        <a:pt x="10329" y="1509"/>
                        <a:pt x="10039" y="1519"/>
                        <a:pt x="9771" y="1536"/>
                      </a:cubicBezTo>
                      <a:cubicBezTo>
                        <a:pt x="9747" y="1536"/>
                        <a:pt x="9710" y="1541"/>
                        <a:pt x="9687" y="1541"/>
                      </a:cubicBezTo>
                      <a:cubicBezTo>
                        <a:pt x="9442" y="1541"/>
                        <a:pt x="9233" y="1477"/>
                        <a:pt x="9151" y="1369"/>
                      </a:cubicBezTo>
                      <a:cubicBezTo>
                        <a:pt x="9151" y="1363"/>
                        <a:pt x="9140" y="1357"/>
                        <a:pt x="9140" y="1352"/>
                      </a:cubicBezTo>
                      <a:cubicBezTo>
                        <a:pt x="9093" y="1298"/>
                        <a:pt x="9068" y="1239"/>
                        <a:pt x="9056" y="1185"/>
                      </a:cubicBezTo>
                      <a:cubicBezTo>
                        <a:pt x="9045" y="1131"/>
                        <a:pt x="9058" y="1066"/>
                        <a:pt x="9093" y="980"/>
                      </a:cubicBezTo>
                      <a:cubicBezTo>
                        <a:pt x="9093" y="964"/>
                        <a:pt x="9104" y="948"/>
                        <a:pt x="9104" y="926"/>
                      </a:cubicBezTo>
                      <a:cubicBezTo>
                        <a:pt x="9127" y="861"/>
                        <a:pt x="9150" y="797"/>
                        <a:pt x="9162" y="727"/>
                      </a:cubicBezTo>
                      <a:cubicBezTo>
                        <a:pt x="9174" y="630"/>
                        <a:pt x="9151" y="534"/>
                        <a:pt x="9093" y="453"/>
                      </a:cubicBezTo>
                      <a:cubicBezTo>
                        <a:pt x="8988" y="297"/>
                        <a:pt x="8779" y="157"/>
                        <a:pt x="8429" y="22"/>
                      </a:cubicBezTo>
                      <a:cubicBezTo>
                        <a:pt x="8394" y="6"/>
                        <a:pt x="8335" y="0"/>
                        <a:pt x="8276" y="0"/>
                      </a:cubicBezTo>
                      <a:close/>
                    </a:path>
                  </a:pathLst>
                </a:custGeom>
                <a:solidFill>
                  <a:schemeClr val="accent1">
                    <a:alpha val="75088"/>
                  </a:schemeClr>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26" name="Bacteria"/>
                <p:cNvSpPr/>
                <p:nvPr/>
              </p:nvSpPr>
              <p:spPr>
                <a:xfrm rot="6800436">
                  <a:off x="1272545" y="2314113"/>
                  <a:ext cx="688565" cy="1494260"/>
                </a:xfrm>
                <a:custGeom>
                  <a:avLst/>
                  <a:gdLst/>
                  <a:ahLst/>
                  <a:cxnLst>
                    <a:cxn ang="0">
                      <a:pos x="wd2" y="hd2"/>
                    </a:cxn>
                    <a:cxn ang="5400000">
                      <a:pos x="wd2" y="hd2"/>
                    </a:cxn>
                    <a:cxn ang="10800000">
                      <a:pos x="wd2" y="hd2"/>
                    </a:cxn>
                    <a:cxn ang="16200000">
                      <a:pos x="wd2" y="hd2"/>
                    </a:cxn>
                  </a:cxnLst>
                  <a:rect l="0" t="0" r="r" b="b"/>
                  <a:pathLst>
                    <a:path w="21546" h="21600" extrusionOk="0">
                      <a:moveTo>
                        <a:pt x="8276" y="0"/>
                      </a:moveTo>
                      <a:cubicBezTo>
                        <a:pt x="8218" y="0"/>
                        <a:pt x="8160" y="11"/>
                        <a:pt x="8101" y="27"/>
                      </a:cubicBezTo>
                      <a:cubicBezTo>
                        <a:pt x="8055" y="43"/>
                        <a:pt x="8018" y="69"/>
                        <a:pt x="8007" y="91"/>
                      </a:cubicBezTo>
                      <a:cubicBezTo>
                        <a:pt x="8007" y="112"/>
                        <a:pt x="8019" y="134"/>
                        <a:pt x="8054" y="150"/>
                      </a:cubicBezTo>
                      <a:cubicBezTo>
                        <a:pt x="8287" y="274"/>
                        <a:pt x="8427" y="398"/>
                        <a:pt x="8462" y="522"/>
                      </a:cubicBezTo>
                      <a:cubicBezTo>
                        <a:pt x="8485" y="581"/>
                        <a:pt x="8486" y="646"/>
                        <a:pt x="8451" y="711"/>
                      </a:cubicBezTo>
                      <a:cubicBezTo>
                        <a:pt x="8440" y="754"/>
                        <a:pt x="8405" y="802"/>
                        <a:pt x="8382" y="845"/>
                      </a:cubicBezTo>
                      <a:cubicBezTo>
                        <a:pt x="8370" y="867"/>
                        <a:pt x="8357" y="894"/>
                        <a:pt x="8346" y="921"/>
                      </a:cubicBezTo>
                      <a:cubicBezTo>
                        <a:pt x="8311" y="996"/>
                        <a:pt x="8265" y="1083"/>
                        <a:pt x="8265" y="1180"/>
                      </a:cubicBezTo>
                      <a:cubicBezTo>
                        <a:pt x="8265" y="1272"/>
                        <a:pt x="8301" y="1373"/>
                        <a:pt x="8371" y="1470"/>
                      </a:cubicBezTo>
                      <a:cubicBezTo>
                        <a:pt x="8383" y="1486"/>
                        <a:pt x="8392" y="1503"/>
                        <a:pt x="8404" y="1514"/>
                      </a:cubicBezTo>
                      <a:cubicBezTo>
                        <a:pt x="8474" y="1605"/>
                        <a:pt x="8380" y="1708"/>
                        <a:pt x="8182" y="1751"/>
                      </a:cubicBezTo>
                      <a:cubicBezTo>
                        <a:pt x="8077" y="1773"/>
                        <a:pt x="7973" y="1800"/>
                        <a:pt x="7868" y="1827"/>
                      </a:cubicBezTo>
                      <a:cubicBezTo>
                        <a:pt x="7810" y="1843"/>
                        <a:pt x="7741" y="1847"/>
                        <a:pt x="7682" y="1847"/>
                      </a:cubicBezTo>
                      <a:cubicBezTo>
                        <a:pt x="7507" y="1847"/>
                        <a:pt x="7354" y="1800"/>
                        <a:pt x="7296" y="1719"/>
                      </a:cubicBezTo>
                      <a:cubicBezTo>
                        <a:pt x="7226" y="1627"/>
                        <a:pt x="7121" y="1547"/>
                        <a:pt x="7004" y="1477"/>
                      </a:cubicBezTo>
                      <a:cubicBezTo>
                        <a:pt x="6771" y="1347"/>
                        <a:pt x="6467" y="1260"/>
                        <a:pt x="6024" y="1195"/>
                      </a:cubicBezTo>
                      <a:cubicBezTo>
                        <a:pt x="6001" y="1195"/>
                        <a:pt x="5989" y="1190"/>
                        <a:pt x="5966" y="1190"/>
                      </a:cubicBezTo>
                      <a:cubicBezTo>
                        <a:pt x="5872" y="1190"/>
                        <a:pt x="5779" y="1217"/>
                        <a:pt x="5732" y="1254"/>
                      </a:cubicBezTo>
                      <a:cubicBezTo>
                        <a:pt x="5697" y="1281"/>
                        <a:pt x="5687" y="1309"/>
                        <a:pt x="5710" y="1330"/>
                      </a:cubicBezTo>
                      <a:cubicBezTo>
                        <a:pt x="5722" y="1352"/>
                        <a:pt x="5759" y="1368"/>
                        <a:pt x="5805" y="1379"/>
                      </a:cubicBezTo>
                      <a:cubicBezTo>
                        <a:pt x="6120" y="1454"/>
                        <a:pt x="6350" y="1541"/>
                        <a:pt x="6490" y="1648"/>
                      </a:cubicBezTo>
                      <a:cubicBezTo>
                        <a:pt x="6560" y="1702"/>
                        <a:pt x="6609" y="1757"/>
                        <a:pt x="6644" y="1827"/>
                      </a:cubicBezTo>
                      <a:cubicBezTo>
                        <a:pt x="6678" y="1891"/>
                        <a:pt x="6713" y="1960"/>
                        <a:pt x="6713" y="2036"/>
                      </a:cubicBezTo>
                      <a:lnTo>
                        <a:pt x="6713" y="2052"/>
                      </a:lnTo>
                      <a:cubicBezTo>
                        <a:pt x="6713" y="2101"/>
                        <a:pt x="6725" y="2134"/>
                        <a:pt x="6702" y="2177"/>
                      </a:cubicBezTo>
                      <a:cubicBezTo>
                        <a:pt x="6678" y="2209"/>
                        <a:pt x="6633" y="2246"/>
                        <a:pt x="6574" y="2273"/>
                      </a:cubicBezTo>
                      <a:cubicBezTo>
                        <a:pt x="6341" y="2381"/>
                        <a:pt x="6131" y="2494"/>
                        <a:pt x="5933" y="2618"/>
                      </a:cubicBezTo>
                      <a:cubicBezTo>
                        <a:pt x="5874" y="2656"/>
                        <a:pt x="5782" y="2677"/>
                        <a:pt x="5689" y="2677"/>
                      </a:cubicBezTo>
                      <a:cubicBezTo>
                        <a:pt x="5642" y="2677"/>
                        <a:pt x="5582" y="2673"/>
                        <a:pt x="5536" y="2662"/>
                      </a:cubicBezTo>
                      <a:cubicBezTo>
                        <a:pt x="5466" y="2646"/>
                        <a:pt x="5441" y="2635"/>
                        <a:pt x="5441" y="2635"/>
                      </a:cubicBezTo>
                      <a:cubicBezTo>
                        <a:pt x="5359" y="2597"/>
                        <a:pt x="5269" y="2548"/>
                        <a:pt x="5164" y="2478"/>
                      </a:cubicBezTo>
                      <a:lnTo>
                        <a:pt x="5105" y="2440"/>
                      </a:lnTo>
                      <a:cubicBezTo>
                        <a:pt x="5024" y="2386"/>
                        <a:pt x="4930" y="2327"/>
                        <a:pt x="4825" y="2273"/>
                      </a:cubicBezTo>
                      <a:cubicBezTo>
                        <a:pt x="4685" y="2198"/>
                        <a:pt x="4522" y="2139"/>
                        <a:pt x="4358" y="2096"/>
                      </a:cubicBezTo>
                      <a:cubicBezTo>
                        <a:pt x="4195" y="2053"/>
                        <a:pt x="4006" y="2025"/>
                        <a:pt x="3808" y="2009"/>
                      </a:cubicBezTo>
                      <a:cubicBezTo>
                        <a:pt x="3680" y="1998"/>
                        <a:pt x="3540" y="1993"/>
                        <a:pt x="3400" y="1993"/>
                      </a:cubicBezTo>
                      <a:cubicBezTo>
                        <a:pt x="3342" y="1993"/>
                        <a:pt x="3298" y="1993"/>
                        <a:pt x="3239" y="1993"/>
                      </a:cubicBezTo>
                      <a:cubicBezTo>
                        <a:pt x="3135" y="1993"/>
                        <a:pt x="3029" y="2042"/>
                        <a:pt x="3017" y="2096"/>
                      </a:cubicBezTo>
                      <a:cubicBezTo>
                        <a:pt x="3005" y="2123"/>
                        <a:pt x="3015" y="2149"/>
                        <a:pt x="3050" y="2170"/>
                      </a:cubicBezTo>
                      <a:cubicBezTo>
                        <a:pt x="3073" y="2186"/>
                        <a:pt x="3120" y="2199"/>
                        <a:pt x="3167" y="2204"/>
                      </a:cubicBezTo>
                      <a:cubicBezTo>
                        <a:pt x="3516" y="2225"/>
                        <a:pt x="3809" y="2274"/>
                        <a:pt x="4019" y="2344"/>
                      </a:cubicBezTo>
                      <a:cubicBezTo>
                        <a:pt x="4124" y="2381"/>
                        <a:pt x="4218" y="2424"/>
                        <a:pt x="4300" y="2483"/>
                      </a:cubicBezTo>
                      <a:cubicBezTo>
                        <a:pt x="4358" y="2527"/>
                        <a:pt x="4416" y="2575"/>
                        <a:pt x="4486" y="2623"/>
                      </a:cubicBezTo>
                      <a:lnTo>
                        <a:pt x="4544" y="2667"/>
                      </a:lnTo>
                      <a:cubicBezTo>
                        <a:pt x="4626" y="2737"/>
                        <a:pt x="4732" y="2812"/>
                        <a:pt x="4872" y="2882"/>
                      </a:cubicBezTo>
                      <a:cubicBezTo>
                        <a:pt x="4896" y="2893"/>
                        <a:pt x="4951" y="2926"/>
                        <a:pt x="5033" y="2963"/>
                      </a:cubicBezTo>
                      <a:cubicBezTo>
                        <a:pt x="5196" y="3039"/>
                        <a:pt x="5243" y="3152"/>
                        <a:pt x="5149" y="3255"/>
                      </a:cubicBezTo>
                      <a:cubicBezTo>
                        <a:pt x="5021" y="3389"/>
                        <a:pt x="4895" y="3528"/>
                        <a:pt x="4825" y="3620"/>
                      </a:cubicBezTo>
                      <a:cubicBezTo>
                        <a:pt x="4790" y="3658"/>
                        <a:pt x="4721" y="3686"/>
                        <a:pt x="4639" y="3686"/>
                      </a:cubicBezTo>
                      <a:cubicBezTo>
                        <a:pt x="4581" y="3686"/>
                        <a:pt x="4533" y="3680"/>
                        <a:pt x="4486" y="3664"/>
                      </a:cubicBezTo>
                      <a:cubicBezTo>
                        <a:pt x="4416" y="3637"/>
                        <a:pt x="4381" y="3620"/>
                        <a:pt x="4369" y="3615"/>
                      </a:cubicBezTo>
                      <a:lnTo>
                        <a:pt x="4347" y="3598"/>
                      </a:lnTo>
                      <a:cubicBezTo>
                        <a:pt x="4266" y="3550"/>
                        <a:pt x="4158" y="3497"/>
                        <a:pt x="4041" y="3448"/>
                      </a:cubicBezTo>
                      <a:cubicBezTo>
                        <a:pt x="3913" y="3394"/>
                        <a:pt x="3762" y="3351"/>
                        <a:pt x="3622" y="3324"/>
                      </a:cubicBezTo>
                      <a:cubicBezTo>
                        <a:pt x="3482" y="3297"/>
                        <a:pt x="3331" y="3287"/>
                        <a:pt x="3156" y="3287"/>
                      </a:cubicBezTo>
                      <a:cubicBezTo>
                        <a:pt x="3027" y="3287"/>
                        <a:pt x="2899" y="3292"/>
                        <a:pt x="2747" y="3308"/>
                      </a:cubicBezTo>
                      <a:cubicBezTo>
                        <a:pt x="2654" y="3319"/>
                        <a:pt x="2598" y="3362"/>
                        <a:pt x="2598" y="3416"/>
                      </a:cubicBezTo>
                      <a:cubicBezTo>
                        <a:pt x="2610" y="3465"/>
                        <a:pt x="2665" y="3502"/>
                        <a:pt x="2758" y="3502"/>
                      </a:cubicBezTo>
                      <a:cubicBezTo>
                        <a:pt x="3027" y="3502"/>
                        <a:pt x="3251" y="3529"/>
                        <a:pt x="3414" y="3578"/>
                      </a:cubicBezTo>
                      <a:cubicBezTo>
                        <a:pt x="3508" y="3605"/>
                        <a:pt x="3589" y="3637"/>
                        <a:pt x="3659" y="3686"/>
                      </a:cubicBezTo>
                      <a:cubicBezTo>
                        <a:pt x="3717" y="3723"/>
                        <a:pt x="3774" y="3765"/>
                        <a:pt x="3844" y="3808"/>
                      </a:cubicBezTo>
                      <a:lnTo>
                        <a:pt x="3892" y="3840"/>
                      </a:lnTo>
                      <a:cubicBezTo>
                        <a:pt x="3927" y="3867"/>
                        <a:pt x="4054" y="3948"/>
                        <a:pt x="4194" y="4029"/>
                      </a:cubicBezTo>
                      <a:cubicBezTo>
                        <a:pt x="4299" y="4088"/>
                        <a:pt x="4324" y="4169"/>
                        <a:pt x="4289" y="4245"/>
                      </a:cubicBezTo>
                      <a:cubicBezTo>
                        <a:pt x="4266" y="4282"/>
                        <a:pt x="4253" y="4309"/>
                        <a:pt x="4242" y="4325"/>
                      </a:cubicBezTo>
                      <a:cubicBezTo>
                        <a:pt x="4195" y="4385"/>
                        <a:pt x="4079" y="4428"/>
                        <a:pt x="3939" y="4428"/>
                      </a:cubicBezTo>
                      <a:cubicBezTo>
                        <a:pt x="3834" y="4428"/>
                        <a:pt x="3682" y="4428"/>
                        <a:pt x="3600" y="4433"/>
                      </a:cubicBezTo>
                      <a:cubicBezTo>
                        <a:pt x="3390" y="4449"/>
                        <a:pt x="3202" y="4477"/>
                        <a:pt x="3050" y="4499"/>
                      </a:cubicBezTo>
                      <a:lnTo>
                        <a:pt x="3028" y="4504"/>
                      </a:lnTo>
                      <a:cubicBezTo>
                        <a:pt x="2888" y="4525"/>
                        <a:pt x="2748" y="4547"/>
                        <a:pt x="2620" y="4558"/>
                      </a:cubicBezTo>
                      <a:cubicBezTo>
                        <a:pt x="2527" y="4569"/>
                        <a:pt x="2432" y="4568"/>
                        <a:pt x="2350" y="4568"/>
                      </a:cubicBezTo>
                      <a:cubicBezTo>
                        <a:pt x="2304" y="4568"/>
                        <a:pt x="2258" y="4568"/>
                        <a:pt x="2212" y="4563"/>
                      </a:cubicBezTo>
                      <a:cubicBezTo>
                        <a:pt x="1967" y="4552"/>
                        <a:pt x="1677" y="4499"/>
                        <a:pt x="1373" y="4413"/>
                      </a:cubicBezTo>
                      <a:cubicBezTo>
                        <a:pt x="1338" y="4402"/>
                        <a:pt x="1314" y="4401"/>
                        <a:pt x="1279" y="4401"/>
                      </a:cubicBezTo>
                      <a:cubicBezTo>
                        <a:pt x="1220" y="4401"/>
                        <a:pt x="1161" y="4418"/>
                        <a:pt x="1115" y="4440"/>
                      </a:cubicBezTo>
                      <a:cubicBezTo>
                        <a:pt x="1045" y="4483"/>
                        <a:pt x="1059" y="4542"/>
                        <a:pt x="1140" y="4575"/>
                      </a:cubicBezTo>
                      <a:cubicBezTo>
                        <a:pt x="1362" y="4666"/>
                        <a:pt x="1675" y="4778"/>
                        <a:pt x="2095" y="4832"/>
                      </a:cubicBezTo>
                      <a:cubicBezTo>
                        <a:pt x="2247" y="4854"/>
                        <a:pt x="2420" y="4864"/>
                        <a:pt x="2583" y="4864"/>
                      </a:cubicBezTo>
                      <a:cubicBezTo>
                        <a:pt x="2618" y="4864"/>
                        <a:pt x="2654" y="4864"/>
                        <a:pt x="2689" y="4864"/>
                      </a:cubicBezTo>
                      <a:cubicBezTo>
                        <a:pt x="2864" y="4859"/>
                        <a:pt x="3051" y="4843"/>
                        <a:pt x="3203" y="4832"/>
                      </a:cubicBezTo>
                      <a:lnTo>
                        <a:pt x="3239" y="4827"/>
                      </a:lnTo>
                      <a:cubicBezTo>
                        <a:pt x="3391" y="4816"/>
                        <a:pt x="3541" y="4805"/>
                        <a:pt x="3680" y="4805"/>
                      </a:cubicBezTo>
                      <a:cubicBezTo>
                        <a:pt x="3739" y="4805"/>
                        <a:pt x="3798" y="4822"/>
                        <a:pt x="3844" y="4844"/>
                      </a:cubicBezTo>
                      <a:cubicBezTo>
                        <a:pt x="3879" y="4866"/>
                        <a:pt x="3893" y="4892"/>
                        <a:pt x="3881" y="4925"/>
                      </a:cubicBezTo>
                      <a:cubicBezTo>
                        <a:pt x="3823" y="5033"/>
                        <a:pt x="3729" y="5225"/>
                        <a:pt x="3659" y="5398"/>
                      </a:cubicBezTo>
                      <a:cubicBezTo>
                        <a:pt x="3624" y="5479"/>
                        <a:pt x="3436" y="5523"/>
                        <a:pt x="3272" y="5490"/>
                      </a:cubicBezTo>
                      <a:cubicBezTo>
                        <a:pt x="3202" y="5474"/>
                        <a:pt x="3157" y="5469"/>
                        <a:pt x="3134" y="5464"/>
                      </a:cubicBezTo>
                      <a:cubicBezTo>
                        <a:pt x="2947" y="5426"/>
                        <a:pt x="2737" y="5403"/>
                        <a:pt x="2551" y="5398"/>
                      </a:cubicBezTo>
                      <a:cubicBezTo>
                        <a:pt x="2516" y="5398"/>
                        <a:pt x="2469" y="5398"/>
                        <a:pt x="2434" y="5398"/>
                      </a:cubicBezTo>
                      <a:cubicBezTo>
                        <a:pt x="2131" y="5398"/>
                        <a:pt x="1827" y="5431"/>
                        <a:pt x="1454" y="5501"/>
                      </a:cubicBezTo>
                      <a:cubicBezTo>
                        <a:pt x="1349" y="5522"/>
                        <a:pt x="1302" y="5577"/>
                        <a:pt x="1337" y="5625"/>
                      </a:cubicBezTo>
                      <a:cubicBezTo>
                        <a:pt x="1360" y="5663"/>
                        <a:pt x="1441" y="5689"/>
                        <a:pt x="1523" y="5689"/>
                      </a:cubicBezTo>
                      <a:cubicBezTo>
                        <a:pt x="1535" y="5689"/>
                        <a:pt x="1547" y="5689"/>
                        <a:pt x="1570" y="5689"/>
                      </a:cubicBezTo>
                      <a:cubicBezTo>
                        <a:pt x="1769" y="5668"/>
                        <a:pt x="1957" y="5657"/>
                        <a:pt x="2132" y="5657"/>
                      </a:cubicBezTo>
                      <a:cubicBezTo>
                        <a:pt x="2260" y="5657"/>
                        <a:pt x="2374" y="5662"/>
                        <a:pt x="2467" y="5672"/>
                      </a:cubicBezTo>
                      <a:cubicBezTo>
                        <a:pt x="2595" y="5688"/>
                        <a:pt x="2726" y="5711"/>
                        <a:pt x="2842" y="5743"/>
                      </a:cubicBezTo>
                      <a:cubicBezTo>
                        <a:pt x="2959" y="5775"/>
                        <a:pt x="3075" y="5812"/>
                        <a:pt x="3192" y="5861"/>
                      </a:cubicBezTo>
                      <a:lnTo>
                        <a:pt x="3250" y="5878"/>
                      </a:lnTo>
                      <a:cubicBezTo>
                        <a:pt x="3379" y="5926"/>
                        <a:pt x="3448" y="6001"/>
                        <a:pt x="3436" y="6076"/>
                      </a:cubicBezTo>
                      <a:cubicBezTo>
                        <a:pt x="3390" y="6265"/>
                        <a:pt x="3354" y="6454"/>
                        <a:pt x="3331" y="6642"/>
                      </a:cubicBezTo>
                      <a:cubicBezTo>
                        <a:pt x="3319" y="6707"/>
                        <a:pt x="3215" y="6756"/>
                        <a:pt x="3086" y="6762"/>
                      </a:cubicBezTo>
                      <a:cubicBezTo>
                        <a:pt x="3051" y="6762"/>
                        <a:pt x="3016" y="6762"/>
                        <a:pt x="2981" y="6762"/>
                      </a:cubicBezTo>
                      <a:cubicBezTo>
                        <a:pt x="2887" y="6762"/>
                        <a:pt x="2808" y="6756"/>
                        <a:pt x="2715" y="6745"/>
                      </a:cubicBezTo>
                      <a:cubicBezTo>
                        <a:pt x="2575" y="6729"/>
                        <a:pt x="2432" y="6703"/>
                        <a:pt x="2292" y="6676"/>
                      </a:cubicBezTo>
                      <a:lnTo>
                        <a:pt x="2248" y="6664"/>
                      </a:lnTo>
                      <a:cubicBezTo>
                        <a:pt x="2108" y="6637"/>
                        <a:pt x="1942" y="6605"/>
                        <a:pt x="1767" y="6583"/>
                      </a:cubicBezTo>
                      <a:cubicBezTo>
                        <a:pt x="1592" y="6562"/>
                        <a:pt x="1420" y="6551"/>
                        <a:pt x="1257" y="6551"/>
                      </a:cubicBezTo>
                      <a:cubicBezTo>
                        <a:pt x="1233" y="6551"/>
                        <a:pt x="1196" y="6551"/>
                        <a:pt x="1173" y="6551"/>
                      </a:cubicBezTo>
                      <a:cubicBezTo>
                        <a:pt x="835" y="6557"/>
                        <a:pt x="509" y="6606"/>
                        <a:pt x="112" y="6703"/>
                      </a:cubicBezTo>
                      <a:cubicBezTo>
                        <a:pt x="19" y="6724"/>
                        <a:pt x="-29" y="6782"/>
                        <a:pt x="18" y="6831"/>
                      </a:cubicBezTo>
                      <a:cubicBezTo>
                        <a:pt x="53" y="6863"/>
                        <a:pt x="123" y="6885"/>
                        <a:pt x="193" y="6885"/>
                      </a:cubicBezTo>
                      <a:cubicBezTo>
                        <a:pt x="216" y="6885"/>
                        <a:pt x="228" y="6885"/>
                        <a:pt x="251" y="6880"/>
                      </a:cubicBezTo>
                      <a:cubicBezTo>
                        <a:pt x="519" y="6836"/>
                        <a:pt x="766" y="6816"/>
                        <a:pt x="987" y="6816"/>
                      </a:cubicBezTo>
                      <a:cubicBezTo>
                        <a:pt x="1045" y="6816"/>
                        <a:pt x="1093" y="6815"/>
                        <a:pt x="1151" y="6821"/>
                      </a:cubicBezTo>
                      <a:cubicBezTo>
                        <a:pt x="1279" y="6826"/>
                        <a:pt x="1408" y="6842"/>
                        <a:pt x="1548" y="6874"/>
                      </a:cubicBezTo>
                      <a:cubicBezTo>
                        <a:pt x="1665" y="6901"/>
                        <a:pt x="1792" y="6934"/>
                        <a:pt x="1920" y="6972"/>
                      </a:cubicBezTo>
                      <a:lnTo>
                        <a:pt x="1942" y="6977"/>
                      </a:lnTo>
                      <a:cubicBezTo>
                        <a:pt x="2094" y="7020"/>
                        <a:pt x="2247" y="7063"/>
                        <a:pt x="2445" y="7095"/>
                      </a:cubicBezTo>
                      <a:cubicBezTo>
                        <a:pt x="2632" y="7127"/>
                        <a:pt x="2830" y="7149"/>
                        <a:pt x="3028" y="7154"/>
                      </a:cubicBezTo>
                      <a:cubicBezTo>
                        <a:pt x="3168" y="7159"/>
                        <a:pt x="3298" y="7219"/>
                        <a:pt x="3298" y="7289"/>
                      </a:cubicBezTo>
                      <a:cubicBezTo>
                        <a:pt x="3298" y="7337"/>
                        <a:pt x="3309" y="7434"/>
                        <a:pt x="3309" y="7531"/>
                      </a:cubicBezTo>
                      <a:cubicBezTo>
                        <a:pt x="3309" y="7607"/>
                        <a:pt x="3158" y="7656"/>
                        <a:pt x="3006" y="7629"/>
                      </a:cubicBezTo>
                      <a:lnTo>
                        <a:pt x="2992" y="7629"/>
                      </a:lnTo>
                      <a:cubicBezTo>
                        <a:pt x="2863" y="7607"/>
                        <a:pt x="2724" y="7586"/>
                        <a:pt x="2573" y="7570"/>
                      </a:cubicBezTo>
                      <a:cubicBezTo>
                        <a:pt x="2479" y="7559"/>
                        <a:pt x="2385" y="7558"/>
                        <a:pt x="2292" y="7558"/>
                      </a:cubicBezTo>
                      <a:cubicBezTo>
                        <a:pt x="2210" y="7558"/>
                        <a:pt x="2140" y="7564"/>
                        <a:pt x="2059" y="7570"/>
                      </a:cubicBezTo>
                      <a:cubicBezTo>
                        <a:pt x="1685" y="7602"/>
                        <a:pt x="1382" y="7698"/>
                        <a:pt x="1184" y="7774"/>
                      </a:cubicBezTo>
                      <a:cubicBezTo>
                        <a:pt x="1114" y="7801"/>
                        <a:pt x="1091" y="7855"/>
                        <a:pt x="1126" y="7898"/>
                      </a:cubicBezTo>
                      <a:cubicBezTo>
                        <a:pt x="1161" y="7930"/>
                        <a:pt x="1220" y="7947"/>
                        <a:pt x="1279" y="7947"/>
                      </a:cubicBezTo>
                      <a:cubicBezTo>
                        <a:pt x="1302" y="7947"/>
                        <a:pt x="1336" y="7941"/>
                        <a:pt x="1359" y="7935"/>
                      </a:cubicBezTo>
                      <a:cubicBezTo>
                        <a:pt x="1627" y="7871"/>
                        <a:pt x="1875" y="7834"/>
                        <a:pt x="2073" y="7834"/>
                      </a:cubicBezTo>
                      <a:lnTo>
                        <a:pt x="2084" y="7834"/>
                      </a:lnTo>
                      <a:cubicBezTo>
                        <a:pt x="2189" y="7834"/>
                        <a:pt x="2304" y="7845"/>
                        <a:pt x="2408" y="7866"/>
                      </a:cubicBezTo>
                      <a:cubicBezTo>
                        <a:pt x="2502" y="7882"/>
                        <a:pt x="2595" y="7908"/>
                        <a:pt x="2700" y="7935"/>
                      </a:cubicBezTo>
                      <a:lnTo>
                        <a:pt x="2758" y="7952"/>
                      </a:lnTo>
                      <a:cubicBezTo>
                        <a:pt x="2828" y="7968"/>
                        <a:pt x="2994" y="8006"/>
                        <a:pt x="3134" y="8028"/>
                      </a:cubicBezTo>
                      <a:cubicBezTo>
                        <a:pt x="3274" y="8055"/>
                        <a:pt x="3377" y="8119"/>
                        <a:pt x="3389" y="8189"/>
                      </a:cubicBezTo>
                      <a:cubicBezTo>
                        <a:pt x="3401" y="8233"/>
                        <a:pt x="3402" y="8276"/>
                        <a:pt x="3425" y="8319"/>
                      </a:cubicBezTo>
                      <a:cubicBezTo>
                        <a:pt x="3460" y="8416"/>
                        <a:pt x="3343" y="8508"/>
                        <a:pt x="3145" y="8535"/>
                      </a:cubicBezTo>
                      <a:cubicBezTo>
                        <a:pt x="2993" y="8556"/>
                        <a:pt x="2876" y="8582"/>
                        <a:pt x="2806" y="8599"/>
                      </a:cubicBezTo>
                      <a:cubicBezTo>
                        <a:pt x="2619" y="8642"/>
                        <a:pt x="2468" y="8690"/>
                        <a:pt x="2328" y="8738"/>
                      </a:cubicBezTo>
                      <a:lnTo>
                        <a:pt x="2306" y="8743"/>
                      </a:lnTo>
                      <a:cubicBezTo>
                        <a:pt x="2178" y="8786"/>
                        <a:pt x="2059" y="8826"/>
                        <a:pt x="1942" y="8858"/>
                      </a:cubicBezTo>
                      <a:cubicBezTo>
                        <a:pt x="1814" y="8890"/>
                        <a:pt x="1688" y="8911"/>
                        <a:pt x="1559" y="8922"/>
                      </a:cubicBezTo>
                      <a:cubicBezTo>
                        <a:pt x="1466" y="8933"/>
                        <a:pt x="1373" y="8932"/>
                        <a:pt x="1268" y="8932"/>
                      </a:cubicBezTo>
                      <a:cubicBezTo>
                        <a:pt x="1081" y="8932"/>
                        <a:pt x="881" y="8922"/>
                        <a:pt x="659" y="8895"/>
                      </a:cubicBezTo>
                      <a:cubicBezTo>
                        <a:pt x="647" y="8895"/>
                        <a:pt x="627" y="8895"/>
                        <a:pt x="615" y="8895"/>
                      </a:cubicBezTo>
                      <a:cubicBezTo>
                        <a:pt x="534" y="8895"/>
                        <a:pt x="461" y="8921"/>
                        <a:pt x="426" y="8959"/>
                      </a:cubicBezTo>
                      <a:cubicBezTo>
                        <a:pt x="391" y="9007"/>
                        <a:pt x="452" y="9062"/>
                        <a:pt x="557" y="9083"/>
                      </a:cubicBezTo>
                      <a:cubicBezTo>
                        <a:pt x="802" y="9132"/>
                        <a:pt x="1162" y="9191"/>
                        <a:pt x="1570" y="9191"/>
                      </a:cubicBezTo>
                      <a:cubicBezTo>
                        <a:pt x="1594" y="9191"/>
                        <a:pt x="1605" y="9191"/>
                        <a:pt x="1629" y="9191"/>
                      </a:cubicBezTo>
                      <a:cubicBezTo>
                        <a:pt x="1815" y="9191"/>
                        <a:pt x="2025" y="9170"/>
                        <a:pt x="2212" y="9137"/>
                      </a:cubicBezTo>
                      <a:cubicBezTo>
                        <a:pt x="2375" y="9110"/>
                        <a:pt x="2538" y="9072"/>
                        <a:pt x="2678" y="9035"/>
                      </a:cubicBezTo>
                      <a:lnTo>
                        <a:pt x="2784" y="9008"/>
                      </a:lnTo>
                      <a:cubicBezTo>
                        <a:pt x="2901" y="8981"/>
                        <a:pt x="3003" y="8955"/>
                        <a:pt x="3108" y="8944"/>
                      </a:cubicBezTo>
                      <a:cubicBezTo>
                        <a:pt x="3178" y="8938"/>
                        <a:pt x="3260" y="8932"/>
                        <a:pt x="3342" y="8932"/>
                      </a:cubicBezTo>
                      <a:lnTo>
                        <a:pt x="3356" y="8932"/>
                      </a:lnTo>
                      <a:cubicBezTo>
                        <a:pt x="3496" y="8932"/>
                        <a:pt x="3624" y="8982"/>
                        <a:pt x="3659" y="9046"/>
                      </a:cubicBezTo>
                      <a:cubicBezTo>
                        <a:pt x="3717" y="9181"/>
                        <a:pt x="3774" y="9327"/>
                        <a:pt x="3844" y="9477"/>
                      </a:cubicBezTo>
                      <a:cubicBezTo>
                        <a:pt x="3856" y="9510"/>
                        <a:pt x="3858" y="9546"/>
                        <a:pt x="3823" y="9578"/>
                      </a:cubicBezTo>
                      <a:cubicBezTo>
                        <a:pt x="3764" y="9627"/>
                        <a:pt x="3659" y="9654"/>
                        <a:pt x="3531" y="9654"/>
                      </a:cubicBezTo>
                      <a:cubicBezTo>
                        <a:pt x="3531" y="9654"/>
                        <a:pt x="3495" y="9654"/>
                        <a:pt x="3484" y="9654"/>
                      </a:cubicBezTo>
                      <a:lnTo>
                        <a:pt x="3447" y="9654"/>
                      </a:lnTo>
                      <a:cubicBezTo>
                        <a:pt x="3237" y="9654"/>
                        <a:pt x="3039" y="9671"/>
                        <a:pt x="2864" y="9703"/>
                      </a:cubicBezTo>
                      <a:cubicBezTo>
                        <a:pt x="2549" y="9757"/>
                        <a:pt x="2257" y="9844"/>
                        <a:pt x="1942" y="9989"/>
                      </a:cubicBezTo>
                      <a:cubicBezTo>
                        <a:pt x="1860" y="10022"/>
                        <a:pt x="1861" y="10086"/>
                        <a:pt x="1931" y="10124"/>
                      </a:cubicBezTo>
                      <a:cubicBezTo>
                        <a:pt x="1966" y="10146"/>
                        <a:pt x="2026" y="10156"/>
                        <a:pt x="2084" y="10156"/>
                      </a:cubicBezTo>
                      <a:cubicBezTo>
                        <a:pt x="2119" y="10156"/>
                        <a:pt x="2166" y="10150"/>
                        <a:pt x="2201" y="10139"/>
                      </a:cubicBezTo>
                      <a:cubicBezTo>
                        <a:pt x="2492" y="10042"/>
                        <a:pt x="2761" y="9984"/>
                        <a:pt x="3017" y="9962"/>
                      </a:cubicBezTo>
                      <a:cubicBezTo>
                        <a:pt x="3087" y="9957"/>
                        <a:pt x="3155" y="9951"/>
                        <a:pt x="3225" y="9951"/>
                      </a:cubicBezTo>
                      <a:cubicBezTo>
                        <a:pt x="3283" y="9951"/>
                        <a:pt x="3355" y="9950"/>
                        <a:pt x="3425" y="9956"/>
                      </a:cubicBezTo>
                      <a:cubicBezTo>
                        <a:pt x="3554" y="9966"/>
                        <a:pt x="3682" y="9983"/>
                        <a:pt x="3834" y="9999"/>
                      </a:cubicBezTo>
                      <a:lnTo>
                        <a:pt x="3881" y="10004"/>
                      </a:lnTo>
                      <a:cubicBezTo>
                        <a:pt x="4068" y="10026"/>
                        <a:pt x="4205" y="10090"/>
                        <a:pt x="4264" y="10171"/>
                      </a:cubicBezTo>
                      <a:cubicBezTo>
                        <a:pt x="4322" y="10247"/>
                        <a:pt x="4417" y="10388"/>
                        <a:pt x="4522" y="10528"/>
                      </a:cubicBezTo>
                      <a:cubicBezTo>
                        <a:pt x="4546" y="10560"/>
                        <a:pt x="4557" y="10598"/>
                        <a:pt x="4533" y="10636"/>
                      </a:cubicBezTo>
                      <a:cubicBezTo>
                        <a:pt x="4498" y="10706"/>
                        <a:pt x="4382" y="10754"/>
                        <a:pt x="4231" y="10771"/>
                      </a:cubicBezTo>
                      <a:cubicBezTo>
                        <a:pt x="4068" y="10787"/>
                        <a:pt x="3926" y="10792"/>
                        <a:pt x="3786" y="10797"/>
                      </a:cubicBezTo>
                      <a:lnTo>
                        <a:pt x="3739" y="10797"/>
                      </a:lnTo>
                      <a:cubicBezTo>
                        <a:pt x="3587" y="10803"/>
                        <a:pt x="3414" y="10808"/>
                        <a:pt x="3239" y="10824"/>
                      </a:cubicBezTo>
                      <a:cubicBezTo>
                        <a:pt x="3041" y="10841"/>
                        <a:pt x="2841" y="10877"/>
                        <a:pt x="2678" y="10920"/>
                      </a:cubicBezTo>
                      <a:cubicBezTo>
                        <a:pt x="2387" y="10996"/>
                        <a:pt x="2140" y="11109"/>
                        <a:pt x="1884" y="11276"/>
                      </a:cubicBezTo>
                      <a:cubicBezTo>
                        <a:pt x="1825" y="11319"/>
                        <a:pt x="1838" y="11378"/>
                        <a:pt x="1931" y="11410"/>
                      </a:cubicBezTo>
                      <a:cubicBezTo>
                        <a:pt x="1966" y="11421"/>
                        <a:pt x="2012" y="11432"/>
                        <a:pt x="2059" y="11432"/>
                      </a:cubicBezTo>
                      <a:cubicBezTo>
                        <a:pt x="2105" y="11432"/>
                        <a:pt x="2166" y="11421"/>
                        <a:pt x="2201" y="11405"/>
                      </a:cubicBezTo>
                      <a:cubicBezTo>
                        <a:pt x="2457" y="11287"/>
                        <a:pt x="2700" y="11206"/>
                        <a:pt x="2933" y="11168"/>
                      </a:cubicBezTo>
                      <a:cubicBezTo>
                        <a:pt x="3062" y="11146"/>
                        <a:pt x="3191" y="11136"/>
                        <a:pt x="3331" y="11131"/>
                      </a:cubicBezTo>
                      <a:cubicBezTo>
                        <a:pt x="3354" y="11131"/>
                        <a:pt x="3377" y="11131"/>
                        <a:pt x="3400" y="11131"/>
                      </a:cubicBezTo>
                      <a:cubicBezTo>
                        <a:pt x="3516" y="11131"/>
                        <a:pt x="3636" y="11136"/>
                        <a:pt x="3764" y="11141"/>
                      </a:cubicBezTo>
                      <a:lnTo>
                        <a:pt x="3786" y="11141"/>
                      </a:lnTo>
                      <a:cubicBezTo>
                        <a:pt x="3891" y="11146"/>
                        <a:pt x="4008" y="11153"/>
                        <a:pt x="4136" y="11153"/>
                      </a:cubicBezTo>
                      <a:cubicBezTo>
                        <a:pt x="4206" y="11153"/>
                        <a:pt x="4277" y="11153"/>
                        <a:pt x="4347" y="11148"/>
                      </a:cubicBezTo>
                      <a:cubicBezTo>
                        <a:pt x="4429" y="11142"/>
                        <a:pt x="4566" y="11130"/>
                        <a:pt x="4741" y="11114"/>
                      </a:cubicBezTo>
                      <a:cubicBezTo>
                        <a:pt x="4764" y="11114"/>
                        <a:pt x="4791" y="11109"/>
                        <a:pt x="4814" y="11109"/>
                      </a:cubicBezTo>
                      <a:cubicBezTo>
                        <a:pt x="4954" y="11109"/>
                        <a:pt x="5069" y="11147"/>
                        <a:pt x="5127" y="11207"/>
                      </a:cubicBezTo>
                      <a:cubicBezTo>
                        <a:pt x="5186" y="11271"/>
                        <a:pt x="5243" y="11331"/>
                        <a:pt x="5313" y="11395"/>
                      </a:cubicBezTo>
                      <a:cubicBezTo>
                        <a:pt x="5348" y="11433"/>
                        <a:pt x="5359" y="11480"/>
                        <a:pt x="5324" y="11518"/>
                      </a:cubicBezTo>
                      <a:cubicBezTo>
                        <a:pt x="5278" y="11572"/>
                        <a:pt x="5186" y="11610"/>
                        <a:pt x="5069" y="11621"/>
                      </a:cubicBezTo>
                      <a:cubicBezTo>
                        <a:pt x="5046" y="11621"/>
                        <a:pt x="5022" y="11626"/>
                        <a:pt x="5011" y="11626"/>
                      </a:cubicBezTo>
                      <a:cubicBezTo>
                        <a:pt x="4812" y="11647"/>
                        <a:pt x="4624" y="11680"/>
                        <a:pt x="4449" y="11723"/>
                      </a:cubicBezTo>
                      <a:cubicBezTo>
                        <a:pt x="4100" y="11815"/>
                        <a:pt x="3846" y="11945"/>
                        <a:pt x="3648" y="12064"/>
                      </a:cubicBezTo>
                      <a:cubicBezTo>
                        <a:pt x="3613" y="12085"/>
                        <a:pt x="3600" y="12106"/>
                        <a:pt x="3600" y="12128"/>
                      </a:cubicBezTo>
                      <a:cubicBezTo>
                        <a:pt x="3612" y="12149"/>
                        <a:pt x="3635" y="12170"/>
                        <a:pt x="3670" y="12187"/>
                      </a:cubicBezTo>
                      <a:cubicBezTo>
                        <a:pt x="3705" y="12197"/>
                        <a:pt x="3739" y="12203"/>
                        <a:pt x="3786" y="12203"/>
                      </a:cubicBezTo>
                      <a:cubicBezTo>
                        <a:pt x="3833" y="12203"/>
                        <a:pt x="3878" y="12192"/>
                        <a:pt x="3925" y="12181"/>
                      </a:cubicBezTo>
                      <a:cubicBezTo>
                        <a:pt x="4216" y="12063"/>
                        <a:pt x="4449" y="11994"/>
                        <a:pt x="4683" y="11956"/>
                      </a:cubicBezTo>
                      <a:cubicBezTo>
                        <a:pt x="4811" y="11934"/>
                        <a:pt x="4940" y="11923"/>
                        <a:pt x="5080" y="11917"/>
                      </a:cubicBezTo>
                      <a:cubicBezTo>
                        <a:pt x="5092" y="11917"/>
                        <a:pt x="5116" y="11917"/>
                        <a:pt x="5127" y="11917"/>
                      </a:cubicBezTo>
                      <a:cubicBezTo>
                        <a:pt x="5256" y="11917"/>
                        <a:pt x="5385" y="11923"/>
                        <a:pt x="5525" y="11934"/>
                      </a:cubicBezTo>
                      <a:cubicBezTo>
                        <a:pt x="5560" y="11934"/>
                        <a:pt x="5606" y="11939"/>
                        <a:pt x="5641" y="11939"/>
                      </a:cubicBezTo>
                      <a:cubicBezTo>
                        <a:pt x="5758" y="11944"/>
                        <a:pt x="5850" y="11976"/>
                        <a:pt x="5896" y="12025"/>
                      </a:cubicBezTo>
                      <a:cubicBezTo>
                        <a:pt x="5955" y="12090"/>
                        <a:pt x="6014" y="12154"/>
                        <a:pt x="6060" y="12219"/>
                      </a:cubicBezTo>
                      <a:cubicBezTo>
                        <a:pt x="6107" y="12278"/>
                        <a:pt x="6060" y="12349"/>
                        <a:pt x="5944" y="12387"/>
                      </a:cubicBezTo>
                      <a:cubicBezTo>
                        <a:pt x="5897" y="12403"/>
                        <a:pt x="5837" y="12413"/>
                        <a:pt x="5791" y="12424"/>
                      </a:cubicBezTo>
                      <a:cubicBezTo>
                        <a:pt x="5686" y="12445"/>
                        <a:pt x="5569" y="12462"/>
                        <a:pt x="5441" y="12468"/>
                      </a:cubicBezTo>
                      <a:cubicBezTo>
                        <a:pt x="5394" y="12468"/>
                        <a:pt x="5361" y="12468"/>
                        <a:pt x="5302" y="12468"/>
                      </a:cubicBezTo>
                      <a:cubicBezTo>
                        <a:pt x="5209" y="12468"/>
                        <a:pt x="5117" y="12466"/>
                        <a:pt x="4989" y="12461"/>
                      </a:cubicBezTo>
                      <a:cubicBezTo>
                        <a:pt x="4896" y="12461"/>
                        <a:pt x="4788" y="12456"/>
                        <a:pt x="4683" y="12456"/>
                      </a:cubicBezTo>
                      <a:cubicBezTo>
                        <a:pt x="4589" y="12456"/>
                        <a:pt x="4509" y="12456"/>
                        <a:pt x="4439" y="12461"/>
                      </a:cubicBezTo>
                      <a:cubicBezTo>
                        <a:pt x="4240" y="12472"/>
                        <a:pt x="4041" y="12494"/>
                        <a:pt x="3866" y="12532"/>
                      </a:cubicBezTo>
                      <a:cubicBezTo>
                        <a:pt x="3505" y="12602"/>
                        <a:pt x="3215" y="12704"/>
                        <a:pt x="2959" y="12796"/>
                      </a:cubicBezTo>
                      <a:cubicBezTo>
                        <a:pt x="2912" y="12812"/>
                        <a:pt x="2890" y="12833"/>
                        <a:pt x="2890" y="12860"/>
                      </a:cubicBezTo>
                      <a:cubicBezTo>
                        <a:pt x="2890" y="12882"/>
                        <a:pt x="2913" y="12903"/>
                        <a:pt x="2948" y="12914"/>
                      </a:cubicBezTo>
                      <a:cubicBezTo>
                        <a:pt x="2983" y="12925"/>
                        <a:pt x="3029" y="12936"/>
                        <a:pt x="3075" y="12936"/>
                      </a:cubicBezTo>
                      <a:cubicBezTo>
                        <a:pt x="3110" y="12936"/>
                        <a:pt x="3157" y="12930"/>
                        <a:pt x="3192" y="12919"/>
                      </a:cubicBezTo>
                      <a:cubicBezTo>
                        <a:pt x="3449" y="12854"/>
                        <a:pt x="3739" y="12784"/>
                        <a:pt x="4030" y="12757"/>
                      </a:cubicBezTo>
                      <a:cubicBezTo>
                        <a:pt x="4124" y="12747"/>
                        <a:pt x="4218" y="12747"/>
                        <a:pt x="4311" y="12747"/>
                      </a:cubicBezTo>
                      <a:cubicBezTo>
                        <a:pt x="4358" y="12747"/>
                        <a:pt x="4392" y="12747"/>
                        <a:pt x="4439" y="12752"/>
                      </a:cubicBezTo>
                      <a:cubicBezTo>
                        <a:pt x="4567" y="12758"/>
                        <a:pt x="4709" y="12774"/>
                        <a:pt x="4872" y="12796"/>
                      </a:cubicBezTo>
                      <a:lnTo>
                        <a:pt x="4963" y="12806"/>
                      </a:lnTo>
                      <a:cubicBezTo>
                        <a:pt x="5103" y="12822"/>
                        <a:pt x="5256" y="12844"/>
                        <a:pt x="5419" y="12855"/>
                      </a:cubicBezTo>
                      <a:cubicBezTo>
                        <a:pt x="5536" y="12866"/>
                        <a:pt x="5663" y="12872"/>
                        <a:pt x="5780" y="12872"/>
                      </a:cubicBezTo>
                      <a:cubicBezTo>
                        <a:pt x="5873" y="12872"/>
                        <a:pt x="5968" y="12865"/>
                        <a:pt x="6049" y="12860"/>
                      </a:cubicBezTo>
                      <a:cubicBezTo>
                        <a:pt x="6119" y="12855"/>
                        <a:pt x="6176" y="12850"/>
                        <a:pt x="6246" y="12845"/>
                      </a:cubicBezTo>
                      <a:cubicBezTo>
                        <a:pt x="6258" y="12845"/>
                        <a:pt x="6281" y="12838"/>
                        <a:pt x="6305" y="12838"/>
                      </a:cubicBezTo>
                      <a:cubicBezTo>
                        <a:pt x="6410" y="12838"/>
                        <a:pt x="6504" y="12877"/>
                        <a:pt x="6527" y="12926"/>
                      </a:cubicBezTo>
                      <a:cubicBezTo>
                        <a:pt x="6609" y="13103"/>
                        <a:pt x="6654" y="13275"/>
                        <a:pt x="6665" y="13448"/>
                      </a:cubicBezTo>
                      <a:cubicBezTo>
                        <a:pt x="6665" y="13475"/>
                        <a:pt x="6642" y="13507"/>
                        <a:pt x="6607" y="13528"/>
                      </a:cubicBezTo>
                      <a:cubicBezTo>
                        <a:pt x="6560" y="13550"/>
                        <a:pt x="6505" y="13560"/>
                        <a:pt x="6447" y="13565"/>
                      </a:cubicBezTo>
                      <a:cubicBezTo>
                        <a:pt x="6412" y="13565"/>
                        <a:pt x="6375" y="13565"/>
                        <a:pt x="6352" y="13565"/>
                      </a:cubicBezTo>
                      <a:cubicBezTo>
                        <a:pt x="6340" y="13565"/>
                        <a:pt x="6315" y="13565"/>
                        <a:pt x="6315" y="13565"/>
                      </a:cubicBezTo>
                      <a:cubicBezTo>
                        <a:pt x="6187" y="13555"/>
                        <a:pt x="6059" y="13528"/>
                        <a:pt x="5907" y="13507"/>
                      </a:cubicBezTo>
                      <a:lnTo>
                        <a:pt x="5896" y="13507"/>
                      </a:lnTo>
                      <a:cubicBezTo>
                        <a:pt x="5733" y="13480"/>
                        <a:pt x="5548" y="13454"/>
                        <a:pt x="5350" y="13437"/>
                      </a:cubicBezTo>
                      <a:cubicBezTo>
                        <a:pt x="5233" y="13427"/>
                        <a:pt x="5105" y="13421"/>
                        <a:pt x="4989" y="13421"/>
                      </a:cubicBezTo>
                      <a:cubicBezTo>
                        <a:pt x="4907" y="13421"/>
                        <a:pt x="4823" y="13420"/>
                        <a:pt x="4741" y="13426"/>
                      </a:cubicBezTo>
                      <a:cubicBezTo>
                        <a:pt x="4379" y="13447"/>
                        <a:pt x="4078" y="13490"/>
                        <a:pt x="3775" y="13539"/>
                      </a:cubicBezTo>
                      <a:lnTo>
                        <a:pt x="3706" y="13550"/>
                      </a:lnTo>
                      <a:cubicBezTo>
                        <a:pt x="3636" y="13561"/>
                        <a:pt x="3576" y="13587"/>
                        <a:pt x="3553" y="13619"/>
                      </a:cubicBezTo>
                      <a:cubicBezTo>
                        <a:pt x="3530" y="13646"/>
                        <a:pt x="3543" y="13680"/>
                        <a:pt x="3589" y="13707"/>
                      </a:cubicBezTo>
                      <a:cubicBezTo>
                        <a:pt x="3636" y="13739"/>
                        <a:pt x="3715" y="13754"/>
                        <a:pt x="3808" y="13754"/>
                      </a:cubicBezTo>
                      <a:cubicBezTo>
                        <a:pt x="3831" y="13754"/>
                        <a:pt x="3843" y="13754"/>
                        <a:pt x="3866" y="13754"/>
                      </a:cubicBezTo>
                      <a:cubicBezTo>
                        <a:pt x="4088" y="13732"/>
                        <a:pt x="4358" y="13717"/>
                        <a:pt x="4603" y="13717"/>
                      </a:cubicBezTo>
                      <a:cubicBezTo>
                        <a:pt x="4661" y="13717"/>
                        <a:pt x="4708" y="13717"/>
                        <a:pt x="4767" y="13722"/>
                      </a:cubicBezTo>
                      <a:cubicBezTo>
                        <a:pt x="4895" y="13727"/>
                        <a:pt x="5022" y="13744"/>
                        <a:pt x="5138" y="13766"/>
                      </a:cubicBezTo>
                      <a:cubicBezTo>
                        <a:pt x="5255" y="13787"/>
                        <a:pt x="5374" y="13819"/>
                        <a:pt x="5514" y="13862"/>
                      </a:cubicBezTo>
                      <a:lnTo>
                        <a:pt x="5572" y="13879"/>
                      </a:lnTo>
                      <a:cubicBezTo>
                        <a:pt x="5700" y="13916"/>
                        <a:pt x="5840" y="13959"/>
                        <a:pt x="5991" y="13996"/>
                      </a:cubicBezTo>
                      <a:cubicBezTo>
                        <a:pt x="6096" y="14023"/>
                        <a:pt x="6294" y="14051"/>
                        <a:pt x="6399" y="14067"/>
                      </a:cubicBezTo>
                      <a:cubicBezTo>
                        <a:pt x="6516" y="14083"/>
                        <a:pt x="6598" y="14143"/>
                        <a:pt x="6574" y="14197"/>
                      </a:cubicBezTo>
                      <a:cubicBezTo>
                        <a:pt x="6551" y="14256"/>
                        <a:pt x="6528" y="14309"/>
                        <a:pt x="6505" y="14369"/>
                      </a:cubicBezTo>
                      <a:cubicBezTo>
                        <a:pt x="6482" y="14422"/>
                        <a:pt x="6399" y="14467"/>
                        <a:pt x="6283" y="14488"/>
                      </a:cubicBezTo>
                      <a:lnTo>
                        <a:pt x="6199" y="14503"/>
                      </a:lnTo>
                      <a:cubicBezTo>
                        <a:pt x="6047" y="14530"/>
                        <a:pt x="5934" y="14551"/>
                        <a:pt x="5805" y="14562"/>
                      </a:cubicBezTo>
                      <a:cubicBezTo>
                        <a:pt x="5724" y="14568"/>
                        <a:pt x="5628" y="14574"/>
                        <a:pt x="5546" y="14574"/>
                      </a:cubicBezTo>
                      <a:cubicBezTo>
                        <a:pt x="5511" y="14574"/>
                        <a:pt x="5465" y="14574"/>
                        <a:pt x="5430" y="14574"/>
                      </a:cubicBezTo>
                      <a:cubicBezTo>
                        <a:pt x="5138" y="14563"/>
                        <a:pt x="4834" y="14515"/>
                        <a:pt x="4566" y="14466"/>
                      </a:cubicBezTo>
                      <a:cubicBezTo>
                        <a:pt x="4531" y="14461"/>
                        <a:pt x="4499" y="14454"/>
                        <a:pt x="4464" y="14454"/>
                      </a:cubicBezTo>
                      <a:cubicBezTo>
                        <a:pt x="4394" y="14454"/>
                        <a:pt x="4321" y="14466"/>
                        <a:pt x="4275" y="14493"/>
                      </a:cubicBezTo>
                      <a:cubicBezTo>
                        <a:pt x="4228" y="14515"/>
                        <a:pt x="4219" y="14542"/>
                        <a:pt x="4231" y="14574"/>
                      </a:cubicBezTo>
                      <a:cubicBezTo>
                        <a:pt x="4242" y="14606"/>
                        <a:pt x="4288" y="14633"/>
                        <a:pt x="4358" y="14655"/>
                      </a:cubicBezTo>
                      <a:cubicBezTo>
                        <a:pt x="4662" y="14730"/>
                        <a:pt x="4976" y="14805"/>
                        <a:pt x="5350" y="14848"/>
                      </a:cubicBezTo>
                      <a:cubicBezTo>
                        <a:pt x="5431" y="14859"/>
                        <a:pt x="5618" y="14875"/>
                        <a:pt x="5816" y="14885"/>
                      </a:cubicBezTo>
                      <a:cubicBezTo>
                        <a:pt x="5979" y="14896"/>
                        <a:pt x="6082" y="14972"/>
                        <a:pt x="6024" y="15047"/>
                      </a:cubicBezTo>
                      <a:cubicBezTo>
                        <a:pt x="5919" y="15176"/>
                        <a:pt x="5814" y="15307"/>
                        <a:pt x="5732" y="15377"/>
                      </a:cubicBezTo>
                      <a:cubicBezTo>
                        <a:pt x="5686" y="15420"/>
                        <a:pt x="5607" y="15446"/>
                        <a:pt x="5514" y="15451"/>
                      </a:cubicBezTo>
                      <a:cubicBezTo>
                        <a:pt x="5467" y="15451"/>
                        <a:pt x="5429" y="15446"/>
                        <a:pt x="5382" y="15441"/>
                      </a:cubicBezTo>
                      <a:cubicBezTo>
                        <a:pt x="5231" y="15403"/>
                        <a:pt x="5092" y="15376"/>
                        <a:pt x="5022" y="15360"/>
                      </a:cubicBezTo>
                      <a:cubicBezTo>
                        <a:pt x="4835" y="15328"/>
                        <a:pt x="4637" y="15307"/>
                        <a:pt x="4439" y="15296"/>
                      </a:cubicBezTo>
                      <a:cubicBezTo>
                        <a:pt x="4380" y="15296"/>
                        <a:pt x="4312" y="15290"/>
                        <a:pt x="4242" y="15290"/>
                      </a:cubicBezTo>
                      <a:cubicBezTo>
                        <a:pt x="4137" y="15290"/>
                        <a:pt x="4043" y="15291"/>
                        <a:pt x="3950" y="15296"/>
                      </a:cubicBezTo>
                      <a:lnTo>
                        <a:pt x="3939" y="15296"/>
                      </a:lnTo>
                      <a:cubicBezTo>
                        <a:pt x="3858" y="15296"/>
                        <a:pt x="3773" y="15301"/>
                        <a:pt x="3691" y="15301"/>
                      </a:cubicBezTo>
                      <a:cubicBezTo>
                        <a:pt x="3633" y="15301"/>
                        <a:pt x="3589" y="15302"/>
                        <a:pt x="3542" y="15296"/>
                      </a:cubicBezTo>
                      <a:cubicBezTo>
                        <a:pt x="3414" y="15291"/>
                        <a:pt x="3295" y="15274"/>
                        <a:pt x="3167" y="15253"/>
                      </a:cubicBezTo>
                      <a:cubicBezTo>
                        <a:pt x="2887" y="15199"/>
                        <a:pt x="2610" y="15096"/>
                        <a:pt x="2423" y="15020"/>
                      </a:cubicBezTo>
                      <a:cubicBezTo>
                        <a:pt x="2388" y="15004"/>
                        <a:pt x="2328" y="15000"/>
                        <a:pt x="2281" y="15000"/>
                      </a:cubicBezTo>
                      <a:cubicBezTo>
                        <a:pt x="2246" y="15000"/>
                        <a:pt x="2213" y="15004"/>
                        <a:pt x="2190" y="15015"/>
                      </a:cubicBezTo>
                      <a:cubicBezTo>
                        <a:pt x="2155" y="15026"/>
                        <a:pt x="2132" y="15042"/>
                        <a:pt x="2132" y="15064"/>
                      </a:cubicBezTo>
                      <a:cubicBezTo>
                        <a:pt x="2132" y="15085"/>
                        <a:pt x="2143" y="15113"/>
                        <a:pt x="2190" y="15135"/>
                      </a:cubicBezTo>
                      <a:cubicBezTo>
                        <a:pt x="2411" y="15248"/>
                        <a:pt x="2665" y="15366"/>
                        <a:pt x="2992" y="15463"/>
                      </a:cubicBezTo>
                      <a:cubicBezTo>
                        <a:pt x="3155" y="15511"/>
                        <a:pt x="3330" y="15549"/>
                        <a:pt x="3516" y="15571"/>
                      </a:cubicBezTo>
                      <a:cubicBezTo>
                        <a:pt x="3691" y="15592"/>
                        <a:pt x="3844" y="15603"/>
                        <a:pt x="4019" y="15620"/>
                      </a:cubicBezTo>
                      <a:cubicBezTo>
                        <a:pt x="4171" y="15630"/>
                        <a:pt x="4311" y="15640"/>
                        <a:pt x="4428" y="15657"/>
                      </a:cubicBezTo>
                      <a:cubicBezTo>
                        <a:pt x="4544" y="15673"/>
                        <a:pt x="4651" y="15695"/>
                        <a:pt x="4756" y="15727"/>
                      </a:cubicBezTo>
                      <a:cubicBezTo>
                        <a:pt x="4791" y="15738"/>
                        <a:pt x="4826" y="15748"/>
                        <a:pt x="4872" y="15764"/>
                      </a:cubicBezTo>
                      <a:cubicBezTo>
                        <a:pt x="5059" y="15834"/>
                        <a:pt x="5117" y="15959"/>
                        <a:pt x="4989" y="16056"/>
                      </a:cubicBezTo>
                      <a:cubicBezTo>
                        <a:pt x="4931" y="16104"/>
                        <a:pt x="4858" y="16152"/>
                        <a:pt x="4799" y="16200"/>
                      </a:cubicBezTo>
                      <a:cubicBezTo>
                        <a:pt x="4659" y="16308"/>
                        <a:pt x="4533" y="16422"/>
                        <a:pt x="4417" y="16535"/>
                      </a:cubicBezTo>
                      <a:cubicBezTo>
                        <a:pt x="4347" y="16606"/>
                        <a:pt x="4205" y="16648"/>
                        <a:pt x="4041" y="16653"/>
                      </a:cubicBezTo>
                      <a:cubicBezTo>
                        <a:pt x="3983" y="16653"/>
                        <a:pt x="3928" y="16653"/>
                        <a:pt x="3881" y="16653"/>
                      </a:cubicBezTo>
                      <a:cubicBezTo>
                        <a:pt x="3834" y="16653"/>
                        <a:pt x="3809" y="16653"/>
                        <a:pt x="3797" y="16653"/>
                      </a:cubicBezTo>
                      <a:cubicBezTo>
                        <a:pt x="3669" y="16643"/>
                        <a:pt x="3552" y="16626"/>
                        <a:pt x="3447" y="16605"/>
                      </a:cubicBezTo>
                      <a:cubicBezTo>
                        <a:pt x="3342" y="16583"/>
                        <a:pt x="3227" y="16546"/>
                        <a:pt x="3075" y="16492"/>
                      </a:cubicBezTo>
                      <a:cubicBezTo>
                        <a:pt x="3040" y="16481"/>
                        <a:pt x="3005" y="16471"/>
                        <a:pt x="2970" y="16455"/>
                      </a:cubicBezTo>
                      <a:cubicBezTo>
                        <a:pt x="2865" y="16417"/>
                        <a:pt x="2747" y="16372"/>
                        <a:pt x="2631" y="16340"/>
                      </a:cubicBezTo>
                      <a:cubicBezTo>
                        <a:pt x="2456" y="16286"/>
                        <a:pt x="2259" y="16249"/>
                        <a:pt x="2084" y="16232"/>
                      </a:cubicBezTo>
                      <a:cubicBezTo>
                        <a:pt x="1968" y="16222"/>
                        <a:pt x="1852" y="16217"/>
                        <a:pt x="1723" y="16217"/>
                      </a:cubicBezTo>
                      <a:cubicBezTo>
                        <a:pt x="1653" y="16217"/>
                        <a:pt x="1571" y="16217"/>
                        <a:pt x="1501" y="16222"/>
                      </a:cubicBezTo>
                      <a:cubicBezTo>
                        <a:pt x="1326" y="16233"/>
                        <a:pt x="1150" y="16254"/>
                        <a:pt x="940" y="16286"/>
                      </a:cubicBezTo>
                      <a:cubicBezTo>
                        <a:pt x="835" y="16302"/>
                        <a:pt x="767" y="16362"/>
                        <a:pt x="790" y="16416"/>
                      </a:cubicBezTo>
                      <a:cubicBezTo>
                        <a:pt x="802" y="16464"/>
                        <a:pt x="883" y="16497"/>
                        <a:pt x="976" y="16497"/>
                      </a:cubicBezTo>
                      <a:cubicBezTo>
                        <a:pt x="988" y="16497"/>
                        <a:pt x="997" y="16497"/>
                        <a:pt x="1009" y="16497"/>
                      </a:cubicBezTo>
                      <a:cubicBezTo>
                        <a:pt x="1149" y="16486"/>
                        <a:pt x="1289" y="16475"/>
                        <a:pt x="1417" y="16475"/>
                      </a:cubicBezTo>
                      <a:cubicBezTo>
                        <a:pt x="1592" y="16475"/>
                        <a:pt x="1758" y="16487"/>
                        <a:pt x="1909" y="16514"/>
                      </a:cubicBezTo>
                      <a:cubicBezTo>
                        <a:pt x="2026" y="16535"/>
                        <a:pt x="2142" y="16566"/>
                        <a:pt x="2259" y="16610"/>
                      </a:cubicBezTo>
                      <a:cubicBezTo>
                        <a:pt x="2341" y="16642"/>
                        <a:pt x="2433" y="16680"/>
                        <a:pt x="2514" y="16717"/>
                      </a:cubicBezTo>
                      <a:lnTo>
                        <a:pt x="2598" y="16756"/>
                      </a:lnTo>
                      <a:cubicBezTo>
                        <a:pt x="2715" y="16805"/>
                        <a:pt x="2863" y="16869"/>
                        <a:pt x="3050" y="16918"/>
                      </a:cubicBezTo>
                      <a:cubicBezTo>
                        <a:pt x="3225" y="16966"/>
                        <a:pt x="3438" y="16997"/>
                        <a:pt x="3648" y="17014"/>
                      </a:cubicBezTo>
                      <a:cubicBezTo>
                        <a:pt x="3683" y="17014"/>
                        <a:pt x="3704" y="17020"/>
                        <a:pt x="3739" y="17020"/>
                      </a:cubicBezTo>
                      <a:cubicBezTo>
                        <a:pt x="3820" y="17026"/>
                        <a:pt x="3893" y="17047"/>
                        <a:pt x="3939" y="17074"/>
                      </a:cubicBezTo>
                      <a:cubicBezTo>
                        <a:pt x="3986" y="17107"/>
                        <a:pt x="4009" y="17144"/>
                        <a:pt x="3998" y="17182"/>
                      </a:cubicBezTo>
                      <a:cubicBezTo>
                        <a:pt x="3951" y="17317"/>
                        <a:pt x="3928" y="17451"/>
                        <a:pt x="3939" y="17586"/>
                      </a:cubicBezTo>
                      <a:cubicBezTo>
                        <a:pt x="3939" y="17624"/>
                        <a:pt x="3916" y="17656"/>
                        <a:pt x="3881" y="17672"/>
                      </a:cubicBezTo>
                      <a:cubicBezTo>
                        <a:pt x="3846" y="17688"/>
                        <a:pt x="3808" y="17694"/>
                        <a:pt x="3750" y="17694"/>
                      </a:cubicBezTo>
                      <a:cubicBezTo>
                        <a:pt x="3715" y="17694"/>
                        <a:pt x="3668" y="17687"/>
                        <a:pt x="3633" y="17682"/>
                      </a:cubicBezTo>
                      <a:lnTo>
                        <a:pt x="3622" y="17682"/>
                      </a:lnTo>
                      <a:cubicBezTo>
                        <a:pt x="3575" y="17677"/>
                        <a:pt x="3541" y="17666"/>
                        <a:pt x="3495" y="17660"/>
                      </a:cubicBezTo>
                      <a:cubicBezTo>
                        <a:pt x="3378" y="17639"/>
                        <a:pt x="3248" y="17612"/>
                        <a:pt x="3108" y="17596"/>
                      </a:cubicBezTo>
                      <a:cubicBezTo>
                        <a:pt x="2933" y="17575"/>
                        <a:pt x="2772" y="17559"/>
                        <a:pt x="2609" y="17559"/>
                      </a:cubicBezTo>
                      <a:cubicBezTo>
                        <a:pt x="2574" y="17559"/>
                        <a:pt x="2549" y="17559"/>
                        <a:pt x="2514" y="17559"/>
                      </a:cubicBezTo>
                      <a:cubicBezTo>
                        <a:pt x="2328" y="17565"/>
                        <a:pt x="2129" y="17585"/>
                        <a:pt x="1942" y="17623"/>
                      </a:cubicBezTo>
                      <a:cubicBezTo>
                        <a:pt x="1779" y="17655"/>
                        <a:pt x="1618" y="17704"/>
                        <a:pt x="1443" y="17763"/>
                      </a:cubicBezTo>
                      <a:cubicBezTo>
                        <a:pt x="1361" y="17795"/>
                        <a:pt x="1327" y="17855"/>
                        <a:pt x="1373" y="17909"/>
                      </a:cubicBezTo>
                      <a:cubicBezTo>
                        <a:pt x="1408" y="17947"/>
                        <a:pt x="1478" y="17968"/>
                        <a:pt x="1548" y="17968"/>
                      </a:cubicBezTo>
                      <a:cubicBezTo>
                        <a:pt x="1572" y="17968"/>
                        <a:pt x="1605" y="17962"/>
                        <a:pt x="1629" y="17957"/>
                      </a:cubicBezTo>
                      <a:cubicBezTo>
                        <a:pt x="1908" y="17886"/>
                        <a:pt x="2175" y="17849"/>
                        <a:pt x="2408" y="17849"/>
                      </a:cubicBezTo>
                      <a:cubicBezTo>
                        <a:pt x="2432" y="17849"/>
                        <a:pt x="2469" y="17849"/>
                        <a:pt x="2492" y="17849"/>
                      </a:cubicBezTo>
                      <a:cubicBezTo>
                        <a:pt x="2621" y="17854"/>
                        <a:pt x="2750" y="17871"/>
                        <a:pt x="2890" y="17898"/>
                      </a:cubicBezTo>
                      <a:cubicBezTo>
                        <a:pt x="2971" y="17914"/>
                        <a:pt x="3063" y="17935"/>
                        <a:pt x="3145" y="17957"/>
                      </a:cubicBezTo>
                      <a:cubicBezTo>
                        <a:pt x="3191" y="17967"/>
                        <a:pt x="3250" y="17984"/>
                        <a:pt x="3309" y="17995"/>
                      </a:cubicBezTo>
                      <a:cubicBezTo>
                        <a:pt x="3460" y="18028"/>
                        <a:pt x="3635" y="18065"/>
                        <a:pt x="3844" y="18086"/>
                      </a:cubicBezTo>
                      <a:cubicBezTo>
                        <a:pt x="3868" y="18086"/>
                        <a:pt x="3879" y="18091"/>
                        <a:pt x="3903" y="18091"/>
                      </a:cubicBezTo>
                      <a:cubicBezTo>
                        <a:pt x="4008" y="18102"/>
                        <a:pt x="4102" y="18140"/>
                        <a:pt x="4125" y="18189"/>
                      </a:cubicBezTo>
                      <a:cubicBezTo>
                        <a:pt x="4148" y="18221"/>
                        <a:pt x="4160" y="18253"/>
                        <a:pt x="4183" y="18280"/>
                      </a:cubicBezTo>
                      <a:cubicBezTo>
                        <a:pt x="4218" y="18328"/>
                        <a:pt x="4172" y="18383"/>
                        <a:pt x="4067" y="18404"/>
                      </a:cubicBezTo>
                      <a:lnTo>
                        <a:pt x="4056" y="18404"/>
                      </a:lnTo>
                      <a:cubicBezTo>
                        <a:pt x="3858" y="18447"/>
                        <a:pt x="3668" y="18501"/>
                        <a:pt x="3516" y="18566"/>
                      </a:cubicBezTo>
                      <a:cubicBezTo>
                        <a:pt x="3365" y="18631"/>
                        <a:pt x="3249" y="18707"/>
                        <a:pt x="3156" y="18771"/>
                      </a:cubicBezTo>
                      <a:cubicBezTo>
                        <a:pt x="3121" y="18793"/>
                        <a:pt x="3100" y="18814"/>
                        <a:pt x="3065" y="18835"/>
                      </a:cubicBezTo>
                      <a:cubicBezTo>
                        <a:pt x="3006" y="18878"/>
                        <a:pt x="2948" y="18916"/>
                        <a:pt x="2890" y="18948"/>
                      </a:cubicBezTo>
                      <a:cubicBezTo>
                        <a:pt x="2796" y="19002"/>
                        <a:pt x="2700" y="19046"/>
                        <a:pt x="2583" y="19078"/>
                      </a:cubicBezTo>
                      <a:cubicBezTo>
                        <a:pt x="2362" y="19148"/>
                        <a:pt x="2073" y="19185"/>
                        <a:pt x="1723" y="19191"/>
                      </a:cubicBezTo>
                      <a:cubicBezTo>
                        <a:pt x="1677" y="19191"/>
                        <a:pt x="1627" y="19201"/>
                        <a:pt x="1592" y="19218"/>
                      </a:cubicBezTo>
                      <a:cubicBezTo>
                        <a:pt x="1557" y="19239"/>
                        <a:pt x="1537" y="19266"/>
                        <a:pt x="1548" y="19293"/>
                      </a:cubicBezTo>
                      <a:cubicBezTo>
                        <a:pt x="1560" y="19347"/>
                        <a:pt x="1651" y="19401"/>
                        <a:pt x="1756" y="19406"/>
                      </a:cubicBezTo>
                      <a:cubicBezTo>
                        <a:pt x="1884" y="19417"/>
                        <a:pt x="2015" y="19418"/>
                        <a:pt x="2132" y="19418"/>
                      </a:cubicBezTo>
                      <a:cubicBezTo>
                        <a:pt x="2423" y="19418"/>
                        <a:pt x="2678" y="19391"/>
                        <a:pt x="2911" y="19342"/>
                      </a:cubicBezTo>
                      <a:cubicBezTo>
                        <a:pt x="3086" y="19304"/>
                        <a:pt x="3237" y="19251"/>
                        <a:pt x="3389" y="19175"/>
                      </a:cubicBezTo>
                      <a:cubicBezTo>
                        <a:pt x="3494" y="19127"/>
                        <a:pt x="3577" y="19077"/>
                        <a:pt x="3659" y="19029"/>
                      </a:cubicBezTo>
                      <a:cubicBezTo>
                        <a:pt x="3682" y="19013"/>
                        <a:pt x="3715" y="18996"/>
                        <a:pt x="3739" y="18980"/>
                      </a:cubicBezTo>
                      <a:cubicBezTo>
                        <a:pt x="3855" y="18910"/>
                        <a:pt x="3948" y="18868"/>
                        <a:pt x="4041" y="18835"/>
                      </a:cubicBezTo>
                      <a:cubicBezTo>
                        <a:pt x="4135" y="18798"/>
                        <a:pt x="4241" y="18771"/>
                        <a:pt x="4369" y="18750"/>
                      </a:cubicBezTo>
                      <a:cubicBezTo>
                        <a:pt x="4404" y="18744"/>
                        <a:pt x="4429" y="18738"/>
                        <a:pt x="4464" y="18738"/>
                      </a:cubicBezTo>
                      <a:cubicBezTo>
                        <a:pt x="4557" y="18738"/>
                        <a:pt x="4636" y="18761"/>
                        <a:pt x="4683" y="18798"/>
                      </a:cubicBezTo>
                      <a:cubicBezTo>
                        <a:pt x="4869" y="18944"/>
                        <a:pt x="5105" y="19078"/>
                        <a:pt x="5350" y="19207"/>
                      </a:cubicBezTo>
                      <a:cubicBezTo>
                        <a:pt x="5513" y="19288"/>
                        <a:pt x="5479" y="19438"/>
                        <a:pt x="4989" y="19541"/>
                      </a:cubicBezTo>
                      <a:cubicBezTo>
                        <a:pt x="4557" y="19632"/>
                        <a:pt x="4196" y="19714"/>
                        <a:pt x="3939" y="19859"/>
                      </a:cubicBezTo>
                      <a:cubicBezTo>
                        <a:pt x="3718" y="19988"/>
                        <a:pt x="3589" y="20149"/>
                        <a:pt x="3542" y="20354"/>
                      </a:cubicBezTo>
                      <a:cubicBezTo>
                        <a:pt x="3530" y="20403"/>
                        <a:pt x="3611" y="20457"/>
                        <a:pt x="3728" y="20474"/>
                      </a:cubicBezTo>
                      <a:cubicBezTo>
                        <a:pt x="3751" y="20479"/>
                        <a:pt x="3773" y="20479"/>
                        <a:pt x="3808" y="20479"/>
                      </a:cubicBezTo>
                      <a:cubicBezTo>
                        <a:pt x="3890" y="20479"/>
                        <a:pt x="3960" y="20457"/>
                        <a:pt x="3983" y="20420"/>
                      </a:cubicBezTo>
                      <a:cubicBezTo>
                        <a:pt x="4076" y="20263"/>
                        <a:pt x="4230" y="20139"/>
                        <a:pt x="4417" y="20053"/>
                      </a:cubicBezTo>
                      <a:cubicBezTo>
                        <a:pt x="4650" y="19950"/>
                        <a:pt x="4917" y="19918"/>
                        <a:pt x="5197" y="19869"/>
                      </a:cubicBezTo>
                      <a:cubicBezTo>
                        <a:pt x="5348" y="19842"/>
                        <a:pt x="5536" y="19810"/>
                        <a:pt x="5710" y="19756"/>
                      </a:cubicBezTo>
                      <a:cubicBezTo>
                        <a:pt x="5792" y="19735"/>
                        <a:pt x="5910" y="19687"/>
                        <a:pt x="6039" y="19639"/>
                      </a:cubicBezTo>
                      <a:cubicBezTo>
                        <a:pt x="6143" y="19595"/>
                        <a:pt x="6304" y="19590"/>
                        <a:pt x="6432" y="19633"/>
                      </a:cubicBezTo>
                      <a:cubicBezTo>
                        <a:pt x="6630" y="19698"/>
                        <a:pt x="6842" y="19752"/>
                        <a:pt x="7052" y="19800"/>
                      </a:cubicBezTo>
                      <a:cubicBezTo>
                        <a:pt x="7215" y="19838"/>
                        <a:pt x="7320" y="19913"/>
                        <a:pt x="7343" y="19994"/>
                      </a:cubicBezTo>
                      <a:cubicBezTo>
                        <a:pt x="7355" y="20015"/>
                        <a:pt x="7353" y="20031"/>
                        <a:pt x="7365" y="20053"/>
                      </a:cubicBezTo>
                      <a:cubicBezTo>
                        <a:pt x="7377" y="20107"/>
                        <a:pt x="7402" y="20156"/>
                        <a:pt x="7402" y="20204"/>
                      </a:cubicBezTo>
                      <a:cubicBezTo>
                        <a:pt x="7413" y="20274"/>
                        <a:pt x="7400" y="20334"/>
                        <a:pt x="7365" y="20393"/>
                      </a:cubicBezTo>
                      <a:cubicBezTo>
                        <a:pt x="7295" y="20511"/>
                        <a:pt x="7122" y="20630"/>
                        <a:pt x="6866" y="20743"/>
                      </a:cubicBezTo>
                      <a:cubicBezTo>
                        <a:pt x="6831" y="20759"/>
                        <a:pt x="6808" y="20780"/>
                        <a:pt x="6808" y="20802"/>
                      </a:cubicBezTo>
                      <a:cubicBezTo>
                        <a:pt x="6808" y="20829"/>
                        <a:pt x="6830" y="20851"/>
                        <a:pt x="6877" y="20873"/>
                      </a:cubicBezTo>
                      <a:cubicBezTo>
                        <a:pt x="6923" y="20894"/>
                        <a:pt x="6993" y="20910"/>
                        <a:pt x="7063" y="20910"/>
                      </a:cubicBezTo>
                      <a:cubicBezTo>
                        <a:pt x="7109" y="20910"/>
                        <a:pt x="7155" y="20904"/>
                        <a:pt x="7190" y="20893"/>
                      </a:cubicBezTo>
                      <a:cubicBezTo>
                        <a:pt x="7563" y="20780"/>
                        <a:pt x="7823" y="20646"/>
                        <a:pt x="7963" y="20501"/>
                      </a:cubicBezTo>
                      <a:cubicBezTo>
                        <a:pt x="8033" y="20420"/>
                        <a:pt x="8079" y="20328"/>
                        <a:pt x="8090" y="20231"/>
                      </a:cubicBezTo>
                      <a:cubicBezTo>
                        <a:pt x="8090" y="20220"/>
                        <a:pt x="8090" y="20198"/>
                        <a:pt x="8101" y="20160"/>
                      </a:cubicBezTo>
                      <a:cubicBezTo>
                        <a:pt x="8113" y="20090"/>
                        <a:pt x="8252" y="20037"/>
                        <a:pt x="8404" y="20048"/>
                      </a:cubicBezTo>
                      <a:cubicBezTo>
                        <a:pt x="8765" y="20075"/>
                        <a:pt x="9185" y="20101"/>
                        <a:pt x="9512" y="20107"/>
                      </a:cubicBezTo>
                      <a:cubicBezTo>
                        <a:pt x="9617" y="20107"/>
                        <a:pt x="9700" y="20144"/>
                        <a:pt x="9723" y="20192"/>
                      </a:cubicBezTo>
                      <a:cubicBezTo>
                        <a:pt x="9747" y="20252"/>
                        <a:pt x="9746" y="20307"/>
                        <a:pt x="9734" y="20366"/>
                      </a:cubicBezTo>
                      <a:cubicBezTo>
                        <a:pt x="9722" y="20420"/>
                        <a:pt x="9676" y="20484"/>
                        <a:pt x="9617" y="20559"/>
                      </a:cubicBezTo>
                      <a:cubicBezTo>
                        <a:pt x="9606" y="20576"/>
                        <a:pt x="9593" y="20592"/>
                        <a:pt x="9581" y="20608"/>
                      </a:cubicBezTo>
                      <a:cubicBezTo>
                        <a:pt x="9534" y="20668"/>
                        <a:pt x="9489" y="20732"/>
                        <a:pt x="9443" y="20802"/>
                      </a:cubicBezTo>
                      <a:cubicBezTo>
                        <a:pt x="9384" y="20899"/>
                        <a:pt x="9372" y="20990"/>
                        <a:pt x="9395" y="21076"/>
                      </a:cubicBezTo>
                      <a:cubicBezTo>
                        <a:pt x="9418" y="21163"/>
                        <a:pt x="9466" y="21249"/>
                        <a:pt x="9559" y="21336"/>
                      </a:cubicBezTo>
                      <a:cubicBezTo>
                        <a:pt x="9641" y="21411"/>
                        <a:pt x="9747" y="21486"/>
                        <a:pt x="9887" y="21561"/>
                      </a:cubicBezTo>
                      <a:cubicBezTo>
                        <a:pt x="9934" y="21583"/>
                        <a:pt x="10002" y="21600"/>
                        <a:pt x="10084" y="21600"/>
                      </a:cubicBezTo>
                      <a:cubicBezTo>
                        <a:pt x="10131" y="21600"/>
                        <a:pt x="10165" y="21594"/>
                        <a:pt x="10212" y="21588"/>
                      </a:cubicBezTo>
                      <a:cubicBezTo>
                        <a:pt x="10270" y="21577"/>
                        <a:pt x="10317" y="21556"/>
                        <a:pt x="10328" y="21529"/>
                      </a:cubicBezTo>
                      <a:cubicBezTo>
                        <a:pt x="10340" y="21508"/>
                        <a:pt x="10341" y="21487"/>
                        <a:pt x="10317" y="21465"/>
                      </a:cubicBezTo>
                      <a:cubicBezTo>
                        <a:pt x="10142" y="21325"/>
                        <a:pt x="10050" y="21190"/>
                        <a:pt x="10062" y="21066"/>
                      </a:cubicBezTo>
                      <a:cubicBezTo>
                        <a:pt x="10062" y="21007"/>
                        <a:pt x="10096" y="20947"/>
                        <a:pt x="10142" y="20883"/>
                      </a:cubicBezTo>
                      <a:cubicBezTo>
                        <a:pt x="10177" y="20834"/>
                        <a:pt x="10234" y="20786"/>
                        <a:pt x="10281" y="20738"/>
                      </a:cubicBezTo>
                      <a:cubicBezTo>
                        <a:pt x="10304" y="20722"/>
                        <a:pt x="10316" y="20706"/>
                        <a:pt x="10339" y="20684"/>
                      </a:cubicBezTo>
                      <a:cubicBezTo>
                        <a:pt x="10432" y="20592"/>
                        <a:pt x="10494" y="20510"/>
                        <a:pt x="10529" y="20435"/>
                      </a:cubicBezTo>
                      <a:cubicBezTo>
                        <a:pt x="10540" y="20403"/>
                        <a:pt x="10550" y="20334"/>
                        <a:pt x="10551" y="20253"/>
                      </a:cubicBezTo>
                      <a:cubicBezTo>
                        <a:pt x="10551" y="20156"/>
                        <a:pt x="10702" y="20070"/>
                        <a:pt x="10900" y="20043"/>
                      </a:cubicBezTo>
                      <a:cubicBezTo>
                        <a:pt x="11157" y="20010"/>
                        <a:pt x="11412" y="19972"/>
                        <a:pt x="11564" y="19945"/>
                      </a:cubicBezTo>
                      <a:cubicBezTo>
                        <a:pt x="11587" y="19940"/>
                        <a:pt x="11613" y="19940"/>
                        <a:pt x="11637" y="19940"/>
                      </a:cubicBezTo>
                      <a:cubicBezTo>
                        <a:pt x="11742" y="19940"/>
                        <a:pt x="11833" y="19977"/>
                        <a:pt x="11844" y="20026"/>
                      </a:cubicBezTo>
                      <a:cubicBezTo>
                        <a:pt x="11856" y="20069"/>
                        <a:pt x="11869" y="20107"/>
                        <a:pt x="11881" y="20128"/>
                      </a:cubicBezTo>
                      <a:cubicBezTo>
                        <a:pt x="11916" y="20225"/>
                        <a:pt x="11984" y="20317"/>
                        <a:pt x="12078" y="20393"/>
                      </a:cubicBezTo>
                      <a:cubicBezTo>
                        <a:pt x="12171" y="20468"/>
                        <a:pt x="12301" y="20539"/>
                        <a:pt x="12453" y="20603"/>
                      </a:cubicBezTo>
                      <a:cubicBezTo>
                        <a:pt x="12581" y="20657"/>
                        <a:pt x="12744" y="20705"/>
                        <a:pt x="12930" y="20748"/>
                      </a:cubicBezTo>
                      <a:cubicBezTo>
                        <a:pt x="12965" y="20753"/>
                        <a:pt x="13001" y="20758"/>
                        <a:pt x="13036" y="20758"/>
                      </a:cubicBezTo>
                      <a:cubicBezTo>
                        <a:pt x="13118" y="20758"/>
                        <a:pt x="13197" y="20743"/>
                        <a:pt x="13244" y="20716"/>
                      </a:cubicBezTo>
                      <a:cubicBezTo>
                        <a:pt x="13291" y="20695"/>
                        <a:pt x="13302" y="20667"/>
                        <a:pt x="13302" y="20640"/>
                      </a:cubicBezTo>
                      <a:cubicBezTo>
                        <a:pt x="13302" y="20619"/>
                        <a:pt x="13280" y="20597"/>
                        <a:pt x="13233" y="20586"/>
                      </a:cubicBezTo>
                      <a:cubicBezTo>
                        <a:pt x="12953" y="20489"/>
                        <a:pt x="12754" y="20376"/>
                        <a:pt x="12661" y="20268"/>
                      </a:cubicBezTo>
                      <a:cubicBezTo>
                        <a:pt x="12614" y="20214"/>
                        <a:pt x="12592" y="20149"/>
                        <a:pt x="12581" y="20085"/>
                      </a:cubicBezTo>
                      <a:cubicBezTo>
                        <a:pt x="12569" y="20031"/>
                        <a:pt x="12581" y="19977"/>
                        <a:pt x="12581" y="19923"/>
                      </a:cubicBezTo>
                      <a:lnTo>
                        <a:pt x="12581" y="19864"/>
                      </a:lnTo>
                      <a:cubicBezTo>
                        <a:pt x="12581" y="19853"/>
                        <a:pt x="12580" y="19843"/>
                        <a:pt x="12591" y="19832"/>
                      </a:cubicBezTo>
                      <a:cubicBezTo>
                        <a:pt x="12626" y="19757"/>
                        <a:pt x="12720" y="19687"/>
                        <a:pt x="12872" y="19639"/>
                      </a:cubicBezTo>
                      <a:cubicBezTo>
                        <a:pt x="13035" y="19590"/>
                        <a:pt x="13187" y="19531"/>
                        <a:pt x="13339" y="19477"/>
                      </a:cubicBezTo>
                      <a:cubicBezTo>
                        <a:pt x="13385" y="19461"/>
                        <a:pt x="13444" y="19450"/>
                        <a:pt x="13503" y="19450"/>
                      </a:cubicBezTo>
                      <a:cubicBezTo>
                        <a:pt x="13584" y="19450"/>
                        <a:pt x="13663" y="19471"/>
                        <a:pt x="13721" y="19504"/>
                      </a:cubicBezTo>
                      <a:cubicBezTo>
                        <a:pt x="13768" y="19536"/>
                        <a:pt x="13816" y="19563"/>
                        <a:pt x="13874" y="19590"/>
                      </a:cubicBezTo>
                      <a:cubicBezTo>
                        <a:pt x="14026" y="19670"/>
                        <a:pt x="14201" y="19734"/>
                        <a:pt x="14399" y="19788"/>
                      </a:cubicBezTo>
                      <a:cubicBezTo>
                        <a:pt x="14597" y="19842"/>
                        <a:pt x="14796" y="19876"/>
                        <a:pt x="14971" y="19903"/>
                      </a:cubicBezTo>
                      <a:lnTo>
                        <a:pt x="15062" y="19913"/>
                      </a:lnTo>
                      <a:cubicBezTo>
                        <a:pt x="15202" y="19934"/>
                        <a:pt x="15331" y="19955"/>
                        <a:pt x="15460" y="19977"/>
                      </a:cubicBezTo>
                      <a:cubicBezTo>
                        <a:pt x="15611" y="20009"/>
                        <a:pt x="15729" y="20042"/>
                        <a:pt x="15846" y="20085"/>
                      </a:cubicBezTo>
                      <a:cubicBezTo>
                        <a:pt x="16056" y="20171"/>
                        <a:pt x="16218" y="20290"/>
                        <a:pt x="16334" y="20452"/>
                      </a:cubicBezTo>
                      <a:cubicBezTo>
                        <a:pt x="16358" y="20489"/>
                        <a:pt x="16439" y="20511"/>
                        <a:pt x="16520" y="20511"/>
                      </a:cubicBezTo>
                      <a:cubicBezTo>
                        <a:pt x="16544" y="20511"/>
                        <a:pt x="16570" y="20511"/>
                        <a:pt x="16593" y="20506"/>
                      </a:cubicBezTo>
                      <a:cubicBezTo>
                        <a:pt x="16722" y="20489"/>
                        <a:pt x="16802" y="20436"/>
                        <a:pt x="16779" y="20388"/>
                      </a:cubicBezTo>
                      <a:cubicBezTo>
                        <a:pt x="16721" y="20178"/>
                        <a:pt x="16579" y="20020"/>
                        <a:pt x="16334" y="19891"/>
                      </a:cubicBezTo>
                      <a:cubicBezTo>
                        <a:pt x="16206" y="19821"/>
                        <a:pt x="16044" y="19756"/>
                        <a:pt x="15846" y="19702"/>
                      </a:cubicBezTo>
                      <a:cubicBezTo>
                        <a:pt x="15694" y="19659"/>
                        <a:pt x="15530" y="19627"/>
                        <a:pt x="15391" y="19595"/>
                      </a:cubicBezTo>
                      <a:lnTo>
                        <a:pt x="15310" y="19580"/>
                      </a:lnTo>
                      <a:cubicBezTo>
                        <a:pt x="15124" y="19536"/>
                        <a:pt x="14993" y="19504"/>
                        <a:pt x="14888" y="19472"/>
                      </a:cubicBezTo>
                      <a:cubicBezTo>
                        <a:pt x="14783" y="19434"/>
                        <a:pt x="14692" y="19396"/>
                        <a:pt x="14611" y="19347"/>
                      </a:cubicBezTo>
                      <a:cubicBezTo>
                        <a:pt x="14517" y="19293"/>
                        <a:pt x="14434" y="19228"/>
                        <a:pt x="14341" y="19137"/>
                      </a:cubicBezTo>
                      <a:cubicBezTo>
                        <a:pt x="14294" y="19088"/>
                        <a:pt x="14307" y="19030"/>
                        <a:pt x="14388" y="18992"/>
                      </a:cubicBezTo>
                      <a:cubicBezTo>
                        <a:pt x="14517" y="18917"/>
                        <a:pt x="14751" y="18776"/>
                        <a:pt x="14960" y="18647"/>
                      </a:cubicBezTo>
                      <a:cubicBezTo>
                        <a:pt x="15054" y="18588"/>
                        <a:pt x="15238" y="18582"/>
                        <a:pt x="15343" y="18642"/>
                      </a:cubicBezTo>
                      <a:cubicBezTo>
                        <a:pt x="15401" y="18674"/>
                        <a:pt x="15448" y="18695"/>
                        <a:pt x="15460" y="18701"/>
                      </a:cubicBezTo>
                      <a:cubicBezTo>
                        <a:pt x="15600" y="18771"/>
                        <a:pt x="15774" y="18824"/>
                        <a:pt x="15937" y="18867"/>
                      </a:cubicBezTo>
                      <a:cubicBezTo>
                        <a:pt x="16240" y="18937"/>
                        <a:pt x="16591" y="18975"/>
                        <a:pt x="17034" y="18975"/>
                      </a:cubicBezTo>
                      <a:cubicBezTo>
                        <a:pt x="17139" y="18975"/>
                        <a:pt x="17234" y="18933"/>
                        <a:pt x="17246" y="18884"/>
                      </a:cubicBezTo>
                      <a:cubicBezTo>
                        <a:pt x="17257" y="18836"/>
                        <a:pt x="17186" y="18792"/>
                        <a:pt x="17093" y="18787"/>
                      </a:cubicBezTo>
                      <a:cubicBezTo>
                        <a:pt x="16743" y="18760"/>
                        <a:pt x="16453" y="18712"/>
                        <a:pt x="16254" y="18642"/>
                      </a:cubicBezTo>
                      <a:cubicBezTo>
                        <a:pt x="16149" y="18604"/>
                        <a:pt x="16056" y="18561"/>
                        <a:pt x="15963" y="18507"/>
                      </a:cubicBezTo>
                      <a:cubicBezTo>
                        <a:pt x="15881" y="18453"/>
                        <a:pt x="15799" y="18388"/>
                        <a:pt x="15729" y="18324"/>
                      </a:cubicBezTo>
                      <a:cubicBezTo>
                        <a:pt x="15648" y="18237"/>
                        <a:pt x="15647" y="18135"/>
                        <a:pt x="15740" y="18054"/>
                      </a:cubicBezTo>
                      <a:cubicBezTo>
                        <a:pt x="15845" y="17963"/>
                        <a:pt x="15951" y="17866"/>
                        <a:pt x="16021" y="17807"/>
                      </a:cubicBezTo>
                      <a:cubicBezTo>
                        <a:pt x="16103" y="17726"/>
                        <a:pt x="16325" y="17704"/>
                        <a:pt x="16477" y="17763"/>
                      </a:cubicBezTo>
                      <a:cubicBezTo>
                        <a:pt x="16512" y="17779"/>
                        <a:pt x="16545" y="17789"/>
                        <a:pt x="16557" y="17795"/>
                      </a:cubicBezTo>
                      <a:cubicBezTo>
                        <a:pt x="16720" y="17854"/>
                        <a:pt x="16896" y="17904"/>
                        <a:pt x="17071" y="17936"/>
                      </a:cubicBezTo>
                      <a:cubicBezTo>
                        <a:pt x="17316" y="17979"/>
                        <a:pt x="17573" y="18000"/>
                        <a:pt x="17876" y="18000"/>
                      </a:cubicBezTo>
                      <a:cubicBezTo>
                        <a:pt x="17969" y="18000"/>
                        <a:pt x="18074" y="18001"/>
                        <a:pt x="18179" y="17995"/>
                      </a:cubicBezTo>
                      <a:cubicBezTo>
                        <a:pt x="18284" y="17990"/>
                        <a:pt x="18375" y="17946"/>
                        <a:pt x="18375" y="17893"/>
                      </a:cubicBezTo>
                      <a:cubicBezTo>
                        <a:pt x="18375" y="17844"/>
                        <a:pt x="18305" y="17807"/>
                        <a:pt x="18200" y="17802"/>
                      </a:cubicBezTo>
                      <a:cubicBezTo>
                        <a:pt x="17839" y="17785"/>
                        <a:pt x="17547" y="17746"/>
                        <a:pt x="17326" y="17687"/>
                      </a:cubicBezTo>
                      <a:cubicBezTo>
                        <a:pt x="17209" y="17655"/>
                        <a:pt x="17106" y="17618"/>
                        <a:pt x="17012" y="17569"/>
                      </a:cubicBezTo>
                      <a:cubicBezTo>
                        <a:pt x="16931" y="17521"/>
                        <a:pt x="16847" y="17467"/>
                        <a:pt x="16754" y="17413"/>
                      </a:cubicBezTo>
                      <a:cubicBezTo>
                        <a:pt x="16754" y="17413"/>
                        <a:pt x="16707" y="17381"/>
                        <a:pt x="16695" y="17371"/>
                      </a:cubicBezTo>
                      <a:cubicBezTo>
                        <a:pt x="16602" y="17311"/>
                        <a:pt x="16593" y="17235"/>
                        <a:pt x="16652" y="17165"/>
                      </a:cubicBezTo>
                      <a:cubicBezTo>
                        <a:pt x="16780" y="17020"/>
                        <a:pt x="16896" y="16868"/>
                        <a:pt x="17012" y="16717"/>
                      </a:cubicBezTo>
                      <a:cubicBezTo>
                        <a:pt x="17047" y="16680"/>
                        <a:pt x="17116" y="16648"/>
                        <a:pt x="17209" y="16648"/>
                      </a:cubicBezTo>
                      <a:cubicBezTo>
                        <a:pt x="17221" y="16648"/>
                        <a:pt x="17245" y="16648"/>
                        <a:pt x="17257" y="16648"/>
                      </a:cubicBezTo>
                      <a:cubicBezTo>
                        <a:pt x="17385" y="16659"/>
                        <a:pt x="17490" y="16675"/>
                        <a:pt x="17606" y="16707"/>
                      </a:cubicBezTo>
                      <a:cubicBezTo>
                        <a:pt x="17723" y="16740"/>
                        <a:pt x="17851" y="16782"/>
                        <a:pt x="17967" y="16825"/>
                      </a:cubicBezTo>
                      <a:lnTo>
                        <a:pt x="18004" y="16837"/>
                      </a:lnTo>
                      <a:cubicBezTo>
                        <a:pt x="18120" y="16880"/>
                        <a:pt x="18260" y="16933"/>
                        <a:pt x="18412" y="16977"/>
                      </a:cubicBezTo>
                      <a:cubicBezTo>
                        <a:pt x="18587" y="17025"/>
                        <a:pt x="18772" y="17063"/>
                        <a:pt x="18959" y="17079"/>
                      </a:cubicBezTo>
                      <a:cubicBezTo>
                        <a:pt x="19099" y="17095"/>
                        <a:pt x="19252" y="17101"/>
                        <a:pt x="19403" y="17101"/>
                      </a:cubicBezTo>
                      <a:cubicBezTo>
                        <a:pt x="19601" y="17101"/>
                        <a:pt x="19810" y="17089"/>
                        <a:pt x="20067" y="17062"/>
                      </a:cubicBezTo>
                      <a:cubicBezTo>
                        <a:pt x="20171" y="17052"/>
                        <a:pt x="20242" y="17004"/>
                        <a:pt x="20231" y="16950"/>
                      </a:cubicBezTo>
                      <a:cubicBezTo>
                        <a:pt x="20219" y="16907"/>
                        <a:pt x="20138" y="16874"/>
                        <a:pt x="20045" y="16874"/>
                      </a:cubicBezTo>
                      <a:lnTo>
                        <a:pt x="20034" y="16874"/>
                      </a:lnTo>
                      <a:cubicBezTo>
                        <a:pt x="19975" y="16874"/>
                        <a:pt x="19917" y="16874"/>
                        <a:pt x="19859" y="16874"/>
                      </a:cubicBezTo>
                      <a:cubicBezTo>
                        <a:pt x="19579" y="16874"/>
                        <a:pt x="19332" y="16858"/>
                        <a:pt x="19134" y="16820"/>
                      </a:cubicBezTo>
                      <a:cubicBezTo>
                        <a:pt x="19005" y="16798"/>
                        <a:pt x="18889" y="16767"/>
                        <a:pt x="18784" y="16724"/>
                      </a:cubicBezTo>
                      <a:cubicBezTo>
                        <a:pt x="18679" y="16686"/>
                        <a:pt x="18586" y="16631"/>
                        <a:pt x="18481" y="16583"/>
                      </a:cubicBezTo>
                      <a:lnTo>
                        <a:pt x="18459" y="16573"/>
                      </a:lnTo>
                      <a:cubicBezTo>
                        <a:pt x="18343" y="16513"/>
                        <a:pt x="18214" y="16448"/>
                        <a:pt x="18051" y="16394"/>
                      </a:cubicBezTo>
                      <a:cubicBezTo>
                        <a:pt x="17911" y="16346"/>
                        <a:pt x="17759" y="16309"/>
                        <a:pt x="17595" y="16276"/>
                      </a:cubicBezTo>
                      <a:cubicBezTo>
                        <a:pt x="17456" y="16249"/>
                        <a:pt x="17374" y="16174"/>
                        <a:pt x="17421" y="16109"/>
                      </a:cubicBezTo>
                      <a:cubicBezTo>
                        <a:pt x="17479" y="16007"/>
                        <a:pt x="17549" y="15899"/>
                        <a:pt x="17595" y="15791"/>
                      </a:cubicBezTo>
                      <a:cubicBezTo>
                        <a:pt x="17630" y="15727"/>
                        <a:pt x="17736" y="15684"/>
                        <a:pt x="17876" y="15673"/>
                      </a:cubicBezTo>
                      <a:lnTo>
                        <a:pt x="17887" y="15673"/>
                      </a:lnTo>
                      <a:cubicBezTo>
                        <a:pt x="18050" y="15663"/>
                        <a:pt x="18203" y="15652"/>
                        <a:pt x="18343" y="15652"/>
                      </a:cubicBezTo>
                      <a:lnTo>
                        <a:pt x="18364" y="15652"/>
                      </a:lnTo>
                      <a:cubicBezTo>
                        <a:pt x="18504" y="15652"/>
                        <a:pt x="18623" y="15662"/>
                        <a:pt x="18751" y="15678"/>
                      </a:cubicBezTo>
                      <a:cubicBezTo>
                        <a:pt x="18996" y="15711"/>
                        <a:pt x="19252" y="15786"/>
                        <a:pt x="19520" y="15899"/>
                      </a:cubicBezTo>
                      <a:cubicBezTo>
                        <a:pt x="19555" y="15915"/>
                        <a:pt x="19601" y="15921"/>
                        <a:pt x="19647" y="15921"/>
                      </a:cubicBezTo>
                      <a:cubicBezTo>
                        <a:pt x="19694" y="15921"/>
                        <a:pt x="19739" y="15910"/>
                        <a:pt x="19786" y="15894"/>
                      </a:cubicBezTo>
                      <a:cubicBezTo>
                        <a:pt x="19868" y="15856"/>
                        <a:pt x="19881" y="15802"/>
                        <a:pt x="19811" y="15759"/>
                      </a:cubicBezTo>
                      <a:cubicBezTo>
                        <a:pt x="19531" y="15598"/>
                        <a:pt x="19273" y="15494"/>
                        <a:pt x="18969" y="15424"/>
                      </a:cubicBezTo>
                      <a:cubicBezTo>
                        <a:pt x="18795" y="15387"/>
                        <a:pt x="18599" y="15354"/>
                        <a:pt x="18401" y="15343"/>
                      </a:cubicBezTo>
                      <a:cubicBezTo>
                        <a:pt x="18343" y="15338"/>
                        <a:pt x="18225" y="15333"/>
                        <a:pt x="18073" y="15333"/>
                      </a:cubicBezTo>
                      <a:cubicBezTo>
                        <a:pt x="18015" y="15333"/>
                        <a:pt x="17955" y="15318"/>
                        <a:pt x="17920" y="15296"/>
                      </a:cubicBezTo>
                      <a:cubicBezTo>
                        <a:pt x="17885" y="15275"/>
                        <a:pt x="17876" y="15247"/>
                        <a:pt x="17876" y="15221"/>
                      </a:cubicBezTo>
                      <a:cubicBezTo>
                        <a:pt x="17911" y="15134"/>
                        <a:pt x="17967" y="14988"/>
                        <a:pt x="18026" y="14848"/>
                      </a:cubicBezTo>
                      <a:cubicBezTo>
                        <a:pt x="18061" y="14762"/>
                        <a:pt x="18270" y="14708"/>
                        <a:pt x="18445" y="14746"/>
                      </a:cubicBezTo>
                      <a:cubicBezTo>
                        <a:pt x="18491" y="14756"/>
                        <a:pt x="18517" y="14763"/>
                        <a:pt x="18529" y="14763"/>
                      </a:cubicBezTo>
                      <a:cubicBezTo>
                        <a:pt x="18715" y="14795"/>
                        <a:pt x="18925" y="14811"/>
                        <a:pt x="19112" y="14816"/>
                      </a:cubicBezTo>
                      <a:cubicBezTo>
                        <a:pt x="19123" y="14816"/>
                        <a:pt x="19147" y="14816"/>
                        <a:pt x="19159" y="14816"/>
                      </a:cubicBezTo>
                      <a:cubicBezTo>
                        <a:pt x="19486" y="14816"/>
                        <a:pt x="19810" y="14778"/>
                        <a:pt x="20183" y="14697"/>
                      </a:cubicBezTo>
                      <a:cubicBezTo>
                        <a:pt x="20288" y="14675"/>
                        <a:pt x="20335" y="14622"/>
                        <a:pt x="20289" y="14574"/>
                      </a:cubicBezTo>
                      <a:cubicBezTo>
                        <a:pt x="20266" y="14536"/>
                        <a:pt x="20185" y="14515"/>
                        <a:pt x="20103" y="14515"/>
                      </a:cubicBezTo>
                      <a:cubicBezTo>
                        <a:pt x="20091" y="14515"/>
                        <a:pt x="20067" y="14515"/>
                        <a:pt x="20056" y="14520"/>
                      </a:cubicBezTo>
                      <a:cubicBezTo>
                        <a:pt x="19822" y="14547"/>
                        <a:pt x="19623" y="14562"/>
                        <a:pt x="19436" y="14562"/>
                      </a:cubicBezTo>
                      <a:cubicBezTo>
                        <a:pt x="19331" y="14562"/>
                        <a:pt x="19241" y="14557"/>
                        <a:pt x="19159" y="14552"/>
                      </a:cubicBezTo>
                      <a:cubicBezTo>
                        <a:pt x="19031" y="14541"/>
                        <a:pt x="18901" y="14520"/>
                        <a:pt x="18773" y="14488"/>
                      </a:cubicBezTo>
                      <a:cubicBezTo>
                        <a:pt x="18656" y="14456"/>
                        <a:pt x="18539" y="14418"/>
                        <a:pt x="18423" y="14380"/>
                      </a:cubicBezTo>
                      <a:lnTo>
                        <a:pt x="18401" y="14374"/>
                      </a:lnTo>
                      <a:cubicBezTo>
                        <a:pt x="18366" y="14363"/>
                        <a:pt x="18330" y="14352"/>
                        <a:pt x="18295" y="14342"/>
                      </a:cubicBezTo>
                      <a:cubicBezTo>
                        <a:pt x="18202" y="14309"/>
                        <a:pt x="18141" y="14261"/>
                        <a:pt x="18153" y="14207"/>
                      </a:cubicBezTo>
                      <a:cubicBezTo>
                        <a:pt x="18165" y="14148"/>
                        <a:pt x="18179" y="14089"/>
                        <a:pt x="18179" y="14035"/>
                      </a:cubicBezTo>
                      <a:cubicBezTo>
                        <a:pt x="18190" y="13987"/>
                        <a:pt x="18270" y="13943"/>
                        <a:pt x="18386" y="13943"/>
                      </a:cubicBezTo>
                      <a:cubicBezTo>
                        <a:pt x="18386" y="13943"/>
                        <a:pt x="18459" y="13943"/>
                        <a:pt x="18459" y="13943"/>
                      </a:cubicBezTo>
                      <a:cubicBezTo>
                        <a:pt x="18669" y="13943"/>
                        <a:pt x="18888" y="13928"/>
                        <a:pt x="19086" y="13895"/>
                      </a:cubicBezTo>
                      <a:cubicBezTo>
                        <a:pt x="19296" y="13863"/>
                        <a:pt x="19472" y="13813"/>
                        <a:pt x="19600" y="13781"/>
                      </a:cubicBezTo>
                      <a:lnTo>
                        <a:pt x="19626" y="13776"/>
                      </a:lnTo>
                      <a:cubicBezTo>
                        <a:pt x="19754" y="13744"/>
                        <a:pt x="19881" y="13712"/>
                        <a:pt x="19997" y="13685"/>
                      </a:cubicBezTo>
                      <a:cubicBezTo>
                        <a:pt x="20126" y="13658"/>
                        <a:pt x="20266" y="13641"/>
                        <a:pt x="20395" y="13641"/>
                      </a:cubicBezTo>
                      <a:cubicBezTo>
                        <a:pt x="20430" y="13641"/>
                        <a:pt x="20465" y="13641"/>
                        <a:pt x="20500" y="13641"/>
                      </a:cubicBezTo>
                      <a:cubicBezTo>
                        <a:pt x="20722" y="13641"/>
                        <a:pt x="20989" y="13668"/>
                        <a:pt x="21280" y="13717"/>
                      </a:cubicBezTo>
                      <a:cubicBezTo>
                        <a:pt x="21303" y="13722"/>
                        <a:pt x="21326" y="13722"/>
                        <a:pt x="21349" y="13722"/>
                      </a:cubicBezTo>
                      <a:cubicBezTo>
                        <a:pt x="21419" y="13722"/>
                        <a:pt x="21489" y="13700"/>
                        <a:pt x="21524" y="13668"/>
                      </a:cubicBezTo>
                      <a:cubicBezTo>
                        <a:pt x="21571" y="13620"/>
                        <a:pt x="21537" y="13560"/>
                        <a:pt x="21444" y="13533"/>
                      </a:cubicBezTo>
                      <a:cubicBezTo>
                        <a:pt x="21059" y="13431"/>
                        <a:pt x="20733" y="13378"/>
                        <a:pt x="20395" y="13362"/>
                      </a:cubicBezTo>
                      <a:cubicBezTo>
                        <a:pt x="20348" y="13362"/>
                        <a:pt x="20299" y="13357"/>
                        <a:pt x="20252" y="13357"/>
                      </a:cubicBezTo>
                      <a:cubicBezTo>
                        <a:pt x="20101" y="13357"/>
                        <a:pt x="19952" y="13367"/>
                        <a:pt x="19800" y="13384"/>
                      </a:cubicBezTo>
                      <a:cubicBezTo>
                        <a:pt x="19626" y="13405"/>
                        <a:pt x="19459" y="13431"/>
                        <a:pt x="19319" y="13458"/>
                      </a:cubicBezTo>
                      <a:lnTo>
                        <a:pt x="19276" y="13464"/>
                      </a:lnTo>
                      <a:cubicBezTo>
                        <a:pt x="19136" y="13491"/>
                        <a:pt x="18993" y="13513"/>
                        <a:pt x="18853" y="13523"/>
                      </a:cubicBezTo>
                      <a:cubicBezTo>
                        <a:pt x="18771" y="13529"/>
                        <a:pt x="18704" y="13533"/>
                        <a:pt x="18634" y="13533"/>
                      </a:cubicBezTo>
                      <a:cubicBezTo>
                        <a:pt x="18588" y="13533"/>
                        <a:pt x="18539" y="13534"/>
                        <a:pt x="18492" y="13528"/>
                      </a:cubicBezTo>
                      <a:lnTo>
                        <a:pt x="18481" y="13528"/>
                      </a:lnTo>
                      <a:cubicBezTo>
                        <a:pt x="18330" y="13518"/>
                        <a:pt x="18223" y="13459"/>
                        <a:pt x="18211" y="13384"/>
                      </a:cubicBezTo>
                      <a:cubicBezTo>
                        <a:pt x="18211" y="13211"/>
                        <a:pt x="18203" y="13044"/>
                        <a:pt x="18168" y="12877"/>
                      </a:cubicBezTo>
                      <a:cubicBezTo>
                        <a:pt x="18168" y="12839"/>
                        <a:pt x="18190" y="12806"/>
                        <a:pt x="18237" y="12779"/>
                      </a:cubicBezTo>
                      <a:cubicBezTo>
                        <a:pt x="18400" y="12704"/>
                        <a:pt x="18539" y="12769"/>
                        <a:pt x="19017" y="12796"/>
                      </a:cubicBezTo>
                      <a:cubicBezTo>
                        <a:pt x="19215" y="12807"/>
                        <a:pt x="19424" y="12800"/>
                        <a:pt x="19611" y="12784"/>
                      </a:cubicBezTo>
                      <a:cubicBezTo>
                        <a:pt x="19937" y="12752"/>
                        <a:pt x="20252" y="12678"/>
                        <a:pt x="20602" y="12549"/>
                      </a:cubicBezTo>
                      <a:cubicBezTo>
                        <a:pt x="20684" y="12516"/>
                        <a:pt x="20708" y="12457"/>
                        <a:pt x="20650" y="12414"/>
                      </a:cubicBezTo>
                      <a:cubicBezTo>
                        <a:pt x="20615" y="12387"/>
                        <a:pt x="20544" y="12370"/>
                        <a:pt x="20486" y="12370"/>
                      </a:cubicBezTo>
                      <a:cubicBezTo>
                        <a:pt x="20451" y="12370"/>
                        <a:pt x="20430" y="12375"/>
                        <a:pt x="20395" y="12380"/>
                      </a:cubicBezTo>
                      <a:cubicBezTo>
                        <a:pt x="19462" y="12623"/>
                        <a:pt x="19089" y="12478"/>
                        <a:pt x="18343" y="12360"/>
                      </a:cubicBezTo>
                      <a:cubicBezTo>
                        <a:pt x="18156" y="12333"/>
                        <a:pt x="18028" y="12258"/>
                        <a:pt x="17993" y="12171"/>
                      </a:cubicBezTo>
                      <a:cubicBezTo>
                        <a:pt x="17946" y="12037"/>
                        <a:pt x="17888" y="11907"/>
                        <a:pt x="17818" y="11777"/>
                      </a:cubicBezTo>
                      <a:cubicBezTo>
                        <a:pt x="17783" y="11702"/>
                        <a:pt x="17852" y="11622"/>
                        <a:pt x="18004" y="11579"/>
                      </a:cubicBezTo>
                      <a:cubicBezTo>
                        <a:pt x="18039" y="11568"/>
                        <a:pt x="18074" y="11563"/>
                        <a:pt x="18120" y="11552"/>
                      </a:cubicBezTo>
                      <a:cubicBezTo>
                        <a:pt x="18237" y="11530"/>
                        <a:pt x="18354" y="11514"/>
                        <a:pt x="18470" y="11503"/>
                      </a:cubicBezTo>
                      <a:cubicBezTo>
                        <a:pt x="18529" y="11498"/>
                        <a:pt x="18586" y="11498"/>
                        <a:pt x="18656" y="11498"/>
                      </a:cubicBezTo>
                      <a:cubicBezTo>
                        <a:pt x="18726" y="11498"/>
                        <a:pt x="18806" y="11498"/>
                        <a:pt x="18911" y="11503"/>
                      </a:cubicBezTo>
                      <a:lnTo>
                        <a:pt x="18984" y="11503"/>
                      </a:lnTo>
                      <a:cubicBezTo>
                        <a:pt x="19101" y="11508"/>
                        <a:pt x="19228" y="11508"/>
                        <a:pt x="19356" y="11508"/>
                      </a:cubicBezTo>
                      <a:cubicBezTo>
                        <a:pt x="19391" y="11508"/>
                        <a:pt x="19437" y="11508"/>
                        <a:pt x="19472" y="11508"/>
                      </a:cubicBezTo>
                      <a:cubicBezTo>
                        <a:pt x="19682" y="11503"/>
                        <a:pt x="19881" y="11487"/>
                        <a:pt x="20056" y="11449"/>
                      </a:cubicBezTo>
                      <a:cubicBezTo>
                        <a:pt x="20370" y="11390"/>
                        <a:pt x="20661" y="11292"/>
                        <a:pt x="20941" y="11131"/>
                      </a:cubicBezTo>
                      <a:cubicBezTo>
                        <a:pt x="21011" y="11093"/>
                        <a:pt x="21012" y="11029"/>
                        <a:pt x="20930" y="10991"/>
                      </a:cubicBezTo>
                      <a:cubicBezTo>
                        <a:pt x="20884" y="10970"/>
                        <a:pt x="20836" y="10959"/>
                        <a:pt x="20777" y="10959"/>
                      </a:cubicBezTo>
                      <a:cubicBezTo>
                        <a:pt x="20731" y="10959"/>
                        <a:pt x="20696" y="10963"/>
                        <a:pt x="20661" y="10979"/>
                      </a:cubicBezTo>
                      <a:cubicBezTo>
                        <a:pt x="20392" y="11087"/>
                        <a:pt x="20126" y="11153"/>
                        <a:pt x="19870" y="11180"/>
                      </a:cubicBezTo>
                      <a:cubicBezTo>
                        <a:pt x="19776" y="11190"/>
                        <a:pt x="19694" y="11195"/>
                        <a:pt x="19589" y="11195"/>
                      </a:cubicBezTo>
                      <a:cubicBezTo>
                        <a:pt x="19542" y="11195"/>
                        <a:pt x="19497" y="11195"/>
                        <a:pt x="19451" y="11190"/>
                      </a:cubicBezTo>
                      <a:cubicBezTo>
                        <a:pt x="19322" y="11184"/>
                        <a:pt x="19193" y="11174"/>
                        <a:pt x="19053" y="11158"/>
                      </a:cubicBezTo>
                      <a:lnTo>
                        <a:pt x="18995" y="11153"/>
                      </a:lnTo>
                      <a:cubicBezTo>
                        <a:pt x="18832" y="11137"/>
                        <a:pt x="18644" y="11121"/>
                        <a:pt x="18434" y="11121"/>
                      </a:cubicBezTo>
                      <a:cubicBezTo>
                        <a:pt x="18224" y="11121"/>
                        <a:pt x="18013" y="11136"/>
                        <a:pt x="17803" y="11168"/>
                      </a:cubicBezTo>
                      <a:cubicBezTo>
                        <a:pt x="17768" y="11173"/>
                        <a:pt x="17747" y="11179"/>
                        <a:pt x="17712" y="11185"/>
                      </a:cubicBezTo>
                      <a:cubicBezTo>
                        <a:pt x="17665" y="11190"/>
                        <a:pt x="17617" y="11195"/>
                        <a:pt x="17570" y="11190"/>
                      </a:cubicBezTo>
                      <a:cubicBezTo>
                        <a:pt x="17477" y="11184"/>
                        <a:pt x="17397" y="11147"/>
                        <a:pt x="17362" y="11104"/>
                      </a:cubicBezTo>
                      <a:cubicBezTo>
                        <a:pt x="17316" y="11050"/>
                        <a:pt x="17267" y="11001"/>
                        <a:pt x="17220" y="10947"/>
                      </a:cubicBezTo>
                      <a:cubicBezTo>
                        <a:pt x="17138" y="10856"/>
                        <a:pt x="17058" y="10769"/>
                        <a:pt x="16976" y="10683"/>
                      </a:cubicBezTo>
                      <a:cubicBezTo>
                        <a:pt x="16953" y="10661"/>
                        <a:pt x="16964" y="10635"/>
                        <a:pt x="16987" y="10619"/>
                      </a:cubicBezTo>
                      <a:cubicBezTo>
                        <a:pt x="17010" y="10597"/>
                        <a:pt x="17060" y="10587"/>
                        <a:pt x="17118" y="10582"/>
                      </a:cubicBezTo>
                      <a:cubicBezTo>
                        <a:pt x="17223" y="10577"/>
                        <a:pt x="17313" y="10571"/>
                        <a:pt x="17395" y="10565"/>
                      </a:cubicBezTo>
                      <a:cubicBezTo>
                        <a:pt x="17593" y="10549"/>
                        <a:pt x="17793" y="10517"/>
                        <a:pt x="17956" y="10474"/>
                      </a:cubicBezTo>
                      <a:cubicBezTo>
                        <a:pt x="18318" y="10383"/>
                        <a:pt x="18574" y="10252"/>
                        <a:pt x="18784" y="10139"/>
                      </a:cubicBezTo>
                      <a:cubicBezTo>
                        <a:pt x="18819" y="10118"/>
                        <a:pt x="18831" y="10097"/>
                        <a:pt x="18831" y="10075"/>
                      </a:cubicBezTo>
                      <a:cubicBezTo>
                        <a:pt x="18831" y="10054"/>
                        <a:pt x="18797" y="10032"/>
                        <a:pt x="18762" y="10016"/>
                      </a:cubicBezTo>
                      <a:cubicBezTo>
                        <a:pt x="18727" y="10005"/>
                        <a:pt x="18680" y="9994"/>
                        <a:pt x="18645" y="9994"/>
                      </a:cubicBezTo>
                      <a:cubicBezTo>
                        <a:pt x="18598" y="9994"/>
                        <a:pt x="18553" y="10000"/>
                        <a:pt x="18518" y="10016"/>
                      </a:cubicBezTo>
                      <a:cubicBezTo>
                        <a:pt x="18226" y="10129"/>
                        <a:pt x="17978" y="10199"/>
                        <a:pt x="17745" y="10237"/>
                      </a:cubicBezTo>
                      <a:cubicBezTo>
                        <a:pt x="17617" y="10258"/>
                        <a:pt x="17491" y="10269"/>
                        <a:pt x="17351" y="10269"/>
                      </a:cubicBezTo>
                      <a:lnTo>
                        <a:pt x="17337" y="10269"/>
                      </a:lnTo>
                      <a:cubicBezTo>
                        <a:pt x="17208" y="10269"/>
                        <a:pt x="17071" y="10263"/>
                        <a:pt x="16896" y="10252"/>
                      </a:cubicBezTo>
                      <a:cubicBezTo>
                        <a:pt x="16861" y="10252"/>
                        <a:pt x="16824" y="10247"/>
                        <a:pt x="16801" y="10247"/>
                      </a:cubicBezTo>
                      <a:cubicBezTo>
                        <a:pt x="16673" y="10242"/>
                        <a:pt x="16556" y="10198"/>
                        <a:pt x="16509" y="10144"/>
                      </a:cubicBezTo>
                      <a:cubicBezTo>
                        <a:pt x="16451" y="10080"/>
                        <a:pt x="16369" y="9972"/>
                        <a:pt x="16287" y="9865"/>
                      </a:cubicBezTo>
                      <a:cubicBezTo>
                        <a:pt x="16217" y="9773"/>
                        <a:pt x="16267" y="9675"/>
                        <a:pt x="16418" y="9605"/>
                      </a:cubicBezTo>
                      <a:cubicBezTo>
                        <a:pt x="16535" y="9552"/>
                        <a:pt x="16638" y="9509"/>
                        <a:pt x="16684" y="9488"/>
                      </a:cubicBezTo>
                      <a:cubicBezTo>
                        <a:pt x="16801" y="9434"/>
                        <a:pt x="16907" y="9380"/>
                        <a:pt x="17012" y="9343"/>
                      </a:cubicBezTo>
                      <a:cubicBezTo>
                        <a:pt x="17117" y="9305"/>
                        <a:pt x="17233" y="9272"/>
                        <a:pt x="17373" y="9250"/>
                      </a:cubicBezTo>
                      <a:cubicBezTo>
                        <a:pt x="17571" y="9218"/>
                        <a:pt x="17817" y="9201"/>
                        <a:pt x="18120" y="9201"/>
                      </a:cubicBezTo>
                      <a:cubicBezTo>
                        <a:pt x="18179" y="9201"/>
                        <a:pt x="18226" y="9201"/>
                        <a:pt x="18284" y="9201"/>
                      </a:cubicBezTo>
                      <a:lnTo>
                        <a:pt x="18295" y="9201"/>
                      </a:lnTo>
                      <a:cubicBezTo>
                        <a:pt x="18389" y="9201"/>
                        <a:pt x="18469" y="9175"/>
                        <a:pt x="18492" y="9132"/>
                      </a:cubicBezTo>
                      <a:cubicBezTo>
                        <a:pt x="18504" y="9111"/>
                        <a:pt x="18494" y="9083"/>
                        <a:pt x="18470" y="9067"/>
                      </a:cubicBezTo>
                      <a:cubicBezTo>
                        <a:pt x="18447" y="9045"/>
                        <a:pt x="18401" y="9035"/>
                        <a:pt x="18343" y="9030"/>
                      </a:cubicBezTo>
                      <a:cubicBezTo>
                        <a:pt x="18074" y="9003"/>
                        <a:pt x="17840" y="8986"/>
                        <a:pt x="17595" y="8986"/>
                      </a:cubicBezTo>
                      <a:cubicBezTo>
                        <a:pt x="17479" y="8986"/>
                        <a:pt x="17362" y="8992"/>
                        <a:pt x="17246" y="8998"/>
                      </a:cubicBezTo>
                      <a:cubicBezTo>
                        <a:pt x="17047" y="9014"/>
                        <a:pt x="16860" y="9040"/>
                        <a:pt x="16673" y="9083"/>
                      </a:cubicBezTo>
                      <a:cubicBezTo>
                        <a:pt x="16498" y="9127"/>
                        <a:pt x="16347" y="9175"/>
                        <a:pt x="16207" y="9223"/>
                      </a:cubicBezTo>
                      <a:cubicBezTo>
                        <a:pt x="16195" y="9229"/>
                        <a:pt x="16184" y="9235"/>
                        <a:pt x="16149" y="9240"/>
                      </a:cubicBezTo>
                      <a:cubicBezTo>
                        <a:pt x="16009" y="9278"/>
                        <a:pt x="15835" y="9250"/>
                        <a:pt x="15777" y="9174"/>
                      </a:cubicBezTo>
                      <a:cubicBezTo>
                        <a:pt x="15684" y="9040"/>
                        <a:pt x="15576" y="8901"/>
                        <a:pt x="15529" y="8809"/>
                      </a:cubicBezTo>
                      <a:cubicBezTo>
                        <a:pt x="15506" y="8777"/>
                        <a:pt x="15519" y="8743"/>
                        <a:pt x="15565" y="8716"/>
                      </a:cubicBezTo>
                      <a:cubicBezTo>
                        <a:pt x="15600" y="8689"/>
                        <a:pt x="15670" y="8675"/>
                        <a:pt x="15740" y="8669"/>
                      </a:cubicBezTo>
                      <a:cubicBezTo>
                        <a:pt x="15845" y="8664"/>
                        <a:pt x="15916" y="8658"/>
                        <a:pt x="15963" y="8658"/>
                      </a:cubicBezTo>
                      <a:cubicBezTo>
                        <a:pt x="16161" y="8652"/>
                        <a:pt x="16359" y="8631"/>
                        <a:pt x="16546" y="8599"/>
                      </a:cubicBezTo>
                      <a:cubicBezTo>
                        <a:pt x="16919" y="8534"/>
                        <a:pt x="17211" y="8431"/>
                        <a:pt x="17468" y="8334"/>
                      </a:cubicBezTo>
                      <a:cubicBezTo>
                        <a:pt x="17515" y="8318"/>
                        <a:pt x="17537" y="8297"/>
                        <a:pt x="17537" y="8270"/>
                      </a:cubicBezTo>
                      <a:cubicBezTo>
                        <a:pt x="17537" y="8249"/>
                        <a:pt x="17526" y="8227"/>
                        <a:pt x="17479" y="8211"/>
                      </a:cubicBezTo>
                      <a:cubicBezTo>
                        <a:pt x="17444" y="8195"/>
                        <a:pt x="17395" y="8184"/>
                        <a:pt x="17337" y="8184"/>
                      </a:cubicBezTo>
                      <a:cubicBezTo>
                        <a:pt x="17302" y="8184"/>
                        <a:pt x="17270" y="8189"/>
                        <a:pt x="17235" y="8200"/>
                      </a:cubicBezTo>
                      <a:cubicBezTo>
                        <a:pt x="17025" y="8259"/>
                        <a:pt x="16707" y="8334"/>
                        <a:pt x="16404" y="8361"/>
                      </a:cubicBezTo>
                      <a:cubicBezTo>
                        <a:pt x="16322" y="8367"/>
                        <a:pt x="16240" y="8373"/>
                        <a:pt x="16170" y="8373"/>
                      </a:cubicBezTo>
                      <a:cubicBezTo>
                        <a:pt x="16112" y="8373"/>
                        <a:pt x="16054" y="8372"/>
                        <a:pt x="15996" y="8366"/>
                      </a:cubicBezTo>
                      <a:cubicBezTo>
                        <a:pt x="15844" y="8355"/>
                        <a:pt x="15683" y="8335"/>
                        <a:pt x="15555" y="8319"/>
                      </a:cubicBezTo>
                      <a:lnTo>
                        <a:pt x="15460" y="8307"/>
                      </a:lnTo>
                      <a:cubicBezTo>
                        <a:pt x="15331" y="8291"/>
                        <a:pt x="15239" y="8244"/>
                        <a:pt x="15216" y="8184"/>
                      </a:cubicBezTo>
                      <a:cubicBezTo>
                        <a:pt x="15146" y="8039"/>
                        <a:pt x="15098" y="7893"/>
                        <a:pt x="15052" y="7753"/>
                      </a:cubicBezTo>
                      <a:cubicBezTo>
                        <a:pt x="15028" y="7683"/>
                        <a:pt x="15109" y="7617"/>
                        <a:pt x="15237" y="7585"/>
                      </a:cubicBezTo>
                      <a:cubicBezTo>
                        <a:pt x="15342" y="7563"/>
                        <a:pt x="15436" y="7549"/>
                        <a:pt x="15529" y="7538"/>
                      </a:cubicBezTo>
                      <a:cubicBezTo>
                        <a:pt x="15611" y="7527"/>
                        <a:pt x="15694" y="7521"/>
                        <a:pt x="15788" y="7521"/>
                      </a:cubicBezTo>
                      <a:cubicBezTo>
                        <a:pt x="15823" y="7521"/>
                        <a:pt x="15858" y="7521"/>
                        <a:pt x="15904" y="7521"/>
                      </a:cubicBezTo>
                      <a:cubicBezTo>
                        <a:pt x="16033" y="7526"/>
                        <a:pt x="16171" y="7543"/>
                        <a:pt x="16334" y="7565"/>
                      </a:cubicBezTo>
                      <a:cubicBezTo>
                        <a:pt x="16509" y="7586"/>
                        <a:pt x="16684" y="7601"/>
                        <a:pt x="16870" y="7612"/>
                      </a:cubicBezTo>
                      <a:cubicBezTo>
                        <a:pt x="16929" y="7612"/>
                        <a:pt x="16976" y="7619"/>
                        <a:pt x="17034" y="7619"/>
                      </a:cubicBezTo>
                      <a:cubicBezTo>
                        <a:pt x="17174" y="7619"/>
                        <a:pt x="17328" y="7613"/>
                        <a:pt x="17468" y="7597"/>
                      </a:cubicBezTo>
                      <a:cubicBezTo>
                        <a:pt x="17853" y="7559"/>
                        <a:pt x="18179" y="7478"/>
                        <a:pt x="18459" y="7408"/>
                      </a:cubicBezTo>
                      <a:cubicBezTo>
                        <a:pt x="18506" y="7397"/>
                        <a:pt x="18539" y="7376"/>
                        <a:pt x="18550" y="7354"/>
                      </a:cubicBezTo>
                      <a:cubicBezTo>
                        <a:pt x="18562" y="7333"/>
                        <a:pt x="18553" y="7312"/>
                        <a:pt x="18518" y="7295"/>
                      </a:cubicBezTo>
                      <a:cubicBezTo>
                        <a:pt x="18483" y="7274"/>
                        <a:pt x="18424" y="7262"/>
                        <a:pt x="18354" y="7262"/>
                      </a:cubicBezTo>
                      <a:cubicBezTo>
                        <a:pt x="18330" y="7262"/>
                        <a:pt x="18305" y="7263"/>
                        <a:pt x="18270" y="7268"/>
                      </a:cubicBezTo>
                      <a:cubicBezTo>
                        <a:pt x="18013" y="7312"/>
                        <a:pt x="17687" y="7359"/>
                        <a:pt x="17384" y="7359"/>
                      </a:cubicBezTo>
                      <a:lnTo>
                        <a:pt x="17373" y="7359"/>
                      </a:lnTo>
                      <a:cubicBezTo>
                        <a:pt x="17280" y="7359"/>
                        <a:pt x="17175" y="7360"/>
                        <a:pt x="17082" y="7349"/>
                      </a:cubicBezTo>
                      <a:cubicBezTo>
                        <a:pt x="16930" y="7333"/>
                        <a:pt x="16778" y="7305"/>
                        <a:pt x="16557" y="7257"/>
                      </a:cubicBezTo>
                      <a:lnTo>
                        <a:pt x="16520" y="7247"/>
                      </a:lnTo>
                      <a:cubicBezTo>
                        <a:pt x="16380" y="7214"/>
                        <a:pt x="16229" y="7181"/>
                        <a:pt x="16054" y="7154"/>
                      </a:cubicBezTo>
                      <a:cubicBezTo>
                        <a:pt x="15844" y="7122"/>
                        <a:pt x="15637" y="7105"/>
                        <a:pt x="15427" y="7100"/>
                      </a:cubicBezTo>
                      <a:cubicBezTo>
                        <a:pt x="15415" y="7100"/>
                        <a:pt x="15391" y="7100"/>
                        <a:pt x="15380" y="7100"/>
                      </a:cubicBezTo>
                      <a:cubicBezTo>
                        <a:pt x="15356" y="7100"/>
                        <a:pt x="15334" y="7100"/>
                        <a:pt x="15310" y="7100"/>
                      </a:cubicBezTo>
                      <a:lnTo>
                        <a:pt x="15296" y="7100"/>
                      </a:lnTo>
                      <a:cubicBezTo>
                        <a:pt x="15179" y="7100"/>
                        <a:pt x="15063" y="7075"/>
                        <a:pt x="14993" y="7026"/>
                      </a:cubicBezTo>
                      <a:cubicBezTo>
                        <a:pt x="14947" y="6999"/>
                        <a:pt x="14935" y="6961"/>
                        <a:pt x="14935" y="6923"/>
                      </a:cubicBezTo>
                      <a:cubicBezTo>
                        <a:pt x="14947" y="6821"/>
                        <a:pt x="14959" y="6719"/>
                        <a:pt x="14982" y="6622"/>
                      </a:cubicBezTo>
                      <a:cubicBezTo>
                        <a:pt x="15006" y="6541"/>
                        <a:pt x="15146" y="6481"/>
                        <a:pt x="15332" y="6481"/>
                      </a:cubicBezTo>
                      <a:cubicBezTo>
                        <a:pt x="15402" y="6481"/>
                        <a:pt x="15474" y="6475"/>
                        <a:pt x="15544" y="6475"/>
                      </a:cubicBezTo>
                      <a:cubicBezTo>
                        <a:pt x="15730" y="6465"/>
                        <a:pt x="15891" y="6443"/>
                        <a:pt x="16043" y="6427"/>
                      </a:cubicBezTo>
                      <a:lnTo>
                        <a:pt x="16090" y="6422"/>
                      </a:lnTo>
                      <a:cubicBezTo>
                        <a:pt x="16254" y="6400"/>
                        <a:pt x="16395" y="6390"/>
                        <a:pt x="16535" y="6385"/>
                      </a:cubicBezTo>
                      <a:cubicBezTo>
                        <a:pt x="16558" y="6385"/>
                        <a:pt x="16592" y="6385"/>
                        <a:pt x="16615" y="6385"/>
                      </a:cubicBezTo>
                      <a:cubicBezTo>
                        <a:pt x="16720" y="6385"/>
                        <a:pt x="16824" y="6389"/>
                        <a:pt x="16929" y="6400"/>
                      </a:cubicBezTo>
                      <a:cubicBezTo>
                        <a:pt x="17208" y="6432"/>
                        <a:pt x="17491" y="6508"/>
                        <a:pt x="17759" y="6583"/>
                      </a:cubicBezTo>
                      <a:cubicBezTo>
                        <a:pt x="17794" y="6594"/>
                        <a:pt x="17841" y="6600"/>
                        <a:pt x="17876" y="6600"/>
                      </a:cubicBezTo>
                      <a:cubicBezTo>
                        <a:pt x="17923" y="6600"/>
                        <a:pt x="17969" y="6594"/>
                        <a:pt x="17993" y="6583"/>
                      </a:cubicBezTo>
                      <a:cubicBezTo>
                        <a:pt x="18028" y="6567"/>
                        <a:pt x="18051" y="6551"/>
                        <a:pt x="18051" y="6529"/>
                      </a:cubicBezTo>
                      <a:cubicBezTo>
                        <a:pt x="18051" y="6508"/>
                        <a:pt x="18028" y="6482"/>
                        <a:pt x="17993" y="6465"/>
                      </a:cubicBezTo>
                      <a:cubicBezTo>
                        <a:pt x="17725" y="6358"/>
                        <a:pt x="17468" y="6255"/>
                        <a:pt x="17118" y="6179"/>
                      </a:cubicBezTo>
                      <a:cubicBezTo>
                        <a:pt x="16943" y="6141"/>
                        <a:pt x="16744" y="6109"/>
                        <a:pt x="16546" y="6098"/>
                      </a:cubicBezTo>
                      <a:cubicBezTo>
                        <a:pt x="16429" y="6093"/>
                        <a:pt x="16300" y="6088"/>
                        <a:pt x="16149" y="6088"/>
                      </a:cubicBezTo>
                      <a:cubicBezTo>
                        <a:pt x="16090" y="6088"/>
                        <a:pt x="16042" y="6088"/>
                        <a:pt x="15996" y="6088"/>
                      </a:cubicBezTo>
                      <a:cubicBezTo>
                        <a:pt x="15926" y="6088"/>
                        <a:pt x="15869" y="6088"/>
                        <a:pt x="15799" y="6088"/>
                      </a:cubicBezTo>
                      <a:cubicBezTo>
                        <a:pt x="15694" y="6088"/>
                        <a:pt x="15614" y="6089"/>
                        <a:pt x="15544" y="6083"/>
                      </a:cubicBezTo>
                      <a:cubicBezTo>
                        <a:pt x="15532" y="6083"/>
                        <a:pt x="15530" y="6083"/>
                        <a:pt x="15518" y="6083"/>
                      </a:cubicBezTo>
                      <a:cubicBezTo>
                        <a:pt x="15413" y="6072"/>
                        <a:pt x="15331" y="6034"/>
                        <a:pt x="15296" y="5986"/>
                      </a:cubicBezTo>
                      <a:cubicBezTo>
                        <a:pt x="15272" y="5953"/>
                        <a:pt x="15272" y="5920"/>
                        <a:pt x="15296" y="5888"/>
                      </a:cubicBezTo>
                      <a:cubicBezTo>
                        <a:pt x="15412" y="5710"/>
                        <a:pt x="15555" y="5522"/>
                        <a:pt x="15729" y="5339"/>
                      </a:cubicBezTo>
                      <a:cubicBezTo>
                        <a:pt x="15811" y="5247"/>
                        <a:pt x="15997" y="5188"/>
                        <a:pt x="16207" y="5177"/>
                      </a:cubicBezTo>
                      <a:cubicBezTo>
                        <a:pt x="16289" y="5172"/>
                        <a:pt x="16370" y="5172"/>
                        <a:pt x="16440" y="5172"/>
                      </a:cubicBezTo>
                      <a:cubicBezTo>
                        <a:pt x="16475" y="5172"/>
                        <a:pt x="16510" y="5172"/>
                        <a:pt x="16557" y="5172"/>
                      </a:cubicBezTo>
                      <a:cubicBezTo>
                        <a:pt x="16697" y="5178"/>
                        <a:pt x="16826" y="5188"/>
                        <a:pt x="16954" y="5209"/>
                      </a:cubicBezTo>
                      <a:cubicBezTo>
                        <a:pt x="17071" y="5231"/>
                        <a:pt x="17197" y="5263"/>
                        <a:pt x="17384" y="5317"/>
                      </a:cubicBezTo>
                      <a:lnTo>
                        <a:pt x="17468" y="5344"/>
                      </a:lnTo>
                      <a:cubicBezTo>
                        <a:pt x="17596" y="5382"/>
                        <a:pt x="17746" y="5431"/>
                        <a:pt x="17898" y="5469"/>
                      </a:cubicBezTo>
                      <a:cubicBezTo>
                        <a:pt x="18108" y="5517"/>
                        <a:pt x="18319" y="5549"/>
                        <a:pt x="18529" y="5560"/>
                      </a:cubicBezTo>
                      <a:cubicBezTo>
                        <a:pt x="18598" y="5565"/>
                        <a:pt x="18655" y="5565"/>
                        <a:pt x="18725" y="5565"/>
                      </a:cubicBezTo>
                      <a:cubicBezTo>
                        <a:pt x="19040" y="5565"/>
                        <a:pt x="19369" y="5528"/>
                        <a:pt x="19742" y="5442"/>
                      </a:cubicBezTo>
                      <a:cubicBezTo>
                        <a:pt x="19847" y="5420"/>
                        <a:pt x="19905" y="5354"/>
                        <a:pt x="19870" y="5295"/>
                      </a:cubicBezTo>
                      <a:cubicBezTo>
                        <a:pt x="19846" y="5247"/>
                        <a:pt x="19765" y="5214"/>
                        <a:pt x="19684" y="5214"/>
                      </a:cubicBezTo>
                      <a:cubicBezTo>
                        <a:pt x="19672" y="5214"/>
                        <a:pt x="19649" y="5216"/>
                        <a:pt x="19626" y="5221"/>
                      </a:cubicBezTo>
                      <a:cubicBezTo>
                        <a:pt x="19404" y="5253"/>
                        <a:pt x="19193" y="5268"/>
                        <a:pt x="19006" y="5268"/>
                      </a:cubicBezTo>
                      <a:cubicBezTo>
                        <a:pt x="18878" y="5268"/>
                        <a:pt x="18750" y="5264"/>
                        <a:pt x="18645" y="5248"/>
                      </a:cubicBezTo>
                      <a:cubicBezTo>
                        <a:pt x="18505" y="5232"/>
                        <a:pt x="18377" y="5199"/>
                        <a:pt x="18237" y="5155"/>
                      </a:cubicBezTo>
                      <a:cubicBezTo>
                        <a:pt x="18132" y="5123"/>
                        <a:pt x="18025" y="5081"/>
                        <a:pt x="17920" y="5038"/>
                      </a:cubicBezTo>
                      <a:lnTo>
                        <a:pt x="17829" y="4999"/>
                      </a:lnTo>
                      <a:cubicBezTo>
                        <a:pt x="17689" y="4945"/>
                        <a:pt x="17514" y="4881"/>
                        <a:pt x="17304" y="4832"/>
                      </a:cubicBezTo>
                      <a:cubicBezTo>
                        <a:pt x="17106" y="4784"/>
                        <a:pt x="16870" y="4757"/>
                        <a:pt x="16637" y="4746"/>
                      </a:cubicBezTo>
                      <a:cubicBezTo>
                        <a:pt x="16625" y="4746"/>
                        <a:pt x="16593" y="4747"/>
                        <a:pt x="16546" y="4741"/>
                      </a:cubicBezTo>
                      <a:cubicBezTo>
                        <a:pt x="16348" y="4736"/>
                        <a:pt x="16205" y="4654"/>
                        <a:pt x="16229" y="4563"/>
                      </a:cubicBezTo>
                      <a:cubicBezTo>
                        <a:pt x="16275" y="4423"/>
                        <a:pt x="16311" y="4197"/>
                        <a:pt x="16334" y="4009"/>
                      </a:cubicBezTo>
                      <a:cubicBezTo>
                        <a:pt x="16346" y="3923"/>
                        <a:pt x="16523" y="3858"/>
                        <a:pt x="16710" y="3874"/>
                      </a:cubicBezTo>
                      <a:cubicBezTo>
                        <a:pt x="16745" y="3880"/>
                        <a:pt x="16780" y="3879"/>
                        <a:pt x="16826" y="3884"/>
                      </a:cubicBezTo>
                      <a:cubicBezTo>
                        <a:pt x="16966" y="3895"/>
                        <a:pt x="17105" y="3911"/>
                        <a:pt x="17257" y="3916"/>
                      </a:cubicBezTo>
                      <a:cubicBezTo>
                        <a:pt x="17315" y="3916"/>
                        <a:pt x="17373" y="3921"/>
                        <a:pt x="17431" y="3921"/>
                      </a:cubicBezTo>
                      <a:cubicBezTo>
                        <a:pt x="17583" y="3921"/>
                        <a:pt x="17722" y="3911"/>
                        <a:pt x="17851" y="3894"/>
                      </a:cubicBezTo>
                      <a:cubicBezTo>
                        <a:pt x="18200" y="3851"/>
                        <a:pt x="18518" y="3749"/>
                        <a:pt x="18809" y="3593"/>
                      </a:cubicBezTo>
                      <a:cubicBezTo>
                        <a:pt x="18879" y="3555"/>
                        <a:pt x="18879" y="3492"/>
                        <a:pt x="18809" y="3443"/>
                      </a:cubicBezTo>
                      <a:cubicBezTo>
                        <a:pt x="18762" y="3416"/>
                        <a:pt x="18703" y="3399"/>
                        <a:pt x="18645" y="3399"/>
                      </a:cubicBezTo>
                      <a:cubicBezTo>
                        <a:pt x="18610" y="3399"/>
                        <a:pt x="18563" y="3405"/>
                        <a:pt x="18539" y="3416"/>
                      </a:cubicBezTo>
                      <a:cubicBezTo>
                        <a:pt x="18271" y="3519"/>
                        <a:pt x="17991" y="3582"/>
                        <a:pt x="17723" y="3598"/>
                      </a:cubicBezTo>
                      <a:cubicBezTo>
                        <a:pt x="17676" y="3603"/>
                        <a:pt x="17631" y="3605"/>
                        <a:pt x="17585" y="3605"/>
                      </a:cubicBezTo>
                      <a:cubicBezTo>
                        <a:pt x="17503" y="3605"/>
                        <a:pt x="17408" y="3598"/>
                        <a:pt x="17315" y="3593"/>
                      </a:cubicBezTo>
                      <a:cubicBezTo>
                        <a:pt x="17210" y="3582"/>
                        <a:pt x="17103" y="3567"/>
                        <a:pt x="16987" y="3556"/>
                      </a:cubicBezTo>
                      <a:cubicBezTo>
                        <a:pt x="16940" y="3551"/>
                        <a:pt x="16906" y="3544"/>
                        <a:pt x="16859" y="3539"/>
                      </a:cubicBezTo>
                      <a:cubicBezTo>
                        <a:pt x="16848" y="3539"/>
                        <a:pt x="16767" y="3528"/>
                        <a:pt x="16662" y="3517"/>
                      </a:cubicBezTo>
                      <a:cubicBezTo>
                        <a:pt x="16429" y="3490"/>
                        <a:pt x="16241" y="3416"/>
                        <a:pt x="16160" y="3313"/>
                      </a:cubicBezTo>
                      <a:cubicBezTo>
                        <a:pt x="16031" y="3163"/>
                        <a:pt x="15880" y="2995"/>
                        <a:pt x="15740" y="2888"/>
                      </a:cubicBezTo>
                      <a:cubicBezTo>
                        <a:pt x="15705" y="2855"/>
                        <a:pt x="15695" y="2822"/>
                        <a:pt x="15719" y="2790"/>
                      </a:cubicBezTo>
                      <a:cubicBezTo>
                        <a:pt x="15742" y="2758"/>
                        <a:pt x="15788" y="2732"/>
                        <a:pt x="15846" y="2716"/>
                      </a:cubicBezTo>
                      <a:cubicBezTo>
                        <a:pt x="15963" y="2689"/>
                        <a:pt x="16020" y="2677"/>
                        <a:pt x="16043" y="2672"/>
                      </a:cubicBezTo>
                      <a:cubicBezTo>
                        <a:pt x="16078" y="2667"/>
                        <a:pt x="16113" y="2661"/>
                        <a:pt x="16160" y="2655"/>
                      </a:cubicBezTo>
                      <a:cubicBezTo>
                        <a:pt x="16299" y="2639"/>
                        <a:pt x="16427" y="2623"/>
                        <a:pt x="16579" y="2601"/>
                      </a:cubicBezTo>
                      <a:cubicBezTo>
                        <a:pt x="16789" y="2569"/>
                        <a:pt x="16964" y="2520"/>
                        <a:pt x="17103" y="2467"/>
                      </a:cubicBezTo>
                      <a:cubicBezTo>
                        <a:pt x="17383" y="2359"/>
                        <a:pt x="17585" y="2203"/>
                        <a:pt x="17701" y="2009"/>
                      </a:cubicBezTo>
                      <a:cubicBezTo>
                        <a:pt x="17736" y="1960"/>
                        <a:pt x="17664" y="1901"/>
                        <a:pt x="17559" y="1874"/>
                      </a:cubicBezTo>
                      <a:cubicBezTo>
                        <a:pt x="17524" y="1863"/>
                        <a:pt x="17477" y="1859"/>
                        <a:pt x="17442" y="1859"/>
                      </a:cubicBezTo>
                      <a:cubicBezTo>
                        <a:pt x="17372" y="1859"/>
                        <a:pt x="17313" y="1875"/>
                        <a:pt x="17278" y="1908"/>
                      </a:cubicBezTo>
                      <a:cubicBezTo>
                        <a:pt x="17127" y="2053"/>
                        <a:pt x="16943" y="2166"/>
                        <a:pt x="16710" y="2231"/>
                      </a:cubicBezTo>
                      <a:cubicBezTo>
                        <a:pt x="16605" y="2263"/>
                        <a:pt x="16474" y="2284"/>
                        <a:pt x="16334" y="2300"/>
                      </a:cubicBezTo>
                      <a:cubicBezTo>
                        <a:pt x="16229" y="2311"/>
                        <a:pt x="16112" y="2321"/>
                        <a:pt x="15996" y="2327"/>
                      </a:cubicBezTo>
                      <a:cubicBezTo>
                        <a:pt x="15961" y="2332"/>
                        <a:pt x="15915" y="2333"/>
                        <a:pt x="15868" y="2339"/>
                      </a:cubicBezTo>
                      <a:cubicBezTo>
                        <a:pt x="15821" y="2344"/>
                        <a:pt x="15659" y="2359"/>
                        <a:pt x="15449" y="2381"/>
                      </a:cubicBezTo>
                      <a:cubicBezTo>
                        <a:pt x="15239" y="2402"/>
                        <a:pt x="15018" y="2381"/>
                        <a:pt x="14855" y="2317"/>
                      </a:cubicBezTo>
                      <a:cubicBezTo>
                        <a:pt x="14656" y="2241"/>
                        <a:pt x="14468" y="2166"/>
                        <a:pt x="14363" y="2128"/>
                      </a:cubicBezTo>
                      <a:cubicBezTo>
                        <a:pt x="14246" y="2085"/>
                        <a:pt x="14212" y="2009"/>
                        <a:pt x="14293" y="1945"/>
                      </a:cubicBezTo>
                      <a:cubicBezTo>
                        <a:pt x="14422" y="1848"/>
                        <a:pt x="14517" y="1741"/>
                        <a:pt x="14563" y="1638"/>
                      </a:cubicBezTo>
                      <a:cubicBezTo>
                        <a:pt x="14610" y="1530"/>
                        <a:pt x="14611" y="1428"/>
                        <a:pt x="14611" y="1342"/>
                      </a:cubicBezTo>
                      <a:cubicBezTo>
                        <a:pt x="14611" y="1315"/>
                        <a:pt x="14611" y="1293"/>
                        <a:pt x="14611" y="1266"/>
                      </a:cubicBezTo>
                      <a:cubicBezTo>
                        <a:pt x="14611" y="1207"/>
                        <a:pt x="14599" y="1147"/>
                        <a:pt x="14611" y="1093"/>
                      </a:cubicBezTo>
                      <a:cubicBezTo>
                        <a:pt x="14622" y="1012"/>
                        <a:pt x="14655" y="949"/>
                        <a:pt x="14702" y="884"/>
                      </a:cubicBezTo>
                      <a:cubicBezTo>
                        <a:pt x="14807" y="755"/>
                        <a:pt x="15028" y="630"/>
                        <a:pt x="15354" y="517"/>
                      </a:cubicBezTo>
                      <a:cubicBezTo>
                        <a:pt x="15401" y="501"/>
                        <a:pt x="15427" y="480"/>
                        <a:pt x="15427" y="458"/>
                      </a:cubicBezTo>
                      <a:cubicBezTo>
                        <a:pt x="15427" y="431"/>
                        <a:pt x="15415" y="404"/>
                        <a:pt x="15369" y="382"/>
                      </a:cubicBezTo>
                      <a:cubicBezTo>
                        <a:pt x="15310" y="355"/>
                        <a:pt x="15229" y="333"/>
                        <a:pt x="15135" y="333"/>
                      </a:cubicBezTo>
                      <a:cubicBezTo>
                        <a:pt x="15100" y="333"/>
                        <a:pt x="15053" y="340"/>
                        <a:pt x="15030" y="345"/>
                      </a:cubicBezTo>
                      <a:cubicBezTo>
                        <a:pt x="14575" y="453"/>
                        <a:pt x="14258" y="586"/>
                        <a:pt x="14071" y="743"/>
                      </a:cubicBezTo>
                      <a:cubicBezTo>
                        <a:pt x="13966" y="829"/>
                        <a:pt x="13899" y="926"/>
                        <a:pt x="13852" y="1039"/>
                      </a:cubicBezTo>
                      <a:cubicBezTo>
                        <a:pt x="13829" y="1120"/>
                        <a:pt x="13817" y="1201"/>
                        <a:pt x="13805" y="1271"/>
                      </a:cubicBezTo>
                      <a:lnTo>
                        <a:pt x="13794" y="1325"/>
                      </a:lnTo>
                      <a:cubicBezTo>
                        <a:pt x="13783" y="1422"/>
                        <a:pt x="13756" y="1491"/>
                        <a:pt x="13721" y="1551"/>
                      </a:cubicBezTo>
                      <a:cubicBezTo>
                        <a:pt x="13686" y="1610"/>
                        <a:pt x="13642" y="1658"/>
                        <a:pt x="13572" y="1712"/>
                      </a:cubicBezTo>
                      <a:cubicBezTo>
                        <a:pt x="13514" y="1755"/>
                        <a:pt x="13418" y="1788"/>
                        <a:pt x="13313" y="1788"/>
                      </a:cubicBezTo>
                      <a:cubicBezTo>
                        <a:pt x="13266" y="1788"/>
                        <a:pt x="13221" y="1783"/>
                        <a:pt x="13186" y="1778"/>
                      </a:cubicBezTo>
                      <a:cubicBezTo>
                        <a:pt x="12871" y="1713"/>
                        <a:pt x="12543" y="1654"/>
                        <a:pt x="12205" y="1611"/>
                      </a:cubicBezTo>
                      <a:cubicBezTo>
                        <a:pt x="12100" y="1601"/>
                        <a:pt x="12019" y="1562"/>
                        <a:pt x="11972" y="1519"/>
                      </a:cubicBezTo>
                      <a:cubicBezTo>
                        <a:pt x="11925" y="1476"/>
                        <a:pt x="11925" y="1427"/>
                        <a:pt x="11972" y="1384"/>
                      </a:cubicBezTo>
                      <a:cubicBezTo>
                        <a:pt x="11984" y="1373"/>
                        <a:pt x="11997" y="1362"/>
                        <a:pt x="11997" y="1357"/>
                      </a:cubicBezTo>
                      <a:cubicBezTo>
                        <a:pt x="12091" y="1265"/>
                        <a:pt x="12138" y="1174"/>
                        <a:pt x="12161" y="1088"/>
                      </a:cubicBezTo>
                      <a:cubicBezTo>
                        <a:pt x="12196" y="926"/>
                        <a:pt x="12102" y="754"/>
                        <a:pt x="11892" y="571"/>
                      </a:cubicBezTo>
                      <a:cubicBezTo>
                        <a:pt x="11857" y="538"/>
                        <a:pt x="11763" y="512"/>
                        <a:pt x="11669" y="512"/>
                      </a:cubicBezTo>
                      <a:cubicBezTo>
                        <a:pt x="11646" y="512"/>
                        <a:pt x="11623" y="512"/>
                        <a:pt x="11600" y="517"/>
                      </a:cubicBezTo>
                      <a:cubicBezTo>
                        <a:pt x="11542" y="522"/>
                        <a:pt x="11496" y="539"/>
                        <a:pt x="11473" y="566"/>
                      </a:cubicBezTo>
                      <a:cubicBezTo>
                        <a:pt x="11449" y="587"/>
                        <a:pt x="11450" y="608"/>
                        <a:pt x="11462" y="630"/>
                      </a:cubicBezTo>
                      <a:cubicBezTo>
                        <a:pt x="11567" y="781"/>
                        <a:pt x="11600" y="927"/>
                        <a:pt x="11542" y="1046"/>
                      </a:cubicBezTo>
                      <a:cubicBezTo>
                        <a:pt x="11519" y="1105"/>
                        <a:pt x="11459" y="1158"/>
                        <a:pt x="11378" y="1217"/>
                      </a:cubicBezTo>
                      <a:cubicBezTo>
                        <a:pt x="11320" y="1260"/>
                        <a:pt x="11252" y="1304"/>
                        <a:pt x="11170" y="1352"/>
                      </a:cubicBezTo>
                      <a:lnTo>
                        <a:pt x="11097" y="1396"/>
                      </a:lnTo>
                      <a:cubicBezTo>
                        <a:pt x="10981" y="1466"/>
                        <a:pt x="10807" y="1509"/>
                        <a:pt x="10609" y="1509"/>
                      </a:cubicBezTo>
                      <a:cubicBezTo>
                        <a:pt x="10329" y="1509"/>
                        <a:pt x="10039" y="1519"/>
                        <a:pt x="9771" y="1536"/>
                      </a:cubicBezTo>
                      <a:cubicBezTo>
                        <a:pt x="9747" y="1536"/>
                        <a:pt x="9710" y="1541"/>
                        <a:pt x="9687" y="1541"/>
                      </a:cubicBezTo>
                      <a:cubicBezTo>
                        <a:pt x="9442" y="1541"/>
                        <a:pt x="9233" y="1477"/>
                        <a:pt x="9151" y="1369"/>
                      </a:cubicBezTo>
                      <a:cubicBezTo>
                        <a:pt x="9151" y="1363"/>
                        <a:pt x="9140" y="1357"/>
                        <a:pt x="9140" y="1352"/>
                      </a:cubicBezTo>
                      <a:cubicBezTo>
                        <a:pt x="9093" y="1298"/>
                        <a:pt x="9068" y="1239"/>
                        <a:pt x="9056" y="1185"/>
                      </a:cubicBezTo>
                      <a:cubicBezTo>
                        <a:pt x="9045" y="1131"/>
                        <a:pt x="9058" y="1066"/>
                        <a:pt x="9093" y="980"/>
                      </a:cubicBezTo>
                      <a:cubicBezTo>
                        <a:pt x="9093" y="964"/>
                        <a:pt x="9104" y="948"/>
                        <a:pt x="9104" y="926"/>
                      </a:cubicBezTo>
                      <a:cubicBezTo>
                        <a:pt x="9127" y="861"/>
                        <a:pt x="9150" y="797"/>
                        <a:pt x="9162" y="727"/>
                      </a:cubicBezTo>
                      <a:cubicBezTo>
                        <a:pt x="9174" y="630"/>
                        <a:pt x="9151" y="534"/>
                        <a:pt x="9093" y="453"/>
                      </a:cubicBezTo>
                      <a:cubicBezTo>
                        <a:pt x="8988" y="297"/>
                        <a:pt x="8779" y="157"/>
                        <a:pt x="8429" y="22"/>
                      </a:cubicBezTo>
                      <a:cubicBezTo>
                        <a:pt x="8394" y="6"/>
                        <a:pt x="8335" y="0"/>
                        <a:pt x="8276" y="0"/>
                      </a:cubicBezTo>
                      <a:close/>
                    </a:path>
                  </a:pathLst>
                </a:custGeom>
                <a:solidFill>
                  <a:schemeClr val="accent5">
                    <a:alpha val="51605"/>
                  </a:schemeClr>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27" name="Oval"/>
                <p:cNvSpPr/>
                <p:nvPr/>
              </p:nvSpPr>
              <p:spPr>
                <a:xfrm>
                  <a:off x="0" y="0"/>
                  <a:ext cx="3843010" cy="3915135"/>
                </a:xfrm>
                <a:prstGeom prst="ellipse">
                  <a:avLst/>
                </a:prstGeom>
                <a:noFill/>
                <a:ln w="50800" cap="flat">
                  <a:solidFill>
                    <a:srgbClr val="000000"/>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28" name="Bacteria"/>
                <p:cNvSpPr/>
                <p:nvPr/>
              </p:nvSpPr>
              <p:spPr>
                <a:xfrm rot="305235">
                  <a:off x="2704664" y="794846"/>
                  <a:ext cx="539096" cy="1169895"/>
                </a:xfrm>
                <a:custGeom>
                  <a:avLst/>
                  <a:gdLst/>
                  <a:ahLst/>
                  <a:cxnLst>
                    <a:cxn ang="0">
                      <a:pos x="wd2" y="hd2"/>
                    </a:cxn>
                    <a:cxn ang="5400000">
                      <a:pos x="wd2" y="hd2"/>
                    </a:cxn>
                    <a:cxn ang="10800000">
                      <a:pos x="wd2" y="hd2"/>
                    </a:cxn>
                    <a:cxn ang="16200000">
                      <a:pos x="wd2" y="hd2"/>
                    </a:cxn>
                  </a:cxnLst>
                  <a:rect l="0" t="0" r="r" b="b"/>
                  <a:pathLst>
                    <a:path w="21546" h="21600" extrusionOk="0">
                      <a:moveTo>
                        <a:pt x="8276" y="0"/>
                      </a:moveTo>
                      <a:cubicBezTo>
                        <a:pt x="8218" y="0"/>
                        <a:pt x="8160" y="11"/>
                        <a:pt x="8101" y="27"/>
                      </a:cubicBezTo>
                      <a:cubicBezTo>
                        <a:pt x="8055" y="43"/>
                        <a:pt x="8018" y="69"/>
                        <a:pt x="8007" y="91"/>
                      </a:cubicBezTo>
                      <a:cubicBezTo>
                        <a:pt x="8007" y="112"/>
                        <a:pt x="8019" y="134"/>
                        <a:pt x="8054" y="150"/>
                      </a:cubicBezTo>
                      <a:cubicBezTo>
                        <a:pt x="8287" y="274"/>
                        <a:pt x="8427" y="398"/>
                        <a:pt x="8462" y="522"/>
                      </a:cubicBezTo>
                      <a:cubicBezTo>
                        <a:pt x="8485" y="581"/>
                        <a:pt x="8486" y="646"/>
                        <a:pt x="8451" y="711"/>
                      </a:cubicBezTo>
                      <a:cubicBezTo>
                        <a:pt x="8440" y="754"/>
                        <a:pt x="8405" y="802"/>
                        <a:pt x="8382" y="845"/>
                      </a:cubicBezTo>
                      <a:cubicBezTo>
                        <a:pt x="8370" y="867"/>
                        <a:pt x="8357" y="894"/>
                        <a:pt x="8346" y="921"/>
                      </a:cubicBezTo>
                      <a:cubicBezTo>
                        <a:pt x="8311" y="996"/>
                        <a:pt x="8265" y="1083"/>
                        <a:pt x="8265" y="1180"/>
                      </a:cubicBezTo>
                      <a:cubicBezTo>
                        <a:pt x="8265" y="1272"/>
                        <a:pt x="8301" y="1373"/>
                        <a:pt x="8371" y="1470"/>
                      </a:cubicBezTo>
                      <a:cubicBezTo>
                        <a:pt x="8383" y="1486"/>
                        <a:pt x="8392" y="1503"/>
                        <a:pt x="8404" y="1514"/>
                      </a:cubicBezTo>
                      <a:cubicBezTo>
                        <a:pt x="8474" y="1605"/>
                        <a:pt x="8380" y="1708"/>
                        <a:pt x="8182" y="1751"/>
                      </a:cubicBezTo>
                      <a:cubicBezTo>
                        <a:pt x="8077" y="1773"/>
                        <a:pt x="7973" y="1800"/>
                        <a:pt x="7868" y="1827"/>
                      </a:cubicBezTo>
                      <a:cubicBezTo>
                        <a:pt x="7810" y="1843"/>
                        <a:pt x="7741" y="1847"/>
                        <a:pt x="7682" y="1847"/>
                      </a:cubicBezTo>
                      <a:cubicBezTo>
                        <a:pt x="7507" y="1847"/>
                        <a:pt x="7354" y="1800"/>
                        <a:pt x="7296" y="1719"/>
                      </a:cubicBezTo>
                      <a:cubicBezTo>
                        <a:pt x="7226" y="1627"/>
                        <a:pt x="7121" y="1547"/>
                        <a:pt x="7004" y="1477"/>
                      </a:cubicBezTo>
                      <a:cubicBezTo>
                        <a:pt x="6771" y="1347"/>
                        <a:pt x="6467" y="1260"/>
                        <a:pt x="6024" y="1195"/>
                      </a:cubicBezTo>
                      <a:cubicBezTo>
                        <a:pt x="6001" y="1195"/>
                        <a:pt x="5989" y="1190"/>
                        <a:pt x="5966" y="1190"/>
                      </a:cubicBezTo>
                      <a:cubicBezTo>
                        <a:pt x="5872" y="1190"/>
                        <a:pt x="5779" y="1217"/>
                        <a:pt x="5732" y="1254"/>
                      </a:cubicBezTo>
                      <a:cubicBezTo>
                        <a:pt x="5697" y="1281"/>
                        <a:pt x="5687" y="1309"/>
                        <a:pt x="5710" y="1330"/>
                      </a:cubicBezTo>
                      <a:cubicBezTo>
                        <a:pt x="5722" y="1352"/>
                        <a:pt x="5759" y="1368"/>
                        <a:pt x="5805" y="1379"/>
                      </a:cubicBezTo>
                      <a:cubicBezTo>
                        <a:pt x="6120" y="1454"/>
                        <a:pt x="6350" y="1541"/>
                        <a:pt x="6490" y="1648"/>
                      </a:cubicBezTo>
                      <a:cubicBezTo>
                        <a:pt x="6560" y="1702"/>
                        <a:pt x="6609" y="1757"/>
                        <a:pt x="6644" y="1827"/>
                      </a:cubicBezTo>
                      <a:cubicBezTo>
                        <a:pt x="6678" y="1891"/>
                        <a:pt x="6713" y="1960"/>
                        <a:pt x="6713" y="2036"/>
                      </a:cubicBezTo>
                      <a:lnTo>
                        <a:pt x="6713" y="2052"/>
                      </a:lnTo>
                      <a:cubicBezTo>
                        <a:pt x="6713" y="2101"/>
                        <a:pt x="6725" y="2134"/>
                        <a:pt x="6702" y="2177"/>
                      </a:cubicBezTo>
                      <a:cubicBezTo>
                        <a:pt x="6678" y="2209"/>
                        <a:pt x="6633" y="2246"/>
                        <a:pt x="6574" y="2273"/>
                      </a:cubicBezTo>
                      <a:cubicBezTo>
                        <a:pt x="6341" y="2381"/>
                        <a:pt x="6131" y="2494"/>
                        <a:pt x="5933" y="2618"/>
                      </a:cubicBezTo>
                      <a:cubicBezTo>
                        <a:pt x="5874" y="2656"/>
                        <a:pt x="5782" y="2677"/>
                        <a:pt x="5689" y="2677"/>
                      </a:cubicBezTo>
                      <a:cubicBezTo>
                        <a:pt x="5642" y="2677"/>
                        <a:pt x="5582" y="2673"/>
                        <a:pt x="5536" y="2662"/>
                      </a:cubicBezTo>
                      <a:cubicBezTo>
                        <a:pt x="5466" y="2646"/>
                        <a:pt x="5441" y="2635"/>
                        <a:pt x="5441" y="2635"/>
                      </a:cubicBezTo>
                      <a:cubicBezTo>
                        <a:pt x="5359" y="2597"/>
                        <a:pt x="5269" y="2548"/>
                        <a:pt x="5164" y="2478"/>
                      </a:cubicBezTo>
                      <a:lnTo>
                        <a:pt x="5105" y="2440"/>
                      </a:lnTo>
                      <a:cubicBezTo>
                        <a:pt x="5024" y="2386"/>
                        <a:pt x="4930" y="2327"/>
                        <a:pt x="4825" y="2273"/>
                      </a:cubicBezTo>
                      <a:cubicBezTo>
                        <a:pt x="4685" y="2198"/>
                        <a:pt x="4522" y="2139"/>
                        <a:pt x="4358" y="2096"/>
                      </a:cubicBezTo>
                      <a:cubicBezTo>
                        <a:pt x="4195" y="2053"/>
                        <a:pt x="4006" y="2025"/>
                        <a:pt x="3808" y="2009"/>
                      </a:cubicBezTo>
                      <a:cubicBezTo>
                        <a:pt x="3680" y="1998"/>
                        <a:pt x="3540" y="1993"/>
                        <a:pt x="3400" y="1993"/>
                      </a:cubicBezTo>
                      <a:cubicBezTo>
                        <a:pt x="3342" y="1993"/>
                        <a:pt x="3298" y="1993"/>
                        <a:pt x="3239" y="1993"/>
                      </a:cubicBezTo>
                      <a:cubicBezTo>
                        <a:pt x="3135" y="1993"/>
                        <a:pt x="3029" y="2042"/>
                        <a:pt x="3017" y="2096"/>
                      </a:cubicBezTo>
                      <a:cubicBezTo>
                        <a:pt x="3005" y="2123"/>
                        <a:pt x="3015" y="2149"/>
                        <a:pt x="3050" y="2170"/>
                      </a:cubicBezTo>
                      <a:cubicBezTo>
                        <a:pt x="3073" y="2186"/>
                        <a:pt x="3120" y="2199"/>
                        <a:pt x="3167" y="2204"/>
                      </a:cubicBezTo>
                      <a:cubicBezTo>
                        <a:pt x="3516" y="2225"/>
                        <a:pt x="3809" y="2274"/>
                        <a:pt x="4019" y="2344"/>
                      </a:cubicBezTo>
                      <a:cubicBezTo>
                        <a:pt x="4124" y="2381"/>
                        <a:pt x="4218" y="2424"/>
                        <a:pt x="4300" y="2483"/>
                      </a:cubicBezTo>
                      <a:cubicBezTo>
                        <a:pt x="4358" y="2527"/>
                        <a:pt x="4416" y="2575"/>
                        <a:pt x="4486" y="2623"/>
                      </a:cubicBezTo>
                      <a:lnTo>
                        <a:pt x="4544" y="2667"/>
                      </a:lnTo>
                      <a:cubicBezTo>
                        <a:pt x="4626" y="2737"/>
                        <a:pt x="4732" y="2812"/>
                        <a:pt x="4872" y="2882"/>
                      </a:cubicBezTo>
                      <a:cubicBezTo>
                        <a:pt x="4896" y="2893"/>
                        <a:pt x="4951" y="2926"/>
                        <a:pt x="5033" y="2963"/>
                      </a:cubicBezTo>
                      <a:cubicBezTo>
                        <a:pt x="5196" y="3039"/>
                        <a:pt x="5243" y="3152"/>
                        <a:pt x="5149" y="3255"/>
                      </a:cubicBezTo>
                      <a:cubicBezTo>
                        <a:pt x="5021" y="3389"/>
                        <a:pt x="4895" y="3528"/>
                        <a:pt x="4825" y="3620"/>
                      </a:cubicBezTo>
                      <a:cubicBezTo>
                        <a:pt x="4790" y="3658"/>
                        <a:pt x="4721" y="3686"/>
                        <a:pt x="4639" y="3686"/>
                      </a:cubicBezTo>
                      <a:cubicBezTo>
                        <a:pt x="4581" y="3686"/>
                        <a:pt x="4533" y="3680"/>
                        <a:pt x="4486" y="3664"/>
                      </a:cubicBezTo>
                      <a:cubicBezTo>
                        <a:pt x="4416" y="3637"/>
                        <a:pt x="4381" y="3620"/>
                        <a:pt x="4369" y="3615"/>
                      </a:cubicBezTo>
                      <a:lnTo>
                        <a:pt x="4347" y="3598"/>
                      </a:lnTo>
                      <a:cubicBezTo>
                        <a:pt x="4266" y="3550"/>
                        <a:pt x="4158" y="3497"/>
                        <a:pt x="4041" y="3448"/>
                      </a:cubicBezTo>
                      <a:cubicBezTo>
                        <a:pt x="3913" y="3394"/>
                        <a:pt x="3762" y="3351"/>
                        <a:pt x="3622" y="3324"/>
                      </a:cubicBezTo>
                      <a:cubicBezTo>
                        <a:pt x="3482" y="3297"/>
                        <a:pt x="3331" y="3287"/>
                        <a:pt x="3156" y="3287"/>
                      </a:cubicBezTo>
                      <a:cubicBezTo>
                        <a:pt x="3027" y="3287"/>
                        <a:pt x="2899" y="3292"/>
                        <a:pt x="2747" y="3308"/>
                      </a:cubicBezTo>
                      <a:cubicBezTo>
                        <a:pt x="2654" y="3319"/>
                        <a:pt x="2598" y="3362"/>
                        <a:pt x="2598" y="3416"/>
                      </a:cubicBezTo>
                      <a:cubicBezTo>
                        <a:pt x="2610" y="3465"/>
                        <a:pt x="2665" y="3502"/>
                        <a:pt x="2758" y="3502"/>
                      </a:cubicBezTo>
                      <a:cubicBezTo>
                        <a:pt x="3027" y="3502"/>
                        <a:pt x="3251" y="3529"/>
                        <a:pt x="3414" y="3578"/>
                      </a:cubicBezTo>
                      <a:cubicBezTo>
                        <a:pt x="3508" y="3605"/>
                        <a:pt x="3589" y="3637"/>
                        <a:pt x="3659" y="3686"/>
                      </a:cubicBezTo>
                      <a:cubicBezTo>
                        <a:pt x="3717" y="3723"/>
                        <a:pt x="3774" y="3765"/>
                        <a:pt x="3844" y="3808"/>
                      </a:cubicBezTo>
                      <a:lnTo>
                        <a:pt x="3892" y="3840"/>
                      </a:lnTo>
                      <a:cubicBezTo>
                        <a:pt x="3927" y="3867"/>
                        <a:pt x="4054" y="3948"/>
                        <a:pt x="4194" y="4029"/>
                      </a:cubicBezTo>
                      <a:cubicBezTo>
                        <a:pt x="4299" y="4088"/>
                        <a:pt x="4324" y="4169"/>
                        <a:pt x="4289" y="4245"/>
                      </a:cubicBezTo>
                      <a:cubicBezTo>
                        <a:pt x="4266" y="4282"/>
                        <a:pt x="4253" y="4309"/>
                        <a:pt x="4242" y="4325"/>
                      </a:cubicBezTo>
                      <a:cubicBezTo>
                        <a:pt x="4195" y="4385"/>
                        <a:pt x="4079" y="4428"/>
                        <a:pt x="3939" y="4428"/>
                      </a:cubicBezTo>
                      <a:cubicBezTo>
                        <a:pt x="3834" y="4428"/>
                        <a:pt x="3682" y="4428"/>
                        <a:pt x="3600" y="4433"/>
                      </a:cubicBezTo>
                      <a:cubicBezTo>
                        <a:pt x="3390" y="4449"/>
                        <a:pt x="3202" y="4477"/>
                        <a:pt x="3050" y="4499"/>
                      </a:cubicBezTo>
                      <a:lnTo>
                        <a:pt x="3028" y="4504"/>
                      </a:lnTo>
                      <a:cubicBezTo>
                        <a:pt x="2888" y="4525"/>
                        <a:pt x="2748" y="4547"/>
                        <a:pt x="2620" y="4558"/>
                      </a:cubicBezTo>
                      <a:cubicBezTo>
                        <a:pt x="2527" y="4569"/>
                        <a:pt x="2432" y="4568"/>
                        <a:pt x="2350" y="4568"/>
                      </a:cubicBezTo>
                      <a:cubicBezTo>
                        <a:pt x="2304" y="4568"/>
                        <a:pt x="2258" y="4568"/>
                        <a:pt x="2212" y="4563"/>
                      </a:cubicBezTo>
                      <a:cubicBezTo>
                        <a:pt x="1967" y="4552"/>
                        <a:pt x="1677" y="4499"/>
                        <a:pt x="1373" y="4413"/>
                      </a:cubicBezTo>
                      <a:cubicBezTo>
                        <a:pt x="1338" y="4402"/>
                        <a:pt x="1314" y="4401"/>
                        <a:pt x="1279" y="4401"/>
                      </a:cubicBezTo>
                      <a:cubicBezTo>
                        <a:pt x="1220" y="4401"/>
                        <a:pt x="1161" y="4418"/>
                        <a:pt x="1115" y="4440"/>
                      </a:cubicBezTo>
                      <a:cubicBezTo>
                        <a:pt x="1045" y="4483"/>
                        <a:pt x="1059" y="4542"/>
                        <a:pt x="1140" y="4575"/>
                      </a:cubicBezTo>
                      <a:cubicBezTo>
                        <a:pt x="1362" y="4666"/>
                        <a:pt x="1675" y="4778"/>
                        <a:pt x="2095" y="4832"/>
                      </a:cubicBezTo>
                      <a:cubicBezTo>
                        <a:pt x="2247" y="4854"/>
                        <a:pt x="2420" y="4864"/>
                        <a:pt x="2583" y="4864"/>
                      </a:cubicBezTo>
                      <a:cubicBezTo>
                        <a:pt x="2618" y="4864"/>
                        <a:pt x="2654" y="4864"/>
                        <a:pt x="2689" y="4864"/>
                      </a:cubicBezTo>
                      <a:cubicBezTo>
                        <a:pt x="2864" y="4859"/>
                        <a:pt x="3051" y="4843"/>
                        <a:pt x="3203" y="4832"/>
                      </a:cubicBezTo>
                      <a:lnTo>
                        <a:pt x="3239" y="4827"/>
                      </a:lnTo>
                      <a:cubicBezTo>
                        <a:pt x="3391" y="4816"/>
                        <a:pt x="3541" y="4805"/>
                        <a:pt x="3680" y="4805"/>
                      </a:cubicBezTo>
                      <a:cubicBezTo>
                        <a:pt x="3739" y="4805"/>
                        <a:pt x="3798" y="4822"/>
                        <a:pt x="3844" y="4844"/>
                      </a:cubicBezTo>
                      <a:cubicBezTo>
                        <a:pt x="3879" y="4866"/>
                        <a:pt x="3893" y="4892"/>
                        <a:pt x="3881" y="4925"/>
                      </a:cubicBezTo>
                      <a:cubicBezTo>
                        <a:pt x="3823" y="5033"/>
                        <a:pt x="3729" y="5225"/>
                        <a:pt x="3659" y="5398"/>
                      </a:cubicBezTo>
                      <a:cubicBezTo>
                        <a:pt x="3624" y="5479"/>
                        <a:pt x="3436" y="5523"/>
                        <a:pt x="3272" y="5490"/>
                      </a:cubicBezTo>
                      <a:cubicBezTo>
                        <a:pt x="3202" y="5474"/>
                        <a:pt x="3157" y="5469"/>
                        <a:pt x="3134" y="5464"/>
                      </a:cubicBezTo>
                      <a:cubicBezTo>
                        <a:pt x="2947" y="5426"/>
                        <a:pt x="2737" y="5403"/>
                        <a:pt x="2551" y="5398"/>
                      </a:cubicBezTo>
                      <a:cubicBezTo>
                        <a:pt x="2516" y="5398"/>
                        <a:pt x="2469" y="5398"/>
                        <a:pt x="2434" y="5398"/>
                      </a:cubicBezTo>
                      <a:cubicBezTo>
                        <a:pt x="2131" y="5398"/>
                        <a:pt x="1827" y="5431"/>
                        <a:pt x="1454" y="5501"/>
                      </a:cubicBezTo>
                      <a:cubicBezTo>
                        <a:pt x="1349" y="5522"/>
                        <a:pt x="1302" y="5577"/>
                        <a:pt x="1337" y="5625"/>
                      </a:cubicBezTo>
                      <a:cubicBezTo>
                        <a:pt x="1360" y="5663"/>
                        <a:pt x="1441" y="5689"/>
                        <a:pt x="1523" y="5689"/>
                      </a:cubicBezTo>
                      <a:cubicBezTo>
                        <a:pt x="1535" y="5689"/>
                        <a:pt x="1547" y="5689"/>
                        <a:pt x="1570" y="5689"/>
                      </a:cubicBezTo>
                      <a:cubicBezTo>
                        <a:pt x="1769" y="5668"/>
                        <a:pt x="1957" y="5657"/>
                        <a:pt x="2132" y="5657"/>
                      </a:cubicBezTo>
                      <a:cubicBezTo>
                        <a:pt x="2260" y="5657"/>
                        <a:pt x="2374" y="5662"/>
                        <a:pt x="2467" y="5672"/>
                      </a:cubicBezTo>
                      <a:cubicBezTo>
                        <a:pt x="2595" y="5688"/>
                        <a:pt x="2726" y="5711"/>
                        <a:pt x="2842" y="5743"/>
                      </a:cubicBezTo>
                      <a:cubicBezTo>
                        <a:pt x="2959" y="5775"/>
                        <a:pt x="3075" y="5812"/>
                        <a:pt x="3192" y="5861"/>
                      </a:cubicBezTo>
                      <a:lnTo>
                        <a:pt x="3250" y="5878"/>
                      </a:lnTo>
                      <a:cubicBezTo>
                        <a:pt x="3379" y="5926"/>
                        <a:pt x="3448" y="6001"/>
                        <a:pt x="3436" y="6076"/>
                      </a:cubicBezTo>
                      <a:cubicBezTo>
                        <a:pt x="3390" y="6265"/>
                        <a:pt x="3354" y="6454"/>
                        <a:pt x="3331" y="6642"/>
                      </a:cubicBezTo>
                      <a:cubicBezTo>
                        <a:pt x="3319" y="6707"/>
                        <a:pt x="3215" y="6756"/>
                        <a:pt x="3086" y="6762"/>
                      </a:cubicBezTo>
                      <a:cubicBezTo>
                        <a:pt x="3051" y="6762"/>
                        <a:pt x="3016" y="6762"/>
                        <a:pt x="2981" y="6762"/>
                      </a:cubicBezTo>
                      <a:cubicBezTo>
                        <a:pt x="2887" y="6762"/>
                        <a:pt x="2808" y="6756"/>
                        <a:pt x="2715" y="6745"/>
                      </a:cubicBezTo>
                      <a:cubicBezTo>
                        <a:pt x="2575" y="6729"/>
                        <a:pt x="2432" y="6703"/>
                        <a:pt x="2292" y="6676"/>
                      </a:cubicBezTo>
                      <a:lnTo>
                        <a:pt x="2248" y="6664"/>
                      </a:lnTo>
                      <a:cubicBezTo>
                        <a:pt x="2108" y="6637"/>
                        <a:pt x="1942" y="6605"/>
                        <a:pt x="1767" y="6583"/>
                      </a:cubicBezTo>
                      <a:cubicBezTo>
                        <a:pt x="1592" y="6562"/>
                        <a:pt x="1420" y="6551"/>
                        <a:pt x="1257" y="6551"/>
                      </a:cubicBezTo>
                      <a:cubicBezTo>
                        <a:pt x="1233" y="6551"/>
                        <a:pt x="1196" y="6551"/>
                        <a:pt x="1173" y="6551"/>
                      </a:cubicBezTo>
                      <a:cubicBezTo>
                        <a:pt x="835" y="6557"/>
                        <a:pt x="509" y="6606"/>
                        <a:pt x="112" y="6703"/>
                      </a:cubicBezTo>
                      <a:cubicBezTo>
                        <a:pt x="19" y="6724"/>
                        <a:pt x="-29" y="6782"/>
                        <a:pt x="18" y="6831"/>
                      </a:cubicBezTo>
                      <a:cubicBezTo>
                        <a:pt x="53" y="6863"/>
                        <a:pt x="123" y="6885"/>
                        <a:pt x="193" y="6885"/>
                      </a:cubicBezTo>
                      <a:cubicBezTo>
                        <a:pt x="216" y="6885"/>
                        <a:pt x="228" y="6885"/>
                        <a:pt x="251" y="6880"/>
                      </a:cubicBezTo>
                      <a:cubicBezTo>
                        <a:pt x="519" y="6836"/>
                        <a:pt x="766" y="6816"/>
                        <a:pt x="987" y="6816"/>
                      </a:cubicBezTo>
                      <a:cubicBezTo>
                        <a:pt x="1045" y="6816"/>
                        <a:pt x="1093" y="6815"/>
                        <a:pt x="1151" y="6821"/>
                      </a:cubicBezTo>
                      <a:cubicBezTo>
                        <a:pt x="1279" y="6826"/>
                        <a:pt x="1408" y="6842"/>
                        <a:pt x="1548" y="6874"/>
                      </a:cubicBezTo>
                      <a:cubicBezTo>
                        <a:pt x="1665" y="6901"/>
                        <a:pt x="1792" y="6934"/>
                        <a:pt x="1920" y="6972"/>
                      </a:cubicBezTo>
                      <a:lnTo>
                        <a:pt x="1942" y="6977"/>
                      </a:lnTo>
                      <a:cubicBezTo>
                        <a:pt x="2094" y="7020"/>
                        <a:pt x="2247" y="7063"/>
                        <a:pt x="2445" y="7095"/>
                      </a:cubicBezTo>
                      <a:cubicBezTo>
                        <a:pt x="2632" y="7127"/>
                        <a:pt x="2830" y="7149"/>
                        <a:pt x="3028" y="7154"/>
                      </a:cubicBezTo>
                      <a:cubicBezTo>
                        <a:pt x="3168" y="7159"/>
                        <a:pt x="3298" y="7219"/>
                        <a:pt x="3298" y="7289"/>
                      </a:cubicBezTo>
                      <a:cubicBezTo>
                        <a:pt x="3298" y="7337"/>
                        <a:pt x="3309" y="7434"/>
                        <a:pt x="3309" y="7531"/>
                      </a:cubicBezTo>
                      <a:cubicBezTo>
                        <a:pt x="3309" y="7607"/>
                        <a:pt x="3158" y="7656"/>
                        <a:pt x="3006" y="7629"/>
                      </a:cubicBezTo>
                      <a:lnTo>
                        <a:pt x="2992" y="7629"/>
                      </a:lnTo>
                      <a:cubicBezTo>
                        <a:pt x="2863" y="7607"/>
                        <a:pt x="2724" y="7586"/>
                        <a:pt x="2573" y="7570"/>
                      </a:cubicBezTo>
                      <a:cubicBezTo>
                        <a:pt x="2479" y="7559"/>
                        <a:pt x="2385" y="7558"/>
                        <a:pt x="2292" y="7558"/>
                      </a:cubicBezTo>
                      <a:cubicBezTo>
                        <a:pt x="2210" y="7558"/>
                        <a:pt x="2140" y="7564"/>
                        <a:pt x="2059" y="7570"/>
                      </a:cubicBezTo>
                      <a:cubicBezTo>
                        <a:pt x="1685" y="7602"/>
                        <a:pt x="1382" y="7698"/>
                        <a:pt x="1184" y="7774"/>
                      </a:cubicBezTo>
                      <a:cubicBezTo>
                        <a:pt x="1114" y="7801"/>
                        <a:pt x="1091" y="7855"/>
                        <a:pt x="1126" y="7898"/>
                      </a:cubicBezTo>
                      <a:cubicBezTo>
                        <a:pt x="1161" y="7930"/>
                        <a:pt x="1220" y="7947"/>
                        <a:pt x="1279" y="7947"/>
                      </a:cubicBezTo>
                      <a:cubicBezTo>
                        <a:pt x="1302" y="7947"/>
                        <a:pt x="1336" y="7941"/>
                        <a:pt x="1359" y="7935"/>
                      </a:cubicBezTo>
                      <a:cubicBezTo>
                        <a:pt x="1627" y="7871"/>
                        <a:pt x="1875" y="7834"/>
                        <a:pt x="2073" y="7834"/>
                      </a:cubicBezTo>
                      <a:lnTo>
                        <a:pt x="2084" y="7834"/>
                      </a:lnTo>
                      <a:cubicBezTo>
                        <a:pt x="2189" y="7834"/>
                        <a:pt x="2304" y="7845"/>
                        <a:pt x="2408" y="7866"/>
                      </a:cubicBezTo>
                      <a:cubicBezTo>
                        <a:pt x="2502" y="7882"/>
                        <a:pt x="2595" y="7908"/>
                        <a:pt x="2700" y="7935"/>
                      </a:cubicBezTo>
                      <a:lnTo>
                        <a:pt x="2758" y="7952"/>
                      </a:lnTo>
                      <a:cubicBezTo>
                        <a:pt x="2828" y="7968"/>
                        <a:pt x="2994" y="8006"/>
                        <a:pt x="3134" y="8028"/>
                      </a:cubicBezTo>
                      <a:cubicBezTo>
                        <a:pt x="3274" y="8055"/>
                        <a:pt x="3377" y="8119"/>
                        <a:pt x="3389" y="8189"/>
                      </a:cubicBezTo>
                      <a:cubicBezTo>
                        <a:pt x="3401" y="8233"/>
                        <a:pt x="3402" y="8276"/>
                        <a:pt x="3425" y="8319"/>
                      </a:cubicBezTo>
                      <a:cubicBezTo>
                        <a:pt x="3460" y="8416"/>
                        <a:pt x="3343" y="8508"/>
                        <a:pt x="3145" y="8535"/>
                      </a:cubicBezTo>
                      <a:cubicBezTo>
                        <a:pt x="2993" y="8556"/>
                        <a:pt x="2876" y="8582"/>
                        <a:pt x="2806" y="8599"/>
                      </a:cubicBezTo>
                      <a:cubicBezTo>
                        <a:pt x="2619" y="8642"/>
                        <a:pt x="2468" y="8690"/>
                        <a:pt x="2328" y="8738"/>
                      </a:cubicBezTo>
                      <a:lnTo>
                        <a:pt x="2306" y="8743"/>
                      </a:lnTo>
                      <a:cubicBezTo>
                        <a:pt x="2178" y="8786"/>
                        <a:pt x="2059" y="8826"/>
                        <a:pt x="1942" y="8858"/>
                      </a:cubicBezTo>
                      <a:cubicBezTo>
                        <a:pt x="1814" y="8890"/>
                        <a:pt x="1688" y="8911"/>
                        <a:pt x="1559" y="8922"/>
                      </a:cubicBezTo>
                      <a:cubicBezTo>
                        <a:pt x="1466" y="8933"/>
                        <a:pt x="1373" y="8932"/>
                        <a:pt x="1268" y="8932"/>
                      </a:cubicBezTo>
                      <a:cubicBezTo>
                        <a:pt x="1081" y="8932"/>
                        <a:pt x="881" y="8922"/>
                        <a:pt x="659" y="8895"/>
                      </a:cubicBezTo>
                      <a:cubicBezTo>
                        <a:pt x="647" y="8895"/>
                        <a:pt x="627" y="8895"/>
                        <a:pt x="615" y="8895"/>
                      </a:cubicBezTo>
                      <a:cubicBezTo>
                        <a:pt x="534" y="8895"/>
                        <a:pt x="461" y="8921"/>
                        <a:pt x="426" y="8959"/>
                      </a:cubicBezTo>
                      <a:cubicBezTo>
                        <a:pt x="391" y="9007"/>
                        <a:pt x="452" y="9062"/>
                        <a:pt x="557" y="9083"/>
                      </a:cubicBezTo>
                      <a:cubicBezTo>
                        <a:pt x="802" y="9132"/>
                        <a:pt x="1162" y="9191"/>
                        <a:pt x="1570" y="9191"/>
                      </a:cubicBezTo>
                      <a:cubicBezTo>
                        <a:pt x="1594" y="9191"/>
                        <a:pt x="1605" y="9191"/>
                        <a:pt x="1629" y="9191"/>
                      </a:cubicBezTo>
                      <a:cubicBezTo>
                        <a:pt x="1815" y="9191"/>
                        <a:pt x="2025" y="9170"/>
                        <a:pt x="2212" y="9137"/>
                      </a:cubicBezTo>
                      <a:cubicBezTo>
                        <a:pt x="2375" y="9110"/>
                        <a:pt x="2538" y="9072"/>
                        <a:pt x="2678" y="9035"/>
                      </a:cubicBezTo>
                      <a:lnTo>
                        <a:pt x="2784" y="9008"/>
                      </a:lnTo>
                      <a:cubicBezTo>
                        <a:pt x="2901" y="8981"/>
                        <a:pt x="3003" y="8955"/>
                        <a:pt x="3108" y="8944"/>
                      </a:cubicBezTo>
                      <a:cubicBezTo>
                        <a:pt x="3178" y="8938"/>
                        <a:pt x="3260" y="8932"/>
                        <a:pt x="3342" y="8932"/>
                      </a:cubicBezTo>
                      <a:lnTo>
                        <a:pt x="3356" y="8932"/>
                      </a:lnTo>
                      <a:cubicBezTo>
                        <a:pt x="3496" y="8932"/>
                        <a:pt x="3624" y="8982"/>
                        <a:pt x="3659" y="9046"/>
                      </a:cubicBezTo>
                      <a:cubicBezTo>
                        <a:pt x="3717" y="9181"/>
                        <a:pt x="3774" y="9327"/>
                        <a:pt x="3844" y="9477"/>
                      </a:cubicBezTo>
                      <a:cubicBezTo>
                        <a:pt x="3856" y="9510"/>
                        <a:pt x="3858" y="9546"/>
                        <a:pt x="3823" y="9578"/>
                      </a:cubicBezTo>
                      <a:cubicBezTo>
                        <a:pt x="3764" y="9627"/>
                        <a:pt x="3659" y="9654"/>
                        <a:pt x="3531" y="9654"/>
                      </a:cubicBezTo>
                      <a:cubicBezTo>
                        <a:pt x="3531" y="9654"/>
                        <a:pt x="3495" y="9654"/>
                        <a:pt x="3484" y="9654"/>
                      </a:cubicBezTo>
                      <a:lnTo>
                        <a:pt x="3447" y="9654"/>
                      </a:lnTo>
                      <a:cubicBezTo>
                        <a:pt x="3237" y="9654"/>
                        <a:pt x="3039" y="9671"/>
                        <a:pt x="2864" y="9703"/>
                      </a:cubicBezTo>
                      <a:cubicBezTo>
                        <a:pt x="2549" y="9757"/>
                        <a:pt x="2257" y="9844"/>
                        <a:pt x="1942" y="9989"/>
                      </a:cubicBezTo>
                      <a:cubicBezTo>
                        <a:pt x="1860" y="10022"/>
                        <a:pt x="1861" y="10086"/>
                        <a:pt x="1931" y="10124"/>
                      </a:cubicBezTo>
                      <a:cubicBezTo>
                        <a:pt x="1966" y="10146"/>
                        <a:pt x="2026" y="10156"/>
                        <a:pt x="2084" y="10156"/>
                      </a:cubicBezTo>
                      <a:cubicBezTo>
                        <a:pt x="2119" y="10156"/>
                        <a:pt x="2166" y="10150"/>
                        <a:pt x="2201" y="10139"/>
                      </a:cubicBezTo>
                      <a:cubicBezTo>
                        <a:pt x="2492" y="10042"/>
                        <a:pt x="2761" y="9984"/>
                        <a:pt x="3017" y="9962"/>
                      </a:cubicBezTo>
                      <a:cubicBezTo>
                        <a:pt x="3087" y="9957"/>
                        <a:pt x="3155" y="9951"/>
                        <a:pt x="3225" y="9951"/>
                      </a:cubicBezTo>
                      <a:cubicBezTo>
                        <a:pt x="3283" y="9951"/>
                        <a:pt x="3355" y="9950"/>
                        <a:pt x="3425" y="9956"/>
                      </a:cubicBezTo>
                      <a:cubicBezTo>
                        <a:pt x="3554" y="9966"/>
                        <a:pt x="3682" y="9983"/>
                        <a:pt x="3834" y="9999"/>
                      </a:cubicBezTo>
                      <a:lnTo>
                        <a:pt x="3881" y="10004"/>
                      </a:lnTo>
                      <a:cubicBezTo>
                        <a:pt x="4068" y="10026"/>
                        <a:pt x="4205" y="10090"/>
                        <a:pt x="4264" y="10171"/>
                      </a:cubicBezTo>
                      <a:cubicBezTo>
                        <a:pt x="4322" y="10247"/>
                        <a:pt x="4417" y="10388"/>
                        <a:pt x="4522" y="10528"/>
                      </a:cubicBezTo>
                      <a:cubicBezTo>
                        <a:pt x="4546" y="10560"/>
                        <a:pt x="4557" y="10598"/>
                        <a:pt x="4533" y="10636"/>
                      </a:cubicBezTo>
                      <a:cubicBezTo>
                        <a:pt x="4498" y="10706"/>
                        <a:pt x="4382" y="10754"/>
                        <a:pt x="4231" y="10771"/>
                      </a:cubicBezTo>
                      <a:cubicBezTo>
                        <a:pt x="4068" y="10787"/>
                        <a:pt x="3926" y="10792"/>
                        <a:pt x="3786" y="10797"/>
                      </a:cubicBezTo>
                      <a:lnTo>
                        <a:pt x="3739" y="10797"/>
                      </a:lnTo>
                      <a:cubicBezTo>
                        <a:pt x="3587" y="10803"/>
                        <a:pt x="3414" y="10808"/>
                        <a:pt x="3239" y="10824"/>
                      </a:cubicBezTo>
                      <a:cubicBezTo>
                        <a:pt x="3041" y="10841"/>
                        <a:pt x="2841" y="10877"/>
                        <a:pt x="2678" y="10920"/>
                      </a:cubicBezTo>
                      <a:cubicBezTo>
                        <a:pt x="2387" y="10996"/>
                        <a:pt x="2140" y="11109"/>
                        <a:pt x="1884" y="11276"/>
                      </a:cubicBezTo>
                      <a:cubicBezTo>
                        <a:pt x="1825" y="11319"/>
                        <a:pt x="1838" y="11378"/>
                        <a:pt x="1931" y="11410"/>
                      </a:cubicBezTo>
                      <a:cubicBezTo>
                        <a:pt x="1966" y="11421"/>
                        <a:pt x="2012" y="11432"/>
                        <a:pt x="2059" y="11432"/>
                      </a:cubicBezTo>
                      <a:cubicBezTo>
                        <a:pt x="2105" y="11432"/>
                        <a:pt x="2166" y="11421"/>
                        <a:pt x="2201" y="11405"/>
                      </a:cubicBezTo>
                      <a:cubicBezTo>
                        <a:pt x="2457" y="11287"/>
                        <a:pt x="2700" y="11206"/>
                        <a:pt x="2933" y="11168"/>
                      </a:cubicBezTo>
                      <a:cubicBezTo>
                        <a:pt x="3062" y="11146"/>
                        <a:pt x="3191" y="11136"/>
                        <a:pt x="3331" y="11131"/>
                      </a:cubicBezTo>
                      <a:cubicBezTo>
                        <a:pt x="3354" y="11131"/>
                        <a:pt x="3377" y="11131"/>
                        <a:pt x="3400" y="11131"/>
                      </a:cubicBezTo>
                      <a:cubicBezTo>
                        <a:pt x="3516" y="11131"/>
                        <a:pt x="3636" y="11136"/>
                        <a:pt x="3764" y="11141"/>
                      </a:cubicBezTo>
                      <a:lnTo>
                        <a:pt x="3786" y="11141"/>
                      </a:lnTo>
                      <a:cubicBezTo>
                        <a:pt x="3891" y="11146"/>
                        <a:pt x="4008" y="11153"/>
                        <a:pt x="4136" y="11153"/>
                      </a:cubicBezTo>
                      <a:cubicBezTo>
                        <a:pt x="4206" y="11153"/>
                        <a:pt x="4277" y="11153"/>
                        <a:pt x="4347" y="11148"/>
                      </a:cubicBezTo>
                      <a:cubicBezTo>
                        <a:pt x="4429" y="11142"/>
                        <a:pt x="4566" y="11130"/>
                        <a:pt x="4741" y="11114"/>
                      </a:cubicBezTo>
                      <a:cubicBezTo>
                        <a:pt x="4764" y="11114"/>
                        <a:pt x="4791" y="11109"/>
                        <a:pt x="4814" y="11109"/>
                      </a:cubicBezTo>
                      <a:cubicBezTo>
                        <a:pt x="4954" y="11109"/>
                        <a:pt x="5069" y="11147"/>
                        <a:pt x="5127" y="11207"/>
                      </a:cubicBezTo>
                      <a:cubicBezTo>
                        <a:pt x="5186" y="11271"/>
                        <a:pt x="5243" y="11331"/>
                        <a:pt x="5313" y="11395"/>
                      </a:cubicBezTo>
                      <a:cubicBezTo>
                        <a:pt x="5348" y="11433"/>
                        <a:pt x="5359" y="11480"/>
                        <a:pt x="5324" y="11518"/>
                      </a:cubicBezTo>
                      <a:cubicBezTo>
                        <a:pt x="5278" y="11572"/>
                        <a:pt x="5186" y="11610"/>
                        <a:pt x="5069" y="11621"/>
                      </a:cubicBezTo>
                      <a:cubicBezTo>
                        <a:pt x="5046" y="11621"/>
                        <a:pt x="5022" y="11626"/>
                        <a:pt x="5011" y="11626"/>
                      </a:cubicBezTo>
                      <a:cubicBezTo>
                        <a:pt x="4812" y="11647"/>
                        <a:pt x="4624" y="11680"/>
                        <a:pt x="4449" y="11723"/>
                      </a:cubicBezTo>
                      <a:cubicBezTo>
                        <a:pt x="4100" y="11815"/>
                        <a:pt x="3846" y="11945"/>
                        <a:pt x="3648" y="12064"/>
                      </a:cubicBezTo>
                      <a:cubicBezTo>
                        <a:pt x="3613" y="12085"/>
                        <a:pt x="3600" y="12106"/>
                        <a:pt x="3600" y="12128"/>
                      </a:cubicBezTo>
                      <a:cubicBezTo>
                        <a:pt x="3612" y="12149"/>
                        <a:pt x="3635" y="12170"/>
                        <a:pt x="3670" y="12187"/>
                      </a:cubicBezTo>
                      <a:cubicBezTo>
                        <a:pt x="3705" y="12197"/>
                        <a:pt x="3739" y="12203"/>
                        <a:pt x="3786" y="12203"/>
                      </a:cubicBezTo>
                      <a:cubicBezTo>
                        <a:pt x="3833" y="12203"/>
                        <a:pt x="3878" y="12192"/>
                        <a:pt x="3925" y="12181"/>
                      </a:cubicBezTo>
                      <a:cubicBezTo>
                        <a:pt x="4216" y="12063"/>
                        <a:pt x="4449" y="11994"/>
                        <a:pt x="4683" y="11956"/>
                      </a:cubicBezTo>
                      <a:cubicBezTo>
                        <a:pt x="4811" y="11934"/>
                        <a:pt x="4940" y="11923"/>
                        <a:pt x="5080" y="11917"/>
                      </a:cubicBezTo>
                      <a:cubicBezTo>
                        <a:pt x="5092" y="11917"/>
                        <a:pt x="5116" y="11917"/>
                        <a:pt x="5127" y="11917"/>
                      </a:cubicBezTo>
                      <a:cubicBezTo>
                        <a:pt x="5256" y="11917"/>
                        <a:pt x="5385" y="11923"/>
                        <a:pt x="5525" y="11934"/>
                      </a:cubicBezTo>
                      <a:cubicBezTo>
                        <a:pt x="5560" y="11934"/>
                        <a:pt x="5606" y="11939"/>
                        <a:pt x="5641" y="11939"/>
                      </a:cubicBezTo>
                      <a:cubicBezTo>
                        <a:pt x="5758" y="11944"/>
                        <a:pt x="5850" y="11976"/>
                        <a:pt x="5896" y="12025"/>
                      </a:cubicBezTo>
                      <a:cubicBezTo>
                        <a:pt x="5955" y="12090"/>
                        <a:pt x="6014" y="12154"/>
                        <a:pt x="6060" y="12219"/>
                      </a:cubicBezTo>
                      <a:cubicBezTo>
                        <a:pt x="6107" y="12278"/>
                        <a:pt x="6060" y="12349"/>
                        <a:pt x="5944" y="12387"/>
                      </a:cubicBezTo>
                      <a:cubicBezTo>
                        <a:pt x="5897" y="12403"/>
                        <a:pt x="5837" y="12413"/>
                        <a:pt x="5791" y="12424"/>
                      </a:cubicBezTo>
                      <a:cubicBezTo>
                        <a:pt x="5686" y="12445"/>
                        <a:pt x="5569" y="12462"/>
                        <a:pt x="5441" y="12468"/>
                      </a:cubicBezTo>
                      <a:cubicBezTo>
                        <a:pt x="5394" y="12468"/>
                        <a:pt x="5361" y="12468"/>
                        <a:pt x="5302" y="12468"/>
                      </a:cubicBezTo>
                      <a:cubicBezTo>
                        <a:pt x="5209" y="12468"/>
                        <a:pt x="5117" y="12466"/>
                        <a:pt x="4989" y="12461"/>
                      </a:cubicBezTo>
                      <a:cubicBezTo>
                        <a:pt x="4896" y="12461"/>
                        <a:pt x="4788" y="12456"/>
                        <a:pt x="4683" y="12456"/>
                      </a:cubicBezTo>
                      <a:cubicBezTo>
                        <a:pt x="4589" y="12456"/>
                        <a:pt x="4509" y="12456"/>
                        <a:pt x="4439" y="12461"/>
                      </a:cubicBezTo>
                      <a:cubicBezTo>
                        <a:pt x="4240" y="12472"/>
                        <a:pt x="4041" y="12494"/>
                        <a:pt x="3866" y="12532"/>
                      </a:cubicBezTo>
                      <a:cubicBezTo>
                        <a:pt x="3505" y="12602"/>
                        <a:pt x="3215" y="12704"/>
                        <a:pt x="2959" y="12796"/>
                      </a:cubicBezTo>
                      <a:cubicBezTo>
                        <a:pt x="2912" y="12812"/>
                        <a:pt x="2890" y="12833"/>
                        <a:pt x="2890" y="12860"/>
                      </a:cubicBezTo>
                      <a:cubicBezTo>
                        <a:pt x="2890" y="12882"/>
                        <a:pt x="2913" y="12903"/>
                        <a:pt x="2948" y="12914"/>
                      </a:cubicBezTo>
                      <a:cubicBezTo>
                        <a:pt x="2983" y="12925"/>
                        <a:pt x="3029" y="12936"/>
                        <a:pt x="3075" y="12936"/>
                      </a:cubicBezTo>
                      <a:cubicBezTo>
                        <a:pt x="3110" y="12936"/>
                        <a:pt x="3157" y="12930"/>
                        <a:pt x="3192" y="12919"/>
                      </a:cubicBezTo>
                      <a:cubicBezTo>
                        <a:pt x="3449" y="12854"/>
                        <a:pt x="3739" y="12784"/>
                        <a:pt x="4030" y="12757"/>
                      </a:cubicBezTo>
                      <a:cubicBezTo>
                        <a:pt x="4124" y="12747"/>
                        <a:pt x="4218" y="12747"/>
                        <a:pt x="4311" y="12747"/>
                      </a:cubicBezTo>
                      <a:cubicBezTo>
                        <a:pt x="4358" y="12747"/>
                        <a:pt x="4392" y="12747"/>
                        <a:pt x="4439" y="12752"/>
                      </a:cubicBezTo>
                      <a:cubicBezTo>
                        <a:pt x="4567" y="12758"/>
                        <a:pt x="4709" y="12774"/>
                        <a:pt x="4872" y="12796"/>
                      </a:cubicBezTo>
                      <a:lnTo>
                        <a:pt x="4963" y="12806"/>
                      </a:lnTo>
                      <a:cubicBezTo>
                        <a:pt x="5103" y="12822"/>
                        <a:pt x="5256" y="12844"/>
                        <a:pt x="5419" y="12855"/>
                      </a:cubicBezTo>
                      <a:cubicBezTo>
                        <a:pt x="5536" y="12866"/>
                        <a:pt x="5663" y="12872"/>
                        <a:pt x="5780" y="12872"/>
                      </a:cubicBezTo>
                      <a:cubicBezTo>
                        <a:pt x="5873" y="12872"/>
                        <a:pt x="5968" y="12865"/>
                        <a:pt x="6049" y="12860"/>
                      </a:cubicBezTo>
                      <a:cubicBezTo>
                        <a:pt x="6119" y="12855"/>
                        <a:pt x="6176" y="12850"/>
                        <a:pt x="6246" y="12845"/>
                      </a:cubicBezTo>
                      <a:cubicBezTo>
                        <a:pt x="6258" y="12845"/>
                        <a:pt x="6281" y="12838"/>
                        <a:pt x="6305" y="12838"/>
                      </a:cubicBezTo>
                      <a:cubicBezTo>
                        <a:pt x="6410" y="12838"/>
                        <a:pt x="6504" y="12877"/>
                        <a:pt x="6527" y="12926"/>
                      </a:cubicBezTo>
                      <a:cubicBezTo>
                        <a:pt x="6609" y="13103"/>
                        <a:pt x="6654" y="13275"/>
                        <a:pt x="6665" y="13448"/>
                      </a:cubicBezTo>
                      <a:cubicBezTo>
                        <a:pt x="6665" y="13475"/>
                        <a:pt x="6642" y="13507"/>
                        <a:pt x="6607" y="13528"/>
                      </a:cubicBezTo>
                      <a:cubicBezTo>
                        <a:pt x="6560" y="13550"/>
                        <a:pt x="6505" y="13560"/>
                        <a:pt x="6447" y="13565"/>
                      </a:cubicBezTo>
                      <a:cubicBezTo>
                        <a:pt x="6412" y="13565"/>
                        <a:pt x="6375" y="13565"/>
                        <a:pt x="6352" y="13565"/>
                      </a:cubicBezTo>
                      <a:cubicBezTo>
                        <a:pt x="6340" y="13565"/>
                        <a:pt x="6315" y="13565"/>
                        <a:pt x="6315" y="13565"/>
                      </a:cubicBezTo>
                      <a:cubicBezTo>
                        <a:pt x="6187" y="13555"/>
                        <a:pt x="6059" y="13528"/>
                        <a:pt x="5907" y="13507"/>
                      </a:cubicBezTo>
                      <a:lnTo>
                        <a:pt x="5896" y="13507"/>
                      </a:lnTo>
                      <a:cubicBezTo>
                        <a:pt x="5733" y="13480"/>
                        <a:pt x="5548" y="13454"/>
                        <a:pt x="5350" y="13437"/>
                      </a:cubicBezTo>
                      <a:cubicBezTo>
                        <a:pt x="5233" y="13427"/>
                        <a:pt x="5105" y="13421"/>
                        <a:pt x="4989" y="13421"/>
                      </a:cubicBezTo>
                      <a:cubicBezTo>
                        <a:pt x="4907" y="13421"/>
                        <a:pt x="4823" y="13420"/>
                        <a:pt x="4741" y="13426"/>
                      </a:cubicBezTo>
                      <a:cubicBezTo>
                        <a:pt x="4379" y="13447"/>
                        <a:pt x="4078" y="13490"/>
                        <a:pt x="3775" y="13539"/>
                      </a:cubicBezTo>
                      <a:lnTo>
                        <a:pt x="3706" y="13550"/>
                      </a:lnTo>
                      <a:cubicBezTo>
                        <a:pt x="3636" y="13561"/>
                        <a:pt x="3576" y="13587"/>
                        <a:pt x="3553" y="13619"/>
                      </a:cubicBezTo>
                      <a:cubicBezTo>
                        <a:pt x="3530" y="13646"/>
                        <a:pt x="3543" y="13680"/>
                        <a:pt x="3589" y="13707"/>
                      </a:cubicBezTo>
                      <a:cubicBezTo>
                        <a:pt x="3636" y="13739"/>
                        <a:pt x="3715" y="13754"/>
                        <a:pt x="3808" y="13754"/>
                      </a:cubicBezTo>
                      <a:cubicBezTo>
                        <a:pt x="3831" y="13754"/>
                        <a:pt x="3843" y="13754"/>
                        <a:pt x="3866" y="13754"/>
                      </a:cubicBezTo>
                      <a:cubicBezTo>
                        <a:pt x="4088" y="13732"/>
                        <a:pt x="4358" y="13717"/>
                        <a:pt x="4603" y="13717"/>
                      </a:cubicBezTo>
                      <a:cubicBezTo>
                        <a:pt x="4661" y="13717"/>
                        <a:pt x="4708" y="13717"/>
                        <a:pt x="4767" y="13722"/>
                      </a:cubicBezTo>
                      <a:cubicBezTo>
                        <a:pt x="4895" y="13727"/>
                        <a:pt x="5022" y="13744"/>
                        <a:pt x="5138" y="13766"/>
                      </a:cubicBezTo>
                      <a:cubicBezTo>
                        <a:pt x="5255" y="13787"/>
                        <a:pt x="5374" y="13819"/>
                        <a:pt x="5514" y="13862"/>
                      </a:cubicBezTo>
                      <a:lnTo>
                        <a:pt x="5572" y="13879"/>
                      </a:lnTo>
                      <a:cubicBezTo>
                        <a:pt x="5700" y="13916"/>
                        <a:pt x="5840" y="13959"/>
                        <a:pt x="5991" y="13996"/>
                      </a:cubicBezTo>
                      <a:cubicBezTo>
                        <a:pt x="6096" y="14023"/>
                        <a:pt x="6294" y="14051"/>
                        <a:pt x="6399" y="14067"/>
                      </a:cubicBezTo>
                      <a:cubicBezTo>
                        <a:pt x="6516" y="14083"/>
                        <a:pt x="6598" y="14143"/>
                        <a:pt x="6574" y="14197"/>
                      </a:cubicBezTo>
                      <a:cubicBezTo>
                        <a:pt x="6551" y="14256"/>
                        <a:pt x="6528" y="14309"/>
                        <a:pt x="6505" y="14369"/>
                      </a:cubicBezTo>
                      <a:cubicBezTo>
                        <a:pt x="6482" y="14422"/>
                        <a:pt x="6399" y="14467"/>
                        <a:pt x="6283" y="14488"/>
                      </a:cubicBezTo>
                      <a:lnTo>
                        <a:pt x="6199" y="14503"/>
                      </a:lnTo>
                      <a:cubicBezTo>
                        <a:pt x="6047" y="14530"/>
                        <a:pt x="5934" y="14551"/>
                        <a:pt x="5805" y="14562"/>
                      </a:cubicBezTo>
                      <a:cubicBezTo>
                        <a:pt x="5724" y="14568"/>
                        <a:pt x="5628" y="14574"/>
                        <a:pt x="5546" y="14574"/>
                      </a:cubicBezTo>
                      <a:cubicBezTo>
                        <a:pt x="5511" y="14574"/>
                        <a:pt x="5465" y="14574"/>
                        <a:pt x="5430" y="14574"/>
                      </a:cubicBezTo>
                      <a:cubicBezTo>
                        <a:pt x="5138" y="14563"/>
                        <a:pt x="4834" y="14515"/>
                        <a:pt x="4566" y="14466"/>
                      </a:cubicBezTo>
                      <a:cubicBezTo>
                        <a:pt x="4531" y="14461"/>
                        <a:pt x="4499" y="14454"/>
                        <a:pt x="4464" y="14454"/>
                      </a:cubicBezTo>
                      <a:cubicBezTo>
                        <a:pt x="4394" y="14454"/>
                        <a:pt x="4321" y="14466"/>
                        <a:pt x="4275" y="14493"/>
                      </a:cubicBezTo>
                      <a:cubicBezTo>
                        <a:pt x="4228" y="14515"/>
                        <a:pt x="4219" y="14542"/>
                        <a:pt x="4231" y="14574"/>
                      </a:cubicBezTo>
                      <a:cubicBezTo>
                        <a:pt x="4242" y="14606"/>
                        <a:pt x="4288" y="14633"/>
                        <a:pt x="4358" y="14655"/>
                      </a:cubicBezTo>
                      <a:cubicBezTo>
                        <a:pt x="4662" y="14730"/>
                        <a:pt x="4976" y="14805"/>
                        <a:pt x="5350" y="14848"/>
                      </a:cubicBezTo>
                      <a:cubicBezTo>
                        <a:pt x="5431" y="14859"/>
                        <a:pt x="5618" y="14875"/>
                        <a:pt x="5816" y="14885"/>
                      </a:cubicBezTo>
                      <a:cubicBezTo>
                        <a:pt x="5979" y="14896"/>
                        <a:pt x="6082" y="14972"/>
                        <a:pt x="6024" y="15047"/>
                      </a:cubicBezTo>
                      <a:cubicBezTo>
                        <a:pt x="5919" y="15176"/>
                        <a:pt x="5814" y="15307"/>
                        <a:pt x="5732" y="15377"/>
                      </a:cubicBezTo>
                      <a:cubicBezTo>
                        <a:pt x="5686" y="15420"/>
                        <a:pt x="5607" y="15446"/>
                        <a:pt x="5514" y="15451"/>
                      </a:cubicBezTo>
                      <a:cubicBezTo>
                        <a:pt x="5467" y="15451"/>
                        <a:pt x="5429" y="15446"/>
                        <a:pt x="5382" y="15441"/>
                      </a:cubicBezTo>
                      <a:cubicBezTo>
                        <a:pt x="5231" y="15403"/>
                        <a:pt x="5092" y="15376"/>
                        <a:pt x="5022" y="15360"/>
                      </a:cubicBezTo>
                      <a:cubicBezTo>
                        <a:pt x="4835" y="15328"/>
                        <a:pt x="4637" y="15307"/>
                        <a:pt x="4439" y="15296"/>
                      </a:cubicBezTo>
                      <a:cubicBezTo>
                        <a:pt x="4380" y="15296"/>
                        <a:pt x="4312" y="15290"/>
                        <a:pt x="4242" y="15290"/>
                      </a:cubicBezTo>
                      <a:cubicBezTo>
                        <a:pt x="4137" y="15290"/>
                        <a:pt x="4043" y="15291"/>
                        <a:pt x="3950" y="15296"/>
                      </a:cubicBezTo>
                      <a:lnTo>
                        <a:pt x="3939" y="15296"/>
                      </a:lnTo>
                      <a:cubicBezTo>
                        <a:pt x="3858" y="15296"/>
                        <a:pt x="3773" y="15301"/>
                        <a:pt x="3691" y="15301"/>
                      </a:cubicBezTo>
                      <a:cubicBezTo>
                        <a:pt x="3633" y="15301"/>
                        <a:pt x="3589" y="15302"/>
                        <a:pt x="3542" y="15296"/>
                      </a:cubicBezTo>
                      <a:cubicBezTo>
                        <a:pt x="3414" y="15291"/>
                        <a:pt x="3295" y="15274"/>
                        <a:pt x="3167" y="15253"/>
                      </a:cubicBezTo>
                      <a:cubicBezTo>
                        <a:pt x="2887" y="15199"/>
                        <a:pt x="2610" y="15096"/>
                        <a:pt x="2423" y="15020"/>
                      </a:cubicBezTo>
                      <a:cubicBezTo>
                        <a:pt x="2388" y="15004"/>
                        <a:pt x="2328" y="15000"/>
                        <a:pt x="2281" y="15000"/>
                      </a:cubicBezTo>
                      <a:cubicBezTo>
                        <a:pt x="2246" y="15000"/>
                        <a:pt x="2213" y="15004"/>
                        <a:pt x="2190" y="15015"/>
                      </a:cubicBezTo>
                      <a:cubicBezTo>
                        <a:pt x="2155" y="15026"/>
                        <a:pt x="2132" y="15042"/>
                        <a:pt x="2132" y="15064"/>
                      </a:cubicBezTo>
                      <a:cubicBezTo>
                        <a:pt x="2132" y="15085"/>
                        <a:pt x="2143" y="15113"/>
                        <a:pt x="2190" y="15135"/>
                      </a:cubicBezTo>
                      <a:cubicBezTo>
                        <a:pt x="2411" y="15248"/>
                        <a:pt x="2665" y="15366"/>
                        <a:pt x="2992" y="15463"/>
                      </a:cubicBezTo>
                      <a:cubicBezTo>
                        <a:pt x="3155" y="15511"/>
                        <a:pt x="3330" y="15549"/>
                        <a:pt x="3516" y="15571"/>
                      </a:cubicBezTo>
                      <a:cubicBezTo>
                        <a:pt x="3691" y="15592"/>
                        <a:pt x="3844" y="15603"/>
                        <a:pt x="4019" y="15620"/>
                      </a:cubicBezTo>
                      <a:cubicBezTo>
                        <a:pt x="4171" y="15630"/>
                        <a:pt x="4311" y="15640"/>
                        <a:pt x="4428" y="15657"/>
                      </a:cubicBezTo>
                      <a:cubicBezTo>
                        <a:pt x="4544" y="15673"/>
                        <a:pt x="4651" y="15695"/>
                        <a:pt x="4756" y="15727"/>
                      </a:cubicBezTo>
                      <a:cubicBezTo>
                        <a:pt x="4791" y="15738"/>
                        <a:pt x="4826" y="15748"/>
                        <a:pt x="4872" y="15764"/>
                      </a:cubicBezTo>
                      <a:cubicBezTo>
                        <a:pt x="5059" y="15834"/>
                        <a:pt x="5117" y="15959"/>
                        <a:pt x="4989" y="16056"/>
                      </a:cubicBezTo>
                      <a:cubicBezTo>
                        <a:pt x="4931" y="16104"/>
                        <a:pt x="4858" y="16152"/>
                        <a:pt x="4799" y="16200"/>
                      </a:cubicBezTo>
                      <a:cubicBezTo>
                        <a:pt x="4659" y="16308"/>
                        <a:pt x="4533" y="16422"/>
                        <a:pt x="4417" y="16535"/>
                      </a:cubicBezTo>
                      <a:cubicBezTo>
                        <a:pt x="4347" y="16606"/>
                        <a:pt x="4205" y="16648"/>
                        <a:pt x="4041" y="16653"/>
                      </a:cubicBezTo>
                      <a:cubicBezTo>
                        <a:pt x="3983" y="16653"/>
                        <a:pt x="3928" y="16653"/>
                        <a:pt x="3881" y="16653"/>
                      </a:cubicBezTo>
                      <a:cubicBezTo>
                        <a:pt x="3834" y="16653"/>
                        <a:pt x="3809" y="16653"/>
                        <a:pt x="3797" y="16653"/>
                      </a:cubicBezTo>
                      <a:cubicBezTo>
                        <a:pt x="3669" y="16643"/>
                        <a:pt x="3552" y="16626"/>
                        <a:pt x="3447" y="16605"/>
                      </a:cubicBezTo>
                      <a:cubicBezTo>
                        <a:pt x="3342" y="16583"/>
                        <a:pt x="3227" y="16546"/>
                        <a:pt x="3075" y="16492"/>
                      </a:cubicBezTo>
                      <a:cubicBezTo>
                        <a:pt x="3040" y="16481"/>
                        <a:pt x="3005" y="16471"/>
                        <a:pt x="2970" y="16455"/>
                      </a:cubicBezTo>
                      <a:cubicBezTo>
                        <a:pt x="2865" y="16417"/>
                        <a:pt x="2747" y="16372"/>
                        <a:pt x="2631" y="16340"/>
                      </a:cubicBezTo>
                      <a:cubicBezTo>
                        <a:pt x="2456" y="16286"/>
                        <a:pt x="2259" y="16249"/>
                        <a:pt x="2084" y="16232"/>
                      </a:cubicBezTo>
                      <a:cubicBezTo>
                        <a:pt x="1968" y="16222"/>
                        <a:pt x="1852" y="16217"/>
                        <a:pt x="1723" y="16217"/>
                      </a:cubicBezTo>
                      <a:cubicBezTo>
                        <a:pt x="1653" y="16217"/>
                        <a:pt x="1571" y="16217"/>
                        <a:pt x="1501" y="16222"/>
                      </a:cubicBezTo>
                      <a:cubicBezTo>
                        <a:pt x="1326" y="16233"/>
                        <a:pt x="1150" y="16254"/>
                        <a:pt x="940" y="16286"/>
                      </a:cubicBezTo>
                      <a:cubicBezTo>
                        <a:pt x="835" y="16302"/>
                        <a:pt x="767" y="16362"/>
                        <a:pt x="790" y="16416"/>
                      </a:cubicBezTo>
                      <a:cubicBezTo>
                        <a:pt x="802" y="16464"/>
                        <a:pt x="883" y="16497"/>
                        <a:pt x="976" y="16497"/>
                      </a:cubicBezTo>
                      <a:cubicBezTo>
                        <a:pt x="988" y="16497"/>
                        <a:pt x="997" y="16497"/>
                        <a:pt x="1009" y="16497"/>
                      </a:cubicBezTo>
                      <a:cubicBezTo>
                        <a:pt x="1149" y="16486"/>
                        <a:pt x="1289" y="16475"/>
                        <a:pt x="1417" y="16475"/>
                      </a:cubicBezTo>
                      <a:cubicBezTo>
                        <a:pt x="1592" y="16475"/>
                        <a:pt x="1758" y="16487"/>
                        <a:pt x="1909" y="16514"/>
                      </a:cubicBezTo>
                      <a:cubicBezTo>
                        <a:pt x="2026" y="16535"/>
                        <a:pt x="2142" y="16566"/>
                        <a:pt x="2259" y="16610"/>
                      </a:cubicBezTo>
                      <a:cubicBezTo>
                        <a:pt x="2341" y="16642"/>
                        <a:pt x="2433" y="16680"/>
                        <a:pt x="2514" y="16717"/>
                      </a:cubicBezTo>
                      <a:lnTo>
                        <a:pt x="2598" y="16756"/>
                      </a:lnTo>
                      <a:cubicBezTo>
                        <a:pt x="2715" y="16805"/>
                        <a:pt x="2863" y="16869"/>
                        <a:pt x="3050" y="16918"/>
                      </a:cubicBezTo>
                      <a:cubicBezTo>
                        <a:pt x="3225" y="16966"/>
                        <a:pt x="3438" y="16997"/>
                        <a:pt x="3648" y="17014"/>
                      </a:cubicBezTo>
                      <a:cubicBezTo>
                        <a:pt x="3683" y="17014"/>
                        <a:pt x="3704" y="17020"/>
                        <a:pt x="3739" y="17020"/>
                      </a:cubicBezTo>
                      <a:cubicBezTo>
                        <a:pt x="3820" y="17026"/>
                        <a:pt x="3893" y="17047"/>
                        <a:pt x="3939" y="17074"/>
                      </a:cubicBezTo>
                      <a:cubicBezTo>
                        <a:pt x="3986" y="17107"/>
                        <a:pt x="4009" y="17144"/>
                        <a:pt x="3998" y="17182"/>
                      </a:cubicBezTo>
                      <a:cubicBezTo>
                        <a:pt x="3951" y="17317"/>
                        <a:pt x="3928" y="17451"/>
                        <a:pt x="3939" y="17586"/>
                      </a:cubicBezTo>
                      <a:cubicBezTo>
                        <a:pt x="3939" y="17624"/>
                        <a:pt x="3916" y="17656"/>
                        <a:pt x="3881" y="17672"/>
                      </a:cubicBezTo>
                      <a:cubicBezTo>
                        <a:pt x="3846" y="17688"/>
                        <a:pt x="3808" y="17694"/>
                        <a:pt x="3750" y="17694"/>
                      </a:cubicBezTo>
                      <a:cubicBezTo>
                        <a:pt x="3715" y="17694"/>
                        <a:pt x="3668" y="17687"/>
                        <a:pt x="3633" y="17682"/>
                      </a:cubicBezTo>
                      <a:lnTo>
                        <a:pt x="3622" y="17682"/>
                      </a:lnTo>
                      <a:cubicBezTo>
                        <a:pt x="3575" y="17677"/>
                        <a:pt x="3541" y="17666"/>
                        <a:pt x="3495" y="17660"/>
                      </a:cubicBezTo>
                      <a:cubicBezTo>
                        <a:pt x="3378" y="17639"/>
                        <a:pt x="3248" y="17612"/>
                        <a:pt x="3108" y="17596"/>
                      </a:cubicBezTo>
                      <a:cubicBezTo>
                        <a:pt x="2933" y="17575"/>
                        <a:pt x="2772" y="17559"/>
                        <a:pt x="2609" y="17559"/>
                      </a:cubicBezTo>
                      <a:cubicBezTo>
                        <a:pt x="2574" y="17559"/>
                        <a:pt x="2549" y="17559"/>
                        <a:pt x="2514" y="17559"/>
                      </a:cubicBezTo>
                      <a:cubicBezTo>
                        <a:pt x="2328" y="17565"/>
                        <a:pt x="2129" y="17585"/>
                        <a:pt x="1942" y="17623"/>
                      </a:cubicBezTo>
                      <a:cubicBezTo>
                        <a:pt x="1779" y="17655"/>
                        <a:pt x="1618" y="17704"/>
                        <a:pt x="1443" y="17763"/>
                      </a:cubicBezTo>
                      <a:cubicBezTo>
                        <a:pt x="1361" y="17795"/>
                        <a:pt x="1327" y="17855"/>
                        <a:pt x="1373" y="17909"/>
                      </a:cubicBezTo>
                      <a:cubicBezTo>
                        <a:pt x="1408" y="17947"/>
                        <a:pt x="1478" y="17968"/>
                        <a:pt x="1548" y="17968"/>
                      </a:cubicBezTo>
                      <a:cubicBezTo>
                        <a:pt x="1572" y="17968"/>
                        <a:pt x="1605" y="17962"/>
                        <a:pt x="1629" y="17957"/>
                      </a:cubicBezTo>
                      <a:cubicBezTo>
                        <a:pt x="1908" y="17886"/>
                        <a:pt x="2175" y="17849"/>
                        <a:pt x="2408" y="17849"/>
                      </a:cubicBezTo>
                      <a:cubicBezTo>
                        <a:pt x="2432" y="17849"/>
                        <a:pt x="2469" y="17849"/>
                        <a:pt x="2492" y="17849"/>
                      </a:cubicBezTo>
                      <a:cubicBezTo>
                        <a:pt x="2621" y="17854"/>
                        <a:pt x="2750" y="17871"/>
                        <a:pt x="2890" y="17898"/>
                      </a:cubicBezTo>
                      <a:cubicBezTo>
                        <a:pt x="2971" y="17914"/>
                        <a:pt x="3063" y="17935"/>
                        <a:pt x="3145" y="17957"/>
                      </a:cubicBezTo>
                      <a:cubicBezTo>
                        <a:pt x="3191" y="17967"/>
                        <a:pt x="3250" y="17984"/>
                        <a:pt x="3309" y="17995"/>
                      </a:cubicBezTo>
                      <a:cubicBezTo>
                        <a:pt x="3460" y="18028"/>
                        <a:pt x="3635" y="18065"/>
                        <a:pt x="3844" y="18086"/>
                      </a:cubicBezTo>
                      <a:cubicBezTo>
                        <a:pt x="3868" y="18086"/>
                        <a:pt x="3879" y="18091"/>
                        <a:pt x="3903" y="18091"/>
                      </a:cubicBezTo>
                      <a:cubicBezTo>
                        <a:pt x="4008" y="18102"/>
                        <a:pt x="4102" y="18140"/>
                        <a:pt x="4125" y="18189"/>
                      </a:cubicBezTo>
                      <a:cubicBezTo>
                        <a:pt x="4148" y="18221"/>
                        <a:pt x="4160" y="18253"/>
                        <a:pt x="4183" y="18280"/>
                      </a:cubicBezTo>
                      <a:cubicBezTo>
                        <a:pt x="4218" y="18328"/>
                        <a:pt x="4172" y="18383"/>
                        <a:pt x="4067" y="18404"/>
                      </a:cubicBezTo>
                      <a:lnTo>
                        <a:pt x="4056" y="18404"/>
                      </a:lnTo>
                      <a:cubicBezTo>
                        <a:pt x="3858" y="18447"/>
                        <a:pt x="3668" y="18501"/>
                        <a:pt x="3516" y="18566"/>
                      </a:cubicBezTo>
                      <a:cubicBezTo>
                        <a:pt x="3365" y="18631"/>
                        <a:pt x="3249" y="18707"/>
                        <a:pt x="3156" y="18771"/>
                      </a:cubicBezTo>
                      <a:cubicBezTo>
                        <a:pt x="3121" y="18793"/>
                        <a:pt x="3100" y="18814"/>
                        <a:pt x="3065" y="18835"/>
                      </a:cubicBezTo>
                      <a:cubicBezTo>
                        <a:pt x="3006" y="18878"/>
                        <a:pt x="2948" y="18916"/>
                        <a:pt x="2890" y="18948"/>
                      </a:cubicBezTo>
                      <a:cubicBezTo>
                        <a:pt x="2796" y="19002"/>
                        <a:pt x="2700" y="19046"/>
                        <a:pt x="2583" y="19078"/>
                      </a:cubicBezTo>
                      <a:cubicBezTo>
                        <a:pt x="2362" y="19148"/>
                        <a:pt x="2073" y="19185"/>
                        <a:pt x="1723" y="19191"/>
                      </a:cubicBezTo>
                      <a:cubicBezTo>
                        <a:pt x="1677" y="19191"/>
                        <a:pt x="1627" y="19201"/>
                        <a:pt x="1592" y="19218"/>
                      </a:cubicBezTo>
                      <a:cubicBezTo>
                        <a:pt x="1557" y="19239"/>
                        <a:pt x="1537" y="19266"/>
                        <a:pt x="1548" y="19293"/>
                      </a:cubicBezTo>
                      <a:cubicBezTo>
                        <a:pt x="1560" y="19347"/>
                        <a:pt x="1651" y="19401"/>
                        <a:pt x="1756" y="19406"/>
                      </a:cubicBezTo>
                      <a:cubicBezTo>
                        <a:pt x="1884" y="19417"/>
                        <a:pt x="2015" y="19418"/>
                        <a:pt x="2132" y="19418"/>
                      </a:cubicBezTo>
                      <a:cubicBezTo>
                        <a:pt x="2423" y="19418"/>
                        <a:pt x="2678" y="19391"/>
                        <a:pt x="2911" y="19342"/>
                      </a:cubicBezTo>
                      <a:cubicBezTo>
                        <a:pt x="3086" y="19304"/>
                        <a:pt x="3237" y="19251"/>
                        <a:pt x="3389" y="19175"/>
                      </a:cubicBezTo>
                      <a:cubicBezTo>
                        <a:pt x="3494" y="19127"/>
                        <a:pt x="3577" y="19077"/>
                        <a:pt x="3659" y="19029"/>
                      </a:cubicBezTo>
                      <a:cubicBezTo>
                        <a:pt x="3682" y="19013"/>
                        <a:pt x="3715" y="18996"/>
                        <a:pt x="3739" y="18980"/>
                      </a:cubicBezTo>
                      <a:cubicBezTo>
                        <a:pt x="3855" y="18910"/>
                        <a:pt x="3948" y="18868"/>
                        <a:pt x="4041" y="18835"/>
                      </a:cubicBezTo>
                      <a:cubicBezTo>
                        <a:pt x="4135" y="18798"/>
                        <a:pt x="4241" y="18771"/>
                        <a:pt x="4369" y="18750"/>
                      </a:cubicBezTo>
                      <a:cubicBezTo>
                        <a:pt x="4404" y="18744"/>
                        <a:pt x="4429" y="18738"/>
                        <a:pt x="4464" y="18738"/>
                      </a:cubicBezTo>
                      <a:cubicBezTo>
                        <a:pt x="4557" y="18738"/>
                        <a:pt x="4636" y="18761"/>
                        <a:pt x="4683" y="18798"/>
                      </a:cubicBezTo>
                      <a:cubicBezTo>
                        <a:pt x="4869" y="18944"/>
                        <a:pt x="5105" y="19078"/>
                        <a:pt x="5350" y="19207"/>
                      </a:cubicBezTo>
                      <a:cubicBezTo>
                        <a:pt x="5513" y="19288"/>
                        <a:pt x="5479" y="19438"/>
                        <a:pt x="4989" y="19541"/>
                      </a:cubicBezTo>
                      <a:cubicBezTo>
                        <a:pt x="4557" y="19632"/>
                        <a:pt x="4196" y="19714"/>
                        <a:pt x="3939" y="19859"/>
                      </a:cubicBezTo>
                      <a:cubicBezTo>
                        <a:pt x="3718" y="19988"/>
                        <a:pt x="3589" y="20149"/>
                        <a:pt x="3542" y="20354"/>
                      </a:cubicBezTo>
                      <a:cubicBezTo>
                        <a:pt x="3530" y="20403"/>
                        <a:pt x="3611" y="20457"/>
                        <a:pt x="3728" y="20474"/>
                      </a:cubicBezTo>
                      <a:cubicBezTo>
                        <a:pt x="3751" y="20479"/>
                        <a:pt x="3773" y="20479"/>
                        <a:pt x="3808" y="20479"/>
                      </a:cubicBezTo>
                      <a:cubicBezTo>
                        <a:pt x="3890" y="20479"/>
                        <a:pt x="3960" y="20457"/>
                        <a:pt x="3983" y="20420"/>
                      </a:cubicBezTo>
                      <a:cubicBezTo>
                        <a:pt x="4076" y="20263"/>
                        <a:pt x="4230" y="20139"/>
                        <a:pt x="4417" y="20053"/>
                      </a:cubicBezTo>
                      <a:cubicBezTo>
                        <a:pt x="4650" y="19950"/>
                        <a:pt x="4917" y="19918"/>
                        <a:pt x="5197" y="19869"/>
                      </a:cubicBezTo>
                      <a:cubicBezTo>
                        <a:pt x="5348" y="19842"/>
                        <a:pt x="5536" y="19810"/>
                        <a:pt x="5710" y="19756"/>
                      </a:cubicBezTo>
                      <a:cubicBezTo>
                        <a:pt x="5792" y="19735"/>
                        <a:pt x="5910" y="19687"/>
                        <a:pt x="6039" y="19639"/>
                      </a:cubicBezTo>
                      <a:cubicBezTo>
                        <a:pt x="6143" y="19595"/>
                        <a:pt x="6304" y="19590"/>
                        <a:pt x="6432" y="19633"/>
                      </a:cubicBezTo>
                      <a:cubicBezTo>
                        <a:pt x="6630" y="19698"/>
                        <a:pt x="6842" y="19752"/>
                        <a:pt x="7052" y="19800"/>
                      </a:cubicBezTo>
                      <a:cubicBezTo>
                        <a:pt x="7215" y="19838"/>
                        <a:pt x="7320" y="19913"/>
                        <a:pt x="7343" y="19994"/>
                      </a:cubicBezTo>
                      <a:cubicBezTo>
                        <a:pt x="7355" y="20015"/>
                        <a:pt x="7353" y="20031"/>
                        <a:pt x="7365" y="20053"/>
                      </a:cubicBezTo>
                      <a:cubicBezTo>
                        <a:pt x="7377" y="20107"/>
                        <a:pt x="7402" y="20156"/>
                        <a:pt x="7402" y="20204"/>
                      </a:cubicBezTo>
                      <a:cubicBezTo>
                        <a:pt x="7413" y="20274"/>
                        <a:pt x="7400" y="20334"/>
                        <a:pt x="7365" y="20393"/>
                      </a:cubicBezTo>
                      <a:cubicBezTo>
                        <a:pt x="7295" y="20511"/>
                        <a:pt x="7122" y="20630"/>
                        <a:pt x="6866" y="20743"/>
                      </a:cubicBezTo>
                      <a:cubicBezTo>
                        <a:pt x="6831" y="20759"/>
                        <a:pt x="6808" y="20780"/>
                        <a:pt x="6808" y="20802"/>
                      </a:cubicBezTo>
                      <a:cubicBezTo>
                        <a:pt x="6808" y="20829"/>
                        <a:pt x="6830" y="20851"/>
                        <a:pt x="6877" y="20873"/>
                      </a:cubicBezTo>
                      <a:cubicBezTo>
                        <a:pt x="6923" y="20894"/>
                        <a:pt x="6993" y="20910"/>
                        <a:pt x="7063" y="20910"/>
                      </a:cubicBezTo>
                      <a:cubicBezTo>
                        <a:pt x="7109" y="20910"/>
                        <a:pt x="7155" y="20904"/>
                        <a:pt x="7190" y="20893"/>
                      </a:cubicBezTo>
                      <a:cubicBezTo>
                        <a:pt x="7563" y="20780"/>
                        <a:pt x="7823" y="20646"/>
                        <a:pt x="7963" y="20501"/>
                      </a:cubicBezTo>
                      <a:cubicBezTo>
                        <a:pt x="8033" y="20420"/>
                        <a:pt x="8079" y="20328"/>
                        <a:pt x="8090" y="20231"/>
                      </a:cubicBezTo>
                      <a:cubicBezTo>
                        <a:pt x="8090" y="20220"/>
                        <a:pt x="8090" y="20198"/>
                        <a:pt x="8101" y="20160"/>
                      </a:cubicBezTo>
                      <a:cubicBezTo>
                        <a:pt x="8113" y="20090"/>
                        <a:pt x="8252" y="20037"/>
                        <a:pt x="8404" y="20048"/>
                      </a:cubicBezTo>
                      <a:cubicBezTo>
                        <a:pt x="8765" y="20075"/>
                        <a:pt x="9185" y="20101"/>
                        <a:pt x="9512" y="20107"/>
                      </a:cubicBezTo>
                      <a:cubicBezTo>
                        <a:pt x="9617" y="20107"/>
                        <a:pt x="9700" y="20144"/>
                        <a:pt x="9723" y="20192"/>
                      </a:cubicBezTo>
                      <a:cubicBezTo>
                        <a:pt x="9747" y="20252"/>
                        <a:pt x="9746" y="20307"/>
                        <a:pt x="9734" y="20366"/>
                      </a:cubicBezTo>
                      <a:cubicBezTo>
                        <a:pt x="9722" y="20420"/>
                        <a:pt x="9676" y="20484"/>
                        <a:pt x="9617" y="20559"/>
                      </a:cubicBezTo>
                      <a:cubicBezTo>
                        <a:pt x="9606" y="20576"/>
                        <a:pt x="9593" y="20592"/>
                        <a:pt x="9581" y="20608"/>
                      </a:cubicBezTo>
                      <a:cubicBezTo>
                        <a:pt x="9534" y="20668"/>
                        <a:pt x="9489" y="20732"/>
                        <a:pt x="9443" y="20802"/>
                      </a:cubicBezTo>
                      <a:cubicBezTo>
                        <a:pt x="9384" y="20899"/>
                        <a:pt x="9372" y="20990"/>
                        <a:pt x="9395" y="21076"/>
                      </a:cubicBezTo>
                      <a:cubicBezTo>
                        <a:pt x="9418" y="21163"/>
                        <a:pt x="9466" y="21249"/>
                        <a:pt x="9559" y="21336"/>
                      </a:cubicBezTo>
                      <a:cubicBezTo>
                        <a:pt x="9641" y="21411"/>
                        <a:pt x="9747" y="21486"/>
                        <a:pt x="9887" y="21561"/>
                      </a:cubicBezTo>
                      <a:cubicBezTo>
                        <a:pt x="9934" y="21583"/>
                        <a:pt x="10002" y="21600"/>
                        <a:pt x="10084" y="21600"/>
                      </a:cubicBezTo>
                      <a:cubicBezTo>
                        <a:pt x="10131" y="21600"/>
                        <a:pt x="10165" y="21594"/>
                        <a:pt x="10212" y="21588"/>
                      </a:cubicBezTo>
                      <a:cubicBezTo>
                        <a:pt x="10270" y="21577"/>
                        <a:pt x="10317" y="21556"/>
                        <a:pt x="10328" y="21529"/>
                      </a:cubicBezTo>
                      <a:cubicBezTo>
                        <a:pt x="10340" y="21508"/>
                        <a:pt x="10341" y="21487"/>
                        <a:pt x="10317" y="21465"/>
                      </a:cubicBezTo>
                      <a:cubicBezTo>
                        <a:pt x="10142" y="21325"/>
                        <a:pt x="10050" y="21190"/>
                        <a:pt x="10062" y="21066"/>
                      </a:cubicBezTo>
                      <a:cubicBezTo>
                        <a:pt x="10062" y="21007"/>
                        <a:pt x="10096" y="20947"/>
                        <a:pt x="10142" y="20883"/>
                      </a:cubicBezTo>
                      <a:cubicBezTo>
                        <a:pt x="10177" y="20834"/>
                        <a:pt x="10234" y="20786"/>
                        <a:pt x="10281" y="20738"/>
                      </a:cubicBezTo>
                      <a:cubicBezTo>
                        <a:pt x="10304" y="20722"/>
                        <a:pt x="10316" y="20706"/>
                        <a:pt x="10339" y="20684"/>
                      </a:cubicBezTo>
                      <a:cubicBezTo>
                        <a:pt x="10432" y="20592"/>
                        <a:pt x="10494" y="20510"/>
                        <a:pt x="10529" y="20435"/>
                      </a:cubicBezTo>
                      <a:cubicBezTo>
                        <a:pt x="10540" y="20403"/>
                        <a:pt x="10550" y="20334"/>
                        <a:pt x="10551" y="20253"/>
                      </a:cubicBezTo>
                      <a:cubicBezTo>
                        <a:pt x="10551" y="20156"/>
                        <a:pt x="10702" y="20070"/>
                        <a:pt x="10900" y="20043"/>
                      </a:cubicBezTo>
                      <a:cubicBezTo>
                        <a:pt x="11157" y="20010"/>
                        <a:pt x="11412" y="19972"/>
                        <a:pt x="11564" y="19945"/>
                      </a:cubicBezTo>
                      <a:cubicBezTo>
                        <a:pt x="11587" y="19940"/>
                        <a:pt x="11613" y="19940"/>
                        <a:pt x="11637" y="19940"/>
                      </a:cubicBezTo>
                      <a:cubicBezTo>
                        <a:pt x="11742" y="19940"/>
                        <a:pt x="11833" y="19977"/>
                        <a:pt x="11844" y="20026"/>
                      </a:cubicBezTo>
                      <a:cubicBezTo>
                        <a:pt x="11856" y="20069"/>
                        <a:pt x="11869" y="20107"/>
                        <a:pt x="11881" y="20128"/>
                      </a:cubicBezTo>
                      <a:cubicBezTo>
                        <a:pt x="11916" y="20225"/>
                        <a:pt x="11984" y="20317"/>
                        <a:pt x="12078" y="20393"/>
                      </a:cubicBezTo>
                      <a:cubicBezTo>
                        <a:pt x="12171" y="20468"/>
                        <a:pt x="12301" y="20539"/>
                        <a:pt x="12453" y="20603"/>
                      </a:cubicBezTo>
                      <a:cubicBezTo>
                        <a:pt x="12581" y="20657"/>
                        <a:pt x="12744" y="20705"/>
                        <a:pt x="12930" y="20748"/>
                      </a:cubicBezTo>
                      <a:cubicBezTo>
                        <a:pt x="12965" y="20753"/>
                        <a:pt x="13001" y="20758"/>
                        <a:pt x="13036" y="20758"/>
                      </a:cubicBezTo>
                      <a:cubicBezTo>
                        <a:pt x="13118" y="20758"/>
                        <a:pt x="13197" y="20743"/>
                        <a:pt x="13244" y="20716"/>
                      </a:cubicBezTo>
                      <a:cubicBezTo>
                        <a:pt x="13291" y="20695"/>
                        <a:pt x="13302" y="20667"/>
                        <a:pt x="13302" y="20640"/>
                      </a:cubicBezTo>
                      <a:cubicBezTo>
                        <a:pt x="13302" y="20619"/>
                        <a:pt x="13280" y="20597"/>
                        <a:pt x="13233" y="20586"/>
                      </a:cubicBezTo>
                      <a:cubicBezTo>
                        <a:pt x="12953" y="20489"/>
                        <a:pt x="12754" y="20376"/>
                        <a:pt x="12661" y="20268"/>
                      </a:cubicBezTo>
                      <a:cubicBezTo>
                        <a:pt x="12614" y="20214"/>
                        <a:pt x="12592" y="20149"/>
                        <a:pt x="12581" y="20085"/>
                      </a:cubicBezTo>
                      <a:cubicBezTo>
                        <a:pt x="12569" y="20031"/>
                        <a:pt x="12581" y="19977"/>
                        <a:pt x="12581" y="19923"/>
                      </a:cubicBezTo>
                      <a:lnTo>
                        <a:pt x="12581" y="19864"/>
                      </a:lnTo>
                      <a:cubicBezTo>
                        <a:pt x="12581" y="19853"/>
                        <a:pt x="12580" y="19843"/>
                        <a:pt x="12591" y="19832"/>
                      </a:cubicBezTo>
                      <a:cubicBezTo>
                        <a:pt x="12626" y="19757"/>
                        <a:pt x="12720" y="19687"/>
                        <a:pt x="12872" y="19639"/>
                      </a:cubicBezTo>
                      <a:cubicBezTo>
                        <a:pt x="13035" y="19590"/>
                        <a:pt x="13187" y="19531"/>
                        <a:pt x="13339" y="19477"/>
                      </a:cubicBezTo>
                      <a:cubicBezTo>
                        <a:pt x="13385" y="19461"/>
                        <a:pt x="13444" y="19450"/>
                        <a:pt x="13503" y="19450"/>
                      </a:cubicBezTo>
                      <a:cubicBezTo>
                        <a:pt x="13584" y="19450"/>
                        <a:pt x="13663" y="19471"/>
                        <a:pt x="13721" y="19504"/>
                      </a:cubicBezTo>
                      <a:cubicBezTo>
                        <a:pt x="13768" y="19536"/>
                        <a:pt x="13816" y="19563"/>
                        <a:pt x="13874" y="19590"/>
                      </a:cubicBezTo>
                      <a:cubicBezTo>
                        <a:pt x="14026" y="19670"/>
                        <a:pt x="14201" y="19734"/>
                        <a:pt x="14399" y="19788"/>
                      </a:cubicBezTo>
                      <a:cubicBezTo>
                        <a:pt x="14597" y="19842"/>
                        <a:pt x="14796" y="19876"/>
                        <a:pt x="14971" y="19903"/>
                      </a:cubicBezTo>
                      <a:lnTo>
                        <a:pt x="15062" y="19913"/>
                      </a:lnTo>
                      <a:cubicBezTo>
                        <a:pt x="15202" y="19934"/>
                        <a:pt x="15331" y="19955"/>
                        <a:pt x="15460" y="19977"/>
                      </a:cubicBezTo>
                      <a:cubicBezTo>
                        <a:pt x="15611" y="20009"/>
                        <a:pt x="15729" y="20042"/>
                        <a:pt x="15846" y="20085"/>
                      </a:cubicBezTo>
                      <a:cubicBezTo>
                        <a:pt x="16056" y="20171"/>
                        <a:pt x="16218" y="20290"/>
                        <a:pt x="16334" y="20452"/>
                      </a:cubicBezTo>
                      <a:cubicBezTo>
                        <a:pt x="16358" y="20489"/>
                        <a:pt x="16439" y="20511"/>
                        <a:pt x="16520" y="20511"/>
                      </a:cubicBezTo>
                      <a:cubicBezTo>
                        <a:pt x="16544" y="20511"/>
                        <a:pt x="16570" y="20511"/>
                        <a:pt x="16593" y="20506"/>
                      </a:cubicBezTo>
                      <a:cubicBezTo>
                        <a:pt x="16722" y="20489"/>
                        <a:pt x="16802" y="20436"/>
                        <a:pt x="16779" y="20388"/>
                      </a:cubicBezTo>
                      <a:cubicBezTo>
                        <a:pt x="16721" y="20178"/>
                        <a:pt x="16579" y="20020"/>
                        <a:pt x="16334" y="19891"/>
                      </a:cubicBezTo>
                      <a:cubicBezTo>
                        <a:pt x="16206" y="19821"/>
                        <a:pt x="16044" y="19756"/>
                        <a:pt x="15846" y="19702"/>
                      </a:cubicBezTo>
                      <a:cubicBezTo>
                        <a:pt x="15694" y="19659"/>
                        <a:pt x="15530" y="19627"/>
                        <a:pt x="15391" y="19595"/>
                      </a:cubicBezTo>
                      <a:lnTo>
                        <a:pt x="15310" y="19580"/>
                      </a:lnTo>
                      <a:cubicBezTo>
                        <a:pt x="15124" y="19536"/>
                        <a:pt x="14993" y="19504"/>
                        <a:pt x="14888" y="19472"/>
                      </a:cubicBezTo>
                      <a:cubicBezTo>
                        <a:pt x="14783" y="19434"/>
                        <a:pt x="14692" y="19396"/>
                        <a:pt x="14611" y="19347"/>
                      </a:cubicBezTo>
                      <a:cubicBezTo>
                        <a:pt x="14517" y="19293"/>
                        <a:pt x="14434" y="19228"/>
                        <a:pt x="14341" y="19137"/>
                      </a:cubicBezTo>
                      <a:cubicBezTo>
                        <a:pt x="14294" y="19088"/>
                        <a:pt x="14307" y="19030"/>
                        <a:pt x="14388" y="18992"/>
                      </a:cubicBezTo>
                      <a:cubicBezTo>
                        <a:pt x="14517" y="18917"/>
                        <a:pt x="14751" y="18776"/>
                        <a:pt x="14960" y="18647"/>
                      </a:cubicBezTo>
                      <a:cubicBezTo>
                        <a:pt x="15054" y="18588"/>
                        <a:pt x="15238" y="18582"/>
                        <a:pt x="15343" y="18642"/>
                      </a:cubicBezTo>
                      <a:cubicBezTo>
                        <a:pt x="15401" y="18674"/>
                        <a:pt x="15448" y="18695"/>
                        <a:pt x="15460" y="18701"/>
                      </a:cubicBezTo>
                      <a:cubicBezTo>
                        <a:pt x="15600" y="18771"/>
                        <a:pt x="15774" y="18824"/>
                        <a:pt x="15937" y="18867"/>
                      </a:cubicBezTo>
                      <a:cubicBezTo>
                        <a:pt x="16240" y="18937"/>
                        <a:pt x="16591" y="18975"/>
                        <a:pt x="17034" y="18975"/>
                      </a:cubicBezTo>
                      <a:cubicBezTo>
                        <a:pt x="17139" y="18975"/>
                        <a:pt x="17234" y="18933"/>
                        <a:pt x="17246" y="18884"/>
                      </a:cubicBezTo>
                      <a:cubicBezTo>
                        <a:pt x="17257" y="18836"/>
                        <a:pt x="17186" y="18792"/>
                        <a:pt x="17093" y="18787"/>
                      </a:cubicBezTo>
                      <a:cubicBezTo>
                        <a:pt x="16743" y="18760"/>
                        <a:pt x="16453" y="18712"/>
                        <a:pt x="16254" y="18642"/>
                      </a:cubicBezTo>
                      <a:cubicBezTo>
                        <a:pt x="16149" y="18604"/>
                        <a:pt x="16056" y="18561"/>
                        <a:pt x="15963" y="18507"/>
                      </a:cubicBezTo>
                      <a:cubicBezTo>
                        <a:pt x="15881" y="18453"/>
                        <a:pt x="15799" y="18388"/>
                        <a:pt x="15729" y="18324"/>
                      </a:cubicBezTo>
                      <a:cubicBezTo>
                        <a:pt x="15648" y="18237"/>
                        <a:pt x="15647" y="18135"/>
                        <a:pt x="15740" y="18054"/>
                      </a:cubicBezTo>
                      <a:cubicBezTo>
                        <a:pt x="15845" y="17963"/>
                        <a:pt x="15951" y="17866"/>
                        <a:pt x="16021" y="17807"/>
                      </a:cubicBezTo>
                      <a:cubicBezTo>
                        <a:pt x="16103" y="17726"/>
                        <a:pt x="16325" y="17704"/>
                        <a:pt x="16477" y="17763"/>
                      </a:cubicBezTo>
                      <a:cubicBezTo>
                        <a:pt x="16512" y="17779"/>
                        <a:pt x="16545" y="17789"/>
                        <a:pt x="16557" y="17795"/>
                      </a:cubicBezTo>
                      <a:cubicBezTo>
                        <a:pt x="16720" y="17854"/>
                        <a:pt x="16896" y="17904"/>
                        <a:pt x="17071" y="17936"/>
                      </a:cubicBezTo>
                      <a:cubicBezTo>
                        <a:pt x="17316" y="17979"/>
                        <a:pt x="17573" y="18000"/>
                        <a:pt x="17876" y="18000"/>
                      </a:cubicBezTo>
                      <a:cubicBezTo>
                        <a:pt x="17969" y="18000"/>
                        <a:pt x="18074" y="18001"/>
                        <a:pt x="18179" y="17995"/>
                      </a:cubicBezTo>
                      <a:cubicBezTo>
                        <a:pt x="18284" y="17990"/>
                        <a:pt x="18375" y="17946"/>
                        <a:pt x="18375" y="17893"/>
                      </a:cubicBezTo>
                      <a:cubicBezTo>
                        <a:pt x="18375" y="17844"/>
                        <a:pt x="18305" y="17807"/>
                        <a:pt x="18200" y="17802"/>
                      </a:cubicBezTo>
                      <a:cubicBezTo>
                        <a:pt x="17839" y="17785"/>
                        <a:pt x="17547" y="17746"/>
                        <a:pt x="17326" y="17687"/>
                      </a:cubicBezTo>
                      <a:cubicBezTo>
                        <a:pt x="17209" y="17655"/>
                        <a:pt x="17106" y="17618"/>
                        <a:pt x="17012" y="17569"/>
                      </a:cubicBezTo>
                      <a:cubicBezTo>
                        <a:pt x="16931" y="17521"/>
                        <a:pt x="16847" y="17467"/>
                        <a:pt x="16754" y="17413"/>
                      </a:cubicBezTo>
                      <a:cubicBezTo>
                        <a:pt x="16754" y="17413"/>
                        <a:pt x="16707" y="17381"/>
                        <a:pt x="16695" y="17371"/>
                      </a:cubicBezTo>
                      <a:cubicBezTo>
                        <a:pt x="16602" y="17311"/>
                        <a:pt x="16593" y="17235"/>
                        <a:pt x="16652" y="17165"/>
                      </a:cubicBezTo>
                      <a:cubicBezTo>
                        <a:pt x="16780" y="17020"/>
                        <a:pt x="16896" y="16868"/>
                        <a:pt x="17012" y="16717"/>
                      </a:cubicBezTo>
                      <a:cubicBezTo>
                        <a:pt x="17047" y="16680"/>
                        <a:pt x="17116" y="16648"/>
                        <a:pt x="17209" y="16648"/>
                      </a:cubicBezTo>
                      <a:cubicBezTo>
                        <a:pt x="17221" y="16648"/>
                        <a:pt x="17245" y="16648"/>
                        <a:pt x="17257" y="16648"/>
                      </a:cubicBezTo>
                      <a:cubicBezTo>
                        <a:pt x="17385" y="16659"/>
                        <a:pt x="17490" y="16675"/>
                        <a:pt x="17606" y="16707"/>
                      </a:cubicBezTo>
                      <a:cubicBezTo>
                        <a:pt x="17723" y="16740"/>
                        <a:pt x="17851" y="16782"/>
                        <a:pt x="17967" y="16825"/>
                      </a:cubicBezTo>
                      <a:lnTo>
                        <a:pt x="18004" y="16837"/>
                      </a:lnTo>
                      <a:cubicBezTo>
                        <a:pt x="18120" y="16880"/>
                        <a:pt x="18260" y="16933"/>
                        <a:pt x="18412" y="16977"/>
                      </a:cubicBezTo>
                      <a:cubicBezTo>
                        <a:pt x="18587" y="17025"/>
                        <a:pt x="18772" y="17063"/>
                        <a:pt x="18959" y="17079"/>
                      </a:cubicBezTo>
                      <a:cubicBezTo>
                        <a:pt x="19099" y="17095"/>
                        <a:pt x="19252" y="17101"/>
                        <a:pt x="19403" y="17101"/>
                      </a:cubicBezTo>
                      <a:cubicBezTo>
                        <a:pt x="19601" y="17101"/>
                        <a:pt x="19810" y="17089"/>
                        <a:pt x="20067" y="17062"/>
                      </a:cubicBezTo>
                      <a:cubicBezTo>
                        <a:pt x="20171" y="17052"/>
                        <a:pt x="20242" y="17004"/>
                        <a:pt x="20231" y="16950"/>
                      </a:cubicBezTo>
                      <a:cubicBezTo>
                        <a:pt x="20219" y="16907"/>
                        <a:pt x="20138" y="16874"/>
                        <a:pt x="20045" y="16874"/>
                      </a:cubicBezTo>
                      <a:lnTo>
                        <a:pt x="20034" y="16874"/>
                      </a:lnTo>
                      <a:cubicBezTo>
                        <a:pt x="19975" y="16874"/>
                        <a:pt x="19917" y="16874"/>
                        <a:pt x="19859" y="16874"/>
                      </a:cubicBezTo>
                      <a:cubicBezTo>
                        <a:pt x="19579" y="16874"/>
                        <a:pt x="19332" y="16858"/>
                        <a:pt x="19134" y="16820"/>
                      </a:cubicBezTo>
                      <a:cubicBezTo>
                        <a:pt x="19005" y="16798"/>
                        <a:pt x="18889" y="16767"/>
                        <a:pt x="18784" y="16724"/>
                      </a:cubicBezTo>
                      <a:cubicBezTo>
                        <a:pt x="18679" y="16686"/>
                        <a:pt x="18586" y="16631"/>
                        <a:pt x="18481" y="16583"/>
                      </a:cubicBezTo>
                      <a:lnTo>
                        <a:pt x="18459" y="16573"/>
                      </a:lnTo>
                      <a:cubicBezTo>
                        <a:pt x="18343" y="16513"/>
                        <a:pt x="18214" y="16448"/>
                        <a:pt x="18051" y="16394"/>
                      </a:cubicBezTo>
                      <a:cubicBezTo>
                        <a:pt x="17911" y="16346"/>
                        <a:pt x="17759" y="16309"/>
                        <a:pt x="17595" y="16276"/>
                      </a:cubicBezTo>
                      <a:cubicBezTo>
                        <a:pt x="17456" y="16249"/>
                        <a:pt x="17374" y="16174"/>
                        <a:pt x="17421" y="16109"/>
                      </a:cubicBezTo>
                      <a:cubicBezTo>
                        <a:pt x="17479" y="16007"/>
                        <a:pt x="17549" y="15899"/>
                        <a:pt x="17595" y="15791"/>
                      </a:cubicBezTo>
                      <a:cubicBezTo>
                        <a:pt x="17630" y="15727"/>
                        <a:pt x="17736" y="15684"/>
                        <a:pt x="17876" y="15673"/>
                      </a:cubicBezTo>
                      <a:lnTo>
                        <a:pt x="17887" y="15673"/>
                      </a:lnTo>
                      <a:cubicBezTo>
                        <a:pt x="18050" y="15663"/>
                        <a:pt x="18203" y="15652"/>
                        <a:pt x="18343" y="15652"/>
                      </a:cubicBezTo>
                      <a:lnTo>
                        <a:pt x="18364" y="15652"/>
                      </a:lnTo>
                      <a:cubicBezTo>
                        <a:pt x="18504" y="15652"/>
                        <a:pt x="18623" y="15662"/>
                        <a:pt x="18751" y="15678"/>
                      </a:cubicBezTo>
                      <a:cubicBezTo>
                        <a:pt x="18996" y="15711"/>
                        <a:pt x="19252" y="15786"/>
                        <a:pt x="19520" y="15899"/>
                      </a:cubicBezTo>
                      <a:cubicBezTo>
                        <a:pt x="19555" y="15915"/>
                        <a:pt x="19601" y="15921"/>
                        <a:pt x="19647" y="15921"/>
                      </a:cubicBezTo>
                      <a:cubicBezTo>
                        <a:pt x="19694" y="15921"/>
                        <a:pt x="19739" y="15910"/>
                        <a:pt x="19786" y="15894"/>
                      </a:cubicBezTo>
                      <a:cubicBezTo>
                        <a:pt x="19868" y="15856"/>
                        <a:pt x="19881" y="15802"/>
                        <a:pt x="19811" y="15759"/>
                      </a:cubicBezTo>
                      <a:cubicBezTo>
                        <a:pt x="19531" y="15598"/>
                        <a:pt x="19273" y="15494"/>
                        <a:pt x="18969" y="15424"/>
                      </a:cubicBezTo>
                      <a:cubicBezTo>
                        <a:pt x="18795" y="15387"/>
                        <a:pt x="18599" y="15354"/>
                        <a:pt x="18401" y="15343"/>
                      </a:cubicBezTo>
                      <a:cubicBezTo>
                        <a:pt x="18343" y="15338"/>
                        <a:pt x="18225" y="15333"/>
                        <a:pt x="18073" y="15333"/>
                      </a:cubicBezTo>
                      <a:cubicBezTo>
                        <a:pt x="18015" y="15333"/>
                        <a:pt x="17955" y="15318"/>
                        <a:pt x="17920" y="15296"/>
                      </a:cubicBezTo>
                      <a:cubicBezTo>
                        <a:pt x="17885" y="15275"/>
                        <a:pt x="17876" y="15247"/>
                        <a:pt x="17876" y="15221"/>
                      </a:cubicBezTo>
                      <a:cubicBezTo>
                        <a:pt x="17911" y="15134"/>
                        <a:pt x="17967" y="14988"/>
                        <a:pt x="18026" y="14848"/>
                      </a:cubicBezTo>
                      <a:cubicBezTo>
                        <a:pt x="18061" y="14762"/>
                        <a:pt x="18270" y="14708"/>
                        <a:pt x="18445" y="14746"/>
                      </a:cubicBezTo>
                      <a:cubicBezTo>
                        <a:pt x="18491" y="14756"/>
                        <a:pt x="18517" y="14763"/>
                        <a:pt x="18529" y="14763"/>
                      </a:cubicBezTo>
                      <a:cubicBezTo>
                        <a:pt x="18715" y="14795"/>
                        <a:pt x="18925" y="14811"/>
                        <a:pt x="19112" y="14816"/>
                      </a:cubicBezTo>
                      <a:cubicBezTo>
                        <a:pt x="19123" y="14816"/>
                        <a:pt x="19147" y="14816"/>
                        <a:pt x="19159" y="14816"/>
                      </a:cubicBezTo>
                      <a:cubicBezTo>
                        <a:pt x="19486" y="14816"/>
                        <a:pt x="19810" y="14778"/>
                        <a:pt x="20183" y="14697"/>
                      </a:cubicBezTo>
                      <a:cubicBezTo>
                        <a:pt x="20288" y="14675"/>
                        <a:pt x="20335" y="14622"/>
                        <a:pt x="20289" y="14574"/>
                      </a:cubicBezTo>
                      <a:cubicBezTo>
                        <a:pt x="20266" y="14536"/>
                        <a:pt x="20185" y="14515"/>
                        <a:pt x="20103" y="14515"/>
                      </a:cubicBezTo>
                      <a:cubicBezTo>
                        <a:pt x="20091" y="14515"/>
                        <a:pt x="20067" y="14515"/>
                        <a:pt x="20056" y="14520"/>
                      </a:cubicBezTo>
                      <a:cubicBezTo>
                        <a:pt x="19822" y="14547"/>
                        <a:pt x="19623" y="14562"/>
                        <a:pt x="19436" y="14562"/>
                      </a:cubicBezTo>
                      <a:cubicBezTo>
                        <a:pt x="19331" y="14562"/>
                        <a:pt x="19241" y="14557"/>
                        <a:pt x="19159" y="14552"/>
                      </a:cubicBezTo>
                      <a:cubicBezTo>
                        <a:pt x="19031" y="14541"/>
                        <a:pt x="18901" y="14520"/>
                        <a:pt x="18773" y="14488"/>
                      </a:cubicBezTo>
                      <a:cubicBezTo>
                        <a:pt x="18656" y="14456"/>
                        <a:pt x="18539" y="14418"/>
                        <a:pt x="18423" y="14380"/>
                      </a:cubicBezTo>
                      <a:lnTo>
                        <a:pt x="18401" y="14374"/>
                      </a:lnTo>
                      <a:cubicBezTo>
                        <a:pt x="18366" y="14363"/>
                        <a:pt x="18330" y="14352"/>
                        <a:pt x="18295" y="14342"/>
                      </a:cubicBezTo>
                      <a:cubicBezTo>
                        <a:pt x="18202" y="14309"/>
                        <a:pt x="18141" y="14261"/>
                        <a:pt x="18153" y="14207"/>
                      </a:cubicBezTo>
                      <a:cubicBezTo>
                        <a:pt x="18165" y="14148"/>
                        <a:pt x="18179" y="14089"/>
                        <a:pt x="18179" y="14035"/>
                      </a:cubicBezTo>
                      <a:cubicBezTo>
                        <a:pt x="18190" y="13987"/>
                        <a:pt x="18270" y="13943"/>
                        <a:pt x="18386" y="13943"/>
                      </a:cubicBezTo>
                      <a:cubicBezTo>
                        <a:pt x="18386" y="13943"/>
                        <a:pt x="18459" y="13943"/>
                        <a:pt x="18459" y="13943"/>
                      </a:cubicBezTo>
                      <a:cubicBezTo>
                        <a:pt x="18669" y="13943"/>
                        <a:pt x="18888" y="13928"/>
                        <a:pt x="19086" y="13895"/>
                      </a:cubicBezTo>
                      <a:cubicBezTo>
                        <a:pt x="19296" y="13863"/>
                        <a:pt x="19472" y="13813"/>
                        <a:pt x="19600" y="13781"/>
                      </a:cubicBezTo>
                      <a:lnTo>
                        <a:pt x="19626" y="13776"/>
                      </a:lnTo>
                      <a:cubicBezTo>
                        <a:pt x="19754" y="13744"/>
                        <a:pt x="19881" y="13712"/>
                        <a:pt x="19997" y="13685"/>
                      </a:cubicBezTo>
                      <a:cubicBezTo>
                        <a:pt x="20126" y="13658"/>
                        <a:pt x="20266" y="13641"/>
                        <a:pt x="20395" y="13641"/>
                      </a:cubicBezTo>
                      <a:cubicBezTo>
                        <a:pt x="20430" y="13641"/>
                        <a:pt x="20465" y="13641"/>
                        <a:pt x="20500" y="13641"/>
                      </a:cubicBezTo>
                      <a:cubicBezTo>
                        <a:pt x="20722" y="13641"/>
                        <a:pt x="20989" y="13668"/>
                        <a:pt x="21280" y="13717"/>
                      </a:cubicBezTo>
                      <a:cubicBezTo>
                        <a:pt x="21303" y="13722"/>
                        <a:pt x="21326" y="13722"/>
                        <a:pt x="21349" y="13722"/>
                      </a:cubicBezTo>
                      <a:cubicBezTo>
                        <a:pt x="21419" y="13722"/>
                        <a:pt x="21489" y="13700"/>
                        <a:pt x="21524" y="13668"/>
                      </a:cubicBezTo>
                      <a:cubicBezTo>
                        <a:pt x="21571" y="13620"/>
                        <a:pt x="21537" y="13560"/>
                        <a:pt x="21444" y="13533"/>
                      </a:cubicBezTo>
                      <a:cubicBezTo>
                        <a:pt x="21059" y="13431"/>
                        <a:pt x="20733" y="13378"/>
                        <a:pt x="20395" y="13362"/>
                      </a:cubicBezTo>
                      <a:cubicBezTo>
                        <a:pt x="20348" y="13362"/>
                        <a:pt x="20299" y="13357"/>
                        <a:pt x="20252" y="13357"/>
                      </a:cubicBezTo>
                      <a:cubicBezTo>
                        <a:pt x="20101" y="13357"/>
                        <a:pt x="19952" y="13367"/>
                        <a:pt x="19800" y="13384"/>
                      </a:cubicBezTo>
                      <a:cubicBezTo>
                        <a:pt x="19626" y="13405"/>
                        <a:pt x="19459" y="13431"/>
                        <a:pt x="19319" y="13458"/>
                      </a:cubicBezTo>
                      <a:lnTo>
                        <a:pt x="19276" y="13464"/>
                      </a:lnTo>
                      <a:cubicBezTo>
                        <a:pt x="19136" y="13491"/>
                        <a:pt x="18993" y="13513"/>
                        <a:pt x="18853" y="13523"/>
                      </a:cubicBezTo>
                      <a:cubicBezTo>
                        <a:pt x="18771" y="13529"/>
                        <a:pt x="18704" y="13533"/>
                        <a:pt x="18634" y="13533"/>
                      </a:cubicBezTo>
                      <a:cubicBezTo>
                        <a:pt x="18588" y="13533"/>
                        <a:pt x="18539" y="13534"/>
                        <a:pt x="18492" y="13528"/>
                      </a:cubicBezTo>
                      <a:lnTo>
                        <a:pt x="18481" y="13528"/>
                      </a:lnTo>
                      <a:cubicBezTo>
                        <a:pt x="18330" y="13518"/>
                        <a:pt x="18223" y="13459"/>
                        <a:pt x="18211" y="13384"/>
                      </a:cubicBezTo>
                      <a:cubicBezTo>
                        <a:pt x="18211" y="13211"/>
                        <a:pt x="18203" y="13044"/>
                        <a:pt x="18168" y="12877"/>
                      </a:cubicBezTo>
                      <a:cubicBezTo>
                        <a:pt x="18168" y="12839"/>
                        <a:pt x="18190" y="12806"/>
                        <a:pt x="18237" y="12779"/>
                      </a:cubicBezTo>
                      <a:cubicBezTo>
                        <a:pt x="18400" y="12704"/>
                        <a:pt x="18539" y="12769"/>
                        <a:pt x="19017" y="12796"/>
                      </a:cubicBezTo>
                      <a:cubicBezTo>
                        <a:pt x="19215" y="12807"/>
                        <a:pt x="19424" y="12800"/>
                        <a:pt x="19611" y="12784"/>
                      </a:cubicBezTo>
                      <a:cubicBezTo>
                        <a:pt x="19937" y="12752"/>
                        <a:pt x="20252" y="12678"/>
                        <a:pt x="20602" y="12549"/>
                      </a:cubicBezTo>
                      <a:cubicBezTo>
                        <a:pt x="20684" y="12516"/>
                        <a:pt x="20708" y="12457"/>
                        <a:pt x="20650" y="12414"/>
                      </a:cubicBezTo>
                      <a:cubicBezTo>
                        <a:pt x="20615" y="12387"/>
                        <a:pt x="20544" y="12370"/>
                        <a:pt x="20486" y="12370"/>
                      </a:cubicBezTo>
                      <a:cubicBezTo>
                        <a:pt x="20451" y="12370"/>
                        <a:pt x="20430" y="12375"/>
                        <a:pt x="20395" y="12380"/>
                      </a:cubicBezTo>
                      <a:cubicBezTo>
                        <a:pt x="19462" y="12623"/>
                        <a:pt x="19089" y="12478"/>
                        <a:pt x="18343" y="12360"/>
                      </a:cubicBezTo>
                      <a:cubicBezTo>
                        <a:pt x="18156" y="12333"/>
                        <a:pt x="18028" y="12258"/>
                        <a:pt x="17993" y="12171"/>
                      </a:cubicBezTo>
                      <a:cubicBezTo>
                        <a:pt x="17946" y="12037"/>
                        <a:pt x="17888" y="11907"/>
                        <a:pt x="17818" y="11777"/>
                      </a:cubicBezTo>
                      <a:cubicBezTo>
                        <a:pt x="17783" y="11702"/>
                        <a:pt x="17852" y="11622"/>
                        <a:pt x="18004" y="11579"/>
                      </a:cubicBezTo>
                      <a:cubicBezTo>
                        <a:pt x="18039" y="11568"/>
                        <a:pt x="18074" y="11563"/>
                        <a:pt x="18120" y="11552"/>
                      </a:cubicBezTo>
                      <a:cubicBezTo>
                        <a:pt x="18237" y="11530"/>
                        <a:pt x="18354" y="11514"/>
                        <a:pt x="18470" y="11503"/>
                      </a:cubicBezTo>
                      <a:cubicBezTo>
                        <a:pt x="18529" y="11498"/>
                        <a:pt x="18586" y="11498"/>
                        <a:pt x="18656" y="11498"/>
                      </a:cubicBezTo>
                      <a:cubicBezTo>
                        <a:pt x="18726" y="11498"/>
                        <a:pt x="18806" y="11498"/>
                        <a:pt x="18911" y="11503"/>
                      </a:cubicBezTo>
                      <a:lnTo>
                        <a:pt x="18984" y="11503"/>
                      </a:lnTo>
                      <a:cubicBezTo>
                        <a:pt x="19101" y="11508"/>
                        <a:pt x="19228" y="11508"/>
                        <a:pt x="19356" y="11508"/>
                      </a:cubicBezTo>
                      <a:cubicBezTo>
                        <a:pt x="19391" y="11508"/>
                        <a:pt x="19437" y="11508"/>
                        <a:pt x="19472" y="11508"/>
                      </a:cubicBezTo>
                      <a:cubicBezTo>
                        <a:pt x="19682" y="11503"/>
                        <a:pt x="19881" y="11487"/>
                        <a:pt x="20056" y="11449"/>
                      </a:cubicBezTo>
                      <a:cubicBezTo>
                        <a:pt x="20370" y="11390"/>
                        <a:pt x="20661" y="11292"/>
                        <a:pt x="20941" y="11131"/>
                      </a:cubicBezTo>
                      <a:cubicBezTo>
                        <a:pt x="21011" y="11093"/>
                        <a:pt x="21012" y="11029"/>
                        <a:pt x="20930" y="10991"/>
                      </a:cubicBezTo>
                      <a:cubicBezTo>
                        <a:pt x="20884" y="10970"/>
                        <a:pt x="20836" y="10959"/>
                        <a:pt x="20777" y="10959"/>
                      </a:cubicBezTo>
                      <a:cubicBezTo>
                        <a:pt x="20731" y="10959"/>
                        <a:pt x="20696" y="10963"/>
                        <a:pt x="20661" y="10979"/>
                      </a:cubicBezTo>
                      <a:cubicBezTo>
                        <a:pt x="20392" y="11087"/>
                        <a:pt x="20126" y="11153"/>
                        <a:pt x="19870" y="11180"/>
                      </a:cubicBezTo>
                      <a:cubicBezTo>
                        <a:pt x="19776" y="11190"/>
                        <a:pt x="19694" y="11195"/>
                        <a:pt x="19589" y="11195"/>
                      </a:cubicBezTo>
                      <a:cubicBezTo>
                        <a:pt x="19542" y="11195"/>
                        <a:pt x="19497" y="11195"/>
                        <a:pt x="19451" y="11190"/>
                      </a:cubicBezTo>
                      <a:cubicBezTo>
                        <a:pt x="19322" y="11184"/>
                        <a:pt x="19193" y="11174"/>
                        <a:pt x="19053" y="11158"/>
                      </a:cubicBezTo>
                      <a:lnTo>
                        <a:pt x="18995" y="11153"/>
                      </a:lnTo>
                      <a:cubicBezTo>
                        <a:pt x="18832" y="11137"/>
                        <a:pt x="18644" y="11121"/>
                        <a:pt x="18434" y="11121"/>
                      </a:cubicBezTo>
                      <a:cubicBezTo>
                        <a:pt x="18224" y="11121"/>
                        <a:pt x="18013" y="11136"/>
                        <a:pt x="17803" y="11168"/>
                      </a:cubicBezTo>
                      <a:cubicBezTo>
                        <a:pt x="17768" y="11173"/>
                        <a:pt x="17747" y="11179"/>
                        <a:pt x="17712" y="11185"/>
                      </a:cubicBezTo>
                      <a:cubicBezTo>
                        <a:pt x="17665" y="11190"/>
                        <a:pt x="17617" y="11195"/>
                        <a:pt x="17570" y="11190"/>
                      </a:cubicBezTo>
                      <a:cubicBezTo>
                        <a:pt x="17477" y="11184"/>
                        <a:pt x="17397" y="11147"/>
                        <a:pt x="17362" y="11104"/>
                      </a:cubicBezTo>
                      <a:cubicBezTo>
                        <a:pt x="17316" y="11050"/>
                        <a:pt x="17267" y="11001"/>
                        <a:pt x="17220" y="10947"/>
                      </a:cubicBezTo>
                      <a:cubicBezTo>
                        <a:pt x="17138" y="10856"/>
                        <a:pt x="17058" y="10769"/>
                        <a:pt x="16976" y="10683"/>
                      </a:cubicBezTo>
                      <a:cubicBezTo>
                        <a:pt x="16953" y="10661"/>
                        <a:pt x="16964" y="10635"/>
                        <a:pt x="16987" y="10619"/>
                      </a:cubicBezTo>
                      <a:cubicBezTo>
                        <a:pt x="17010" y="10597"/>
                        <a:pt x="17060" y="10587"/>
                        <a:pt x="17118" y="10582"/>
                      </a:cubicBezTo>
                      <a:cubicBezTo>
                        <a:pt x="17223" y="10577"/>
                        <a:pt x="17313" y="10571"/>
                        <a:pt x="17395" y="10565"/>
                      </a:cubicBezTo>
                      <a:cubicBezTo>
                        <a:pt x="17593" y="10549"/>
                        <a:pt x="17793" y="10517"/>
                        <a:pt x="17956" y="10474"/>
                      </a:cubicBezTo>
                      <a:cubicBezTo>
                        <a:pt x="18318" y="10383"/>
                        <a:pt x="18574" y="10252"/>
                        <a:pt x="18784" y="10139"/>
                      </a:cubicBezTo>
                      <a:cubicBezTo>
                        <a:pt x="18819" y="10118"/>
                        <a:pt x="18831" y="10097"/>
                        <a:pt x="18831" y="10075"/>
                      </a:cubicBezTo>
                      <a:cubicBezTo>
                        <a:pt x="18831" y="10054"/>
                        <a:pt x="18797" y="10032"/>
                        <a:pt x="18762" y="10016"/>
                      </a:cubicBezTo>
                      <a:cubicBezTo>
                        <a:pt x="18727" y="10005"/>
                        <a:pt x="18680" y="9994"/>
                        <a:pt x="18645" y="9994"/>
                      </a:cubicBezTo>
                      <a:cubicBezTo>
                        <a:pt x="18598" y="9994"/>
                        <a:pt x="18553" y="10000"/>
                        <a:pt x="18518" y="10016"/>
                      </a:cubicBezTo>
                      <a:cubicBezTo>
                        <a:pt x="18226" y="10129"/>
                        <a:pt x="17978" y="10199"/>
                        <a:pt x="17745" y="10237"/>
                      </a:cubicBezTo>
                      <a:cubicBezTo>
                        <a:pt x="17617" y="10258"/>
                        <a:pt x="17491" y="10269"/>
                        <a:pt x="17351" y="10269"/>
                      </a:cubicBezTo>
                      <a:lnTo>
                        <a:pt x="17337" y="10269"/>
                      </a:lnTo>
                      <a:cubicBezTo>
                        <a:pt x="17208" y="10269"/>
                        <a:pt x="17071" y="10263"/>
                        <a:pt x="16896" y="10252"/>
                      </a:cubicBezTo>
                      <a:cubicBezTo>
                        <a:pt x="16861" y="10252"/>
                        <a:pt x="16824" y="10247"/>
                        <a:pt x="16801" y="10247"/>
                      </a:cubicBezTo>
                      <a:cubicBezTo>
                        <a:pt x="16673" y="10242"/>
                        <a:pt x="16556" y="10198"/>
                        <a:pt x="16509" y="10144"/>
                      </a:cubicBezTo>
                      <a:cubicBezTo>
                        <a:pt x="16451" y="10080"/>
                        <a:pt x="16369" y="9972"/>
                        <a:pt x="16287" y="9865"/>
                      </a:cubicBezTo>
                      <a:cubicBezTo>
                        <a:pt x="16217" y="9773"/>
                        <a:pt x="16267" y="9675"/>
                        <a:pt x="16418" y="9605"/>
                      </a:cubicBezTo>
                      <a:cubicBezTo>
                        <a:pt x="16535" y="9552"/>
                        <a:pt x="16638" y="9509"/>
                        <a:pt x="16684" y="9488"/>
                      </a:cubicBezTo>
                      <a:cubicBezTo>
                        <a:pt x="16801" y="9434"/>
                        <a:pt x="16907" y="9380"/>
                        <a:pt x="17012" y="9343"/>
                      </a:cubicBezTo>
                      <a:cubicBezTo>
                        <a:pt x="17117" y="9305"/>
                        <a:pt x="17233" y="9272"/>
                        <a:pt x="17373" y="9250"/>
                      </a:cubicBezTo>
                      <a:cubicBezTo>
                        <a:pt x="17571" y="9218"/>
                        <a:pt x="17817" y="9201"/>
                        <a:pt x="18120" y="9201"/>
                      </a:cubicBezTo>
                      <a:cubicBezTo>
                        <a:pt x="18179" y="9201"/>
                        <a:pt x="18226" y="9201"/>
                        <a:pt x="18284" y="9201"/>
                      </a:cubicBezTo>
                      <a:lnTo>
                        <a:pt x="18295" y="9201"/>
                      </a:lnTo>
                      <a:cubicBezTo>
                        <a:pt x="18389" y="9201"/>
                        <a:pt x="18469" y="9175"/>
                        <a:pt x="18492" y="9132"/>
                      </a:cubicBezTo>
                      <a:cubicBezTo>
                        <a:pt x="18504" y="9111"/>
                        <a:pt x="18494" y="9083"/>
                        <a:pt x="18470" y="9067"/>
                      </a:cubicBezTo>
                      <a:cubicBezTo>
                        <a:pt x="18447" y="9045"/>
                        <a:pt x="18401" y="9035"/>
                        <a:pt x="18343" y="9030"/>
                      </a:cubicBezTo>
                      <a:cubicBezTo>
                        <a:pt x="18074" y="9003"/>
                        <a:pt x="17840" y="8986"/>
                        <a:pt x="17595" y="8986"/>
                      </a:cubicBezTo>
                      <a:cubicBezTo>
                        <a:pt x="17479" y="8986"/>
                        <a:pt x="17362" y="8992"/>
                        <a:pt x="17246" y="8998"/>
                      </a:cubicBezTo>
                      <a:cubicBezTo>
                        <a:pt x="17047" y="9014"/>
                        <a:pt x="16860" y="9040"/>
                        <a:pt x="16673" y="9083"/>
                      </a:cubicBezTo>
                      <a:cubicBezTo>
                        <a:pt x="16498" y="9127"/>
                        <a:pt x="16347" y="9175"/>
                        <a:pt x="16207" y="9223"/>
                      </a:cubicBezTo>
                      <a:cubicBezTo>
                        <a:pt x="16195" y="9229"/>
                        <a:pt x="16184" y="9235"/>
                        <a:pt x="16149" y="9240"/>
                      </a:cubicBezTo>
                      <a:cubicBezTo>
                        <a:pt x="16009" y="9278"/>
                        <a:pt x="15835" y="9250"/>
                        <a:pt x="15777" y="9174"/>
                      </a:cubicBezTo>
                      <a:cubicBezTo>
                        <a:pt x="15684" y="9040"/>
                        <a:pt x="15576" y="8901"/>
                        <a:pt x="15529" y="8809"/>
                      </a:cubicBezTo>
                      <a:cubicBezTo>
                        <a:pt x="15506" y="8777"/>
                        <a:pt x="15519" y="8743"/>
                        <a:pt x="15565" y="8716"/>
                      </a:cubicBezTo>
                      <a:cubicBezTo>
                        <a:pt x="15600" y="8689"/>
                        <a:pt x="15670" y="8675"/>
                        <a:pt x="15740" y="8669"/>
                      </a:cubicBezTo>
                      <a:cubicBezTo>
                        <a:pt x="15845" y="8664"/>
                        <a:pt x="15916" y="8658"/>
                        <a:pt x="15963" y="8658"/>
                      </a:cubicBezTo>
                      <a:cubicBezTo>
                        <a:pt x="16161" y="8652"/>
                        <a:pt x="16359" y="8631"/>
                        <a:pt x="16546" y="8599"/>
                      </a:cubicBezTo>
                      <a:cubicBezTo>
                        <a:pt x="16919" y="8534"/>
                        <a:pt x="17211" y="8431"/>
                        <a:pt x="17468" y="8334"/>
                      </a:cubicBezTo>
                      <a:cubicBezTo>
                        <a:pt x="17515" y="8318"/>
                        <a:pt x="17537" y="8297"/>
                        <a:pt x="17537" y="8270"/>
                      </a:cubicBezTo>
                      <a:cubicBezTo>
                        <a:pt x="17537" y="8249"/>
                        <a:pt x="17526" y="8227"/>
                        <a:pt x="17479" y="8211"/>
                      </a:cubicBezTo>
                      <a:cubicBezTo>
                        <a:pt x="17444" y="8195"/>
                        <a:pt x="17395" y="8184"/>
                        <a:pt x="17337" y="8184"/>
                      </a:cubicBezTo>
                      <a:cubicBezTo>
                        <a:pt x="17302" y="8184"/>
                        <a:pt x="17270" y="8189"/>
                        <a:pt x="17235" y="8200"/>
                      </a:cubicBezTo>
                      <a:cubicBezTo>
                        <a:pt x="17025" y="8259"/>
                        <a:pt x="16707" y="8334"/>
                        <a:pt x="16404" y="8361"/>
                      </a:cubicBezTo>
                      <a:cubicBezTo>
                        <a:pt x="16322" y="8367"/>
                        <a:pt x="16240" y="8373"/>
                        <a:pt x="16170" y="8373"/>
                      </a:cubicBezTo>
                      <a:cubicBezTo>
                        <a:pt x="16112" y="8373"/>
                        <a:pt x="16054" y="8372"/>
                        <a:pt x="15996" y="8366"/>
                      </a:cubicBezTo>
                      <a:cubicBezTo>
                        <a:pt x="15844" y="8355"/>
                        <a:pt x="15683" y="8335"/>
                        <a:pt x="15555" y="8319"/>
                      </a:cubicBezTo>
                      <a:lnTo>
                        <a:pt x="15460" y="8307"/>
                      </a:lnTo>
                      <a:cubicBezTo>
                        <a:pt x="15331" y="8291"/>
                        <a:pt x="15239" y="8244"/>
                        <a:pt x="15216" y="8184"/>
                      </a:cubicBezTo>
                      <a:cubicBezTo>
                        <a:pt x="15146" y="8039"/>
                        <a:pt x="15098" y="7893"/>
                        <a:pt x="15052" y="7753"/>
                      </a:cubicBezTo>
                      <a:cubicBezTo>
                        <a:pt x="15028" y="7683"/>
                        <a:pt x="15109" y="7617"/>
                        <a:pt x="15237" y="7585"/>
                      </a:cubicBezTo>
                      <a:cubicBezTo>
                        <a:pt x="15342" y="7563"/>
                        <a:pt x="15436" y="7549"/>
                        <a:pt x="15529" y="7538"/>
                      </a:cubicBezTo>
                      <a:cubicBezTo>
                        <a:pt x="15611" y="7527"/>
                        <a:pt x="15694" y="7521"/>
                        <a:pt x="15788" y="7521"/>
                      </a:cubicBezTo>
                      <a:cubicBezTo>
                        <a:pt x="15823" y="7521"/>
                        <a:pt x="15858" y="7521"/>
                        <a:pt x="15904" y="7521"/>
                      </a:cubicBezTo>
                      <a:cubicBezTo>
                        <a:pt x="16033" y="7526"/>
                        <a:pt x="16171" y="7543"/>
                        <a:pt x="16334" y="7565"/>
                      </a:cubicBezTo>
                      <a:cubicBezTo>
                        <a:pt x="16509" y="7586"/>
                        <a:pt x="16684" y="7601"/>
                        <a:pt x="16870" y="7612"/>
                      </a:cubicBezTo>
                      <a:cubicBezTo>
                        <a:pt x="16929" y="7612"/>
                        <a:pt x="16976" y="7619"/>
                        <a:pt x="17034" y="7619"/>
                      </a:cubicBezTo>
                      <a:cubicBezTo>
                        <a:pt x="17174" y="7619"/>
                        <a:pt x="17328" y="7613"/>
                        <a:pt x="17468" y="7597"/>
                      </a:cubicBezTo>
                      <a:cubicBezTo>
                        <a:pt x="17853" y="7559"/>
                        <a:pt x="18179" y="7478"/>
                        <a:pt x="18459" y="7408"/>
                      </a:cubicBezTo>
                      <a:cubicBezTo>
                        <a:pt x="18506" y="7397"/>
                        <a:pt x="18539" y="7376"/>
                        <a:pt x="18550" y="7354"/>
                      </a:cubicBezTo>
                      <a:cubicBezTo>
                        <a:pt x="18562" y="7333"/>
                        <a:pt x="18553" y="7312"/>
                        <a:pt x="18518" y="7295"/>
                      </a:cubicBezTo>
                      <a:cubicBezTo>
                        <a:pt x="18483" y="7274"/>
                        <a:pt x="18424" y="7262"/>
                        <a:pt x="18354" y="7262"/>
                      </a:cubicBezTo>
                      <a:cubicBezTo>
                        <a:pt x="18330" y="7262"/>
                        <a:pt x="18305" y="7263"/>
                        <a:pt x="18270" y="7268"/>
                      </a:cubicBezTo>
                      <a:cubicBezTo>
                        <a:pt x="18013" y="7312"/>
                        <a:pt x="17687" y="7359"/>
                        <a:pt x="17384" y="7359"/>
                      </a:cubicBezTo>
                      <a:lnTo>
                        <a:pt x="17373" y="7359"/>
                      </a:lnTo>
                      <a:cubicBezTo>
                        <a:pt x="17280" y="7359"/>
                        <a:pt x="17175" y="7360"/>
                        <a:pt x="17082" y="7349"/>
                      </a:cubicBezTo>
                      <a:cubicBezTo>
                        <a:pt x="16930" y="7333"/>
                        <a:pt x="16778" y="7305"/>
                        <a:pt x="16557" y="7257"/>
                      </a:cubicBezTo>
                      <a:lnTo>
                        <a:pt x="16520" y="7247"/>
                      </a:lnTo>
                      <a:cubicBezTo>
                        <a:pt x="16380" y="7214"/>
                        <a:pt x="16229" y="7181"/>
                        <a:pt x="16054" y="7154"/>
                      </a:cubicBezTo>
                      <a:cubicBezTo>
                        <a:pt x="15844" y="7122"/>
                        <a:pt x="15637" y="7105"/>
                        <a:pt x="15427" y="7100"/>
                      </a:cubicBezTo>
                      <a:cubicBezTo>
                        <a:pt x="15415" y="7100"/>
                        <a:pt x="15391" y="7100"/>
                        <a:pt x="15380" y="7100"/>
                      </a:cubicBezTo>
                      <a:cubicBezTo>
                        <a:pt x="15356" y="7100"/>
                        <a:pt x="15334" y="7100"/>
                        <a:pt x="15310" y="7100"/>
                      </a:cubicBezTo>
                      <a:lnTo>
                        <a:pt x="15296" y="7100"/>
                      </a:lnTo>
                      <a:cubicBezTo>
                        <a:pt x="15179" y="7100"/>
                        <a:pt x="15063" y="7075"/>
                        <a:pt x="14993" y="7026"/>
                      </a:cubicBezTo>
                      <a:cubicBezTo>
                        <a:pt x="14947" y="6999"/>
                        <a:pt x="14935" y="6961"/>
                        <a:pt x="14935" y="6923"/>
                      </a:cubicBezTo>
                      <a:cubicBezTo>
                        <a:pt x="14947" y="6821"/>
                        <a:pt x="14959" y="6719"/>
                        <a:pt x="14982" y="6622"/>
                      </a:cubicBezTo>
                      <a:cubicBezTo>
                        <a:pt x="15006" y="6541"/>
                        <a:pt x="15146" y="6481"/>
                        <a:pt x="15332" y="6481"/>
                      </a:cubicBezTo>
                      <a:cubicBezTo>
                        <a:pt x="15402" y="6481"/>
                        <a:pt x="15474" y="6475"/>
                        <a:pt x="15544" y="6475"/>
                      </a:cubicBezTo>
                      <a:cubicBezTo>
                        <a:pt x="15730" y="6465"/>
                        <a:pt x="15891" y="6443"/>
                        <a:pt x="16043" y="6427"/>
                      </a:cubicBezTo>
                      <a:lnTo>
                        <a:pt x="16090" y="6422"/>
                      </a:lnTo>
                      <a:cubicBezTo>
                        <a:pt x="16254" y="6400"/>
                        <a:pt x="16395" y="6390"/>
                        <a:pt x="16535" y="6385"/>
                      </a:cubicBezTo>
                      <a:cubicBezTo>
                        <a:pt x="16558" y="6385"/>
                        <a:pt x="16592" y="6385"/>
                        <a:pt x="16615" y="6385"/>
                      </a:cubicBezTo>
                      <a:cubicBezTo>
                        <a:pt x="16720" y="6385"/>
                        <a:pt x="16824" y="6389"/>
                        <a:pt x="16929" y="6400"/>
                      </a:cubicBezTo>
                      <a:cubicBezTo>
                        <a:pt x="17208" y="6432"/>
                        <a:pt x="17491" y="6508"/>
                        <a:pt x="17759" y="6583"/>
                      </a:cubicBezTo>
                      <a:cubicBezTo>
                        <a:pt x="17794" y="6594"/>
                        <a:pt x="17841" y="6600"/>
                        <a:pt x="17876" y="6600"/>
                      </a:cubicBezTo>
                      <a:cubicBezTo>
                        <a:pt x="17923" y="6600"/>
                        <a:pt x="17969" y="6594"/>
                        <a:pt x="17993" y="6583"/>
                      </a:cubicBezTo>
                      <a:cubicBezTo>
                        <a:pt x="18028" y="6567"/>
                        <a:pt x="18051" y="6551"/>
                        <a:pt x="18051" y="6529"/>
                      </a:cubicBezTo>
                      <a:cubicBezTo>
                        <a:pt x="18051" y="6508"/>
                        <a:pt x="18028" y="6482"/>
                        <a:pt x="17993" y="6465"/>
                      </a:cubicBezTo>
                      <a:cubicBezTo>
                        <a:pt x="17725" y="6358"/>
                        <a:pt x="17468" y="6255"/>
                        <a:pt x="17118" y="6179"/>
                      </a:cubicBezTo>
                      <a:cubicBezTo>
                        <a:pt x="16943" y="6141"/>
                        <a:pt x="16744" y="6109"/>
                        <a:pt x="16546" y="6098"/>
                      </a:cubicBezTo>
                      <a:cubicBezTo>
                        <a:pt x="16429" y="6093"/>
                        <a:pt x="16300" y="6088"/>
                        <a:pt x="16149" y="6088"/>
                      </a:cubicBezTo>
                      <a:cubicBezTo>
                        <a:pt x="16090" y="6088"/>
                        <a:pt x="16042" y="6088"/>
                        <a:pt x="15996" y="6088"/>
                      </a:cubicBezTo>
                      <a:cubicBezTo>
                        <a:pt x="15926" y="6088"/>
                        <a:pt x="15869" y="6088"/>
                        <a:pt x="15799" y="6088"/>
                      </a:cubicBezTo>
                      <a:cubicBezTo>
                        <a:pt x="15694" y="6088"/>
                        <a:pt x="15614" y="6089"/>
                        <a:pt x="15544" y="6083"/>
                      </a:cubicBezTo>
                      <a:cubicBezTo>
                        <a:pt x="15532" y="6083"/>
                        <a:pt x="15530" y="6083"/>
                        <a:pt x="15518" y="6083"/>
                      </a:cubicBezTo>
                      <a:cubicBezTo>
                        <a:pt x="15413" y="6072"/>
                        <a:pt x="15331" y="6034"/>
                        <a:pt x="15296" y="5986"/>
                      </a:cubicBezTo>
                      <a:cubicBezTo>
                        <a:pt x="15272" y="5953"/>
                        <a:pt x="15272" y="5920"/>
                        <a:pt x="15296" y="5888"/>
                      </a:cubicBezTo>
                      <a:cubicBezTo>
                        <a:pt x="15412" y="5710"/>
                        <a:pt x="15555" y="5522"/>
                        <a:pt x="15729" y="5339"/>
                      </a:cubicBezTo>
                      <a:cubicBezTo>
                        <a:pt x="15811" y="5247"/>
                        <a:pt x="15997" y="5188"/>
                        <a:pt x="16207" y="5177"/>
                      </a:cubicBezTo>
                      <a:cubicBezTo>
                        <a:pt x="16289" y="5172"/>
                        <a:pt x="16370" y="5172"/>
                        <a:pt x="16440" y="5172"/>
                      </a:cubicBezTo>
                      <a:cubicBezTo>
                        <a:pt x="16475" y="5172"/>
                        <a:pt x="16510" y="5172"/>
                        <a:pt x="16557" y="5172"/>
                      </a:cubicBezTo>
                      <a:cubicBezTo>
                        <a:pt x="16697" y="5178"/>
                        <a:pt x="16826" y="5188"/>
                        <a:pt x="16954" y="5209"/>
                      </a:cubicBezTo>
                      <a:cubicBezTo>
                        <a:pt x="17071" y="5231"/>
                        <a:pt x="17197" y="5263"/>
                        <a:pt x="17384" y="5317"/>
                      </a:cubicBezTo>
                      <a:lnTo>
                        <a:pt x="17468" y="5344"/>
                      </a:lnTo>
                      <a:cubicBezTo>
                        <a:pt x="17596" y="5382"/>
                        <a:pt x="17746" y="5431"/>
                        <a:pt x="17898" y="5469"/>
                      </a:cubicBezTo>
                      <a:cubicBezTo>
                        <a:pt x="18108" y="5517"/>
                        <a:pt x="18319" y="5549"/>
                        <a:pt x="18529" y="5560"/>
                      </a:cubicBezTo>
                      <a:cubicBezTo>
                        <a:pt x="18598" y="5565"/>
                        <a:pt x="18655" y="5565"/>
                        <a:pt x="18725" y="5565"/>
                      </a:cubicBezTo>
                      <a:cubicBezTo>
                        <a:pt x="19040" y="5565"/>
                        <a:pt x="19369" y="5528"/>
                        <a:pt x="19742" y="5442"/>
                      </a:cubicBezTo>
                      <a:cubicBezTo>
                        <a:pt x="19847" y="5420"/>
                        <a:pt x="19905" y="5354"/>
                        <a:pt x="19870" y="5295"/>
                      </a:cubicBezTo>
                      <a:cubicBezTo>
                        <a:pt x="19846" y="5247"/>
                        <a:pt x="19765" y="5214"/>
                        <a:pt x="19684" y="5214"/>
                      </a:cubicBezTo>
                      <a:cubicBezTo>
                        <a:pt x="19672" y="5214"/>
                        <a:pt x="19649" y="5216"/>
                        <a:pt x="19626" y="5221"/>
                      </a:cubicBezTo>
                      <a:cubicBezTo>
                        <a:pt x="19404" y="5253"/>
                        <a:pt x="19193" y="5268"/>
                        <a:pt x="19006" y="5268"/>
                      </a:cubicBezTo>
                      <a:cubicBezTo>
                        <a:pt x="18878" y="5268"/>
                        <a:pt x="18750" y="5264"/>
                        <a:pt x="18645" y="5248"/>
                      </a:cubicBezTo>
                      <a:cubicBezTo>
                        <a:pt x="18505" y="5232"/>
                        <a:pt x="18377" y="5199"/>
                        <a:pt x="18237" y="5155"/>
                      </a:cubicBezTo>
                      <a:cubicBezTo>
                        <a:pt x="18132" y="5123"/>
                        <a:pt x="18025" y="5081"/>
                        <a:pt x="17920" y="5038"/>
                      </a:cubicBezTo>
                      <a:lnTo>
                        <a:pt x="17829" y="4999"/>
                      </a:lnTo>
                      <a:cubicBezTo>
                        <a:pt x="17689" y="4945"/>
                        <a:pt x="17514" y="4881"/>
                        <a:pt x="17304" y="4832"/>
                      </a:cubicBezTo>
                      <a:cubicBezTo>
                        <a:pt x="17106" y="4784"/>
                        <a:pt x="16870" y="4757"/>
                        <a:pt x="16637" y="4746"/>
                      </a:cubicBezTo>
                      <a:cubicBezTo>
                        <a:pt x="16625" y="4746"/>
                        <a:pt x="16593" y="4747"/>
                        <a:pt x="16546" y="4741"/>
                      </a:cubicBezTo>
                      <a:cubicBezTo>
                        <a:pt x="16348" y="4736"/>
                        <a:pt x="16205" y="4654"/>
                        <a:pt x="16229" y="4563"/>
                      </a:cubicBezTo>
                      <a:cubicBezTo>
                        <a:pt x="16275" y="4423"/>
                        <a:pt x="16311" y="4197"/>
                        <a:pt x="16334" y="4009"/>
                      </a:cubicBezTo>
                      <a:cubicBezTo>
                        <a:pt x="16346" y="3923"/>
                        <a:pt x="16523" y="3858"/>
                        <a:pt x="16710" y="3874"/>
                      </a:cubicBezTo>
                      <a:cubicBezTo>
                        <a:pt x="16745" y="3880"/>
                        <a:pt x="16780" y="3879"/>
                        <a:pt x="16826" y="3884"/>
                      </a:cubicBezTo>
                      <a:cubicBezTo>
                        <a:pt x="16966" y="3895"/>
                        <a:pt x="17105" y="3911"/>
                        <a:pt x="17257" y="3916"/>
                      </a:cubicBezTo>
                      <a:cubicBezTo>
                        <a:pt x="17315" y="3916"/>
                        <a:pt x="17373" y="3921"/>
                        <a:pt x="17431" y="3921"/>
                      </a:cubicBezTo>
                      <a:cubicBezTo>
                        <a:pt x="17583" y="3921"/>
                        <a:pt x="17722" y="3911"/>
                        <a:pt x="17851" y="3894"/>
                      </a:cubicBezTo>
                      <a:cubicBezTo>
                        <a:pt x="18200" y="3851"/>
                        <a:pt x="18518" y="3749"/>
                        <a:pt x="18809" y="3593"/>
                      </a:cubicBezTo>
                      <a:cubicBezTo>
                        <a:pt x="18879" y="3555"/>
                        <a:pt x="18879" y="3492"/>
                        <a:pt x="18809" y="3443"/>
                      </a:cubicBezTo>
                      <a:cubicBezTo>
                        <a:pt x="18762" y="3416"/>
                        <a:pt x="18703" y="3399"/>
                        <a:pt x="18645" y="3399"/>
                      </a:cubicBezTo>
                      <a:cubicBezTo>
                        <a:pt x="18610" y="3399"/>
                        <a:pt x="18563" y="3405"/>
                        <a:pt x="18539" y="3416"/>
                      </a:cubicBezTo>
                      <a:cubicBezTo>
                        <a:pt x="18271" y="3519"/>
                        <a:pt x="17991" y="3582"/>
                        <a:pt x="17723" y="3598"/>
                      </a:cubicBezTo>
                      <a:cubicBezTo>
                        <a:pt x="17676" y="3603"/>
                        <a:pt x="17631" y="3605"/>
                        <a:pt x="17585" y="3605"/>
                      </a:cubicBezTo>
                      <a:cubicBezTo>
                        <a:pt x="17503" y="3605"/>
                        <a:pt x="17408" y="3598"/>
                        <a:pt x="17315" y="3593"/>
                      </a:cubicBezTo>
                      <a:cubicBezTo>
                        <a:pt x="17210" y="3582"/>
                        <a:pt x="17103" y="3567"/>
                        <a:pt x="16987" y="3556"/>
                      </a:cubicBezTo>
                      <a:cubicBezTo>
                        <a:pt x="16940" y="3551"/>
                        <a:pt x="16906" y="3544"/>
                        <a:pt x="16859" y="3539"/>
                      </a:cubicBezTo>
                      <a:cubicBezTo>
                        <a:pt x="16848" y="3539"/>
                        <a:pt x="16767" y="3528"/>
                        <a:pt x="16662" y="3517"/>
                      </a:cubicBezTo>
                      <a:cubicBezTo>
                        <a:pt x="16429" y="3490"/>
                        <a:pt x="16241" y="3416"/>
                        <a:pt x="16160" y="3313"/>
                      </a:cubicBezTo>
                      <a:cubicBezTo>
                        <a:pt x="16031" y="3163"/>
                        <a:pt x="15880" y="2995"/>
                        <a:pt x="15740" y="2888"/>
                      </a:cubicBezTo>
                      <a:cubicBezTo>
                        <a:pt x="15705" y="2855"/>
                        <a:pt x="15695" y="2822"/>
                        <a:pt x="15719" y="2790"/>
                      </a:cubicBezTo>
                      <a:cubicBezTo>
                        <a:pt x="15742" y="2758"/>
                        <a:pt x="15788" y="2732"/>
                        <a:pt x="15846" y="2716"/>
                      </a:cubicBezTo>
                      <a:cubicBezTo>
                        <a:pt x="15963" y="2689"/>
                        <a:pt x="16020" y="2677"/>
                        <a:pt x="16043" y="2672"/>
                      </a:cubicBezTo>
                      <a:cubicBezTo>
                        <a:pt x="16078" y="2667"/>
                        <a:pt x="16113" y="2661"/>
                        <a:pt x="16160" y="2655"/>
                      </a:cubicBezTo>
                      <a:cubicBezTo>
                        <a:pt x="16299" y="2639"/>
                        <a:pt x="16427" y="2623"/>
                        <a:pt x="16579" y="2601"/>
                      </a:cubicBezTo>
                      <a:cubicBezTo>
                        <a:pt x="16789" y="2569"/>
                        <a:pt x="16964" y="2520"/>
                        <a:pt x="17103" y="2467"/>
                      </a:cubicBezTo>
                      <a:cubicBezTo>
                        <a:pt x="17383" y="2359"/>
                        <a:pt x="17585" y="2203"/>
                        <a:pt x="17701" y="2009"/>
                      </a:cubicBezTo>
                      <a:cubicBezTo>
                        <a:pt x="17736" y="1960"/>
                        <a:pt x="17664" y="1901"/>
                        <a:pt x="17559" y="1874"/>
                      </a:cubicBezTo>
                      <a:cubicBezTo>
                        <a:pt x="17524" y="1863"/>
                        <a:pt x="17477" y="1859"/>
                        <a:pt x="17442" y="1859"/>
                      </a:cubicBezTo>
                      <a:cubicBezTo>
                        <a:pt x="17372" y="1859"/>
                        <a:pt x="17313" y="1875"/>
                        <a:pt x="17278" y="1908"/>
                      </a:cubicBezTo>
                      <a:cubicBezTo>
                        <a:pt x="17127" y="2053"/>
                        <a:pt x="16943" y="2166"/>
                        <a:pt x="16710" y="2231"/>
                      </a:cubicBezTo>
                      <a:cubicBezTo>
                        <a:pt x="16605" y="2263"/>
                        <a:pt x="16474" y="2284"/>
                        <a:pt x="16334" y="2300"/>
                      </a:cubicBezTo>
                      <a:cubicBezTo>
                        <a:pt x="16229" y="2311"/>
                        <a:pt x="16112" y="2321"/>
                        <a:pt x="15996" y="2327"/>
                      </a:cubicBezTo>
                      <a:cubicBezTo>
                        <a:pt x="15961" y="2332"/>
                        <a:pt x="15915" y="2333"/>
                        <a:pt x="15868" y="2339"/>
                      </a:cubicBezTo>
                      <a:cubicBezTo>
                        <a:pt x="15821" y="2344"/>
                        <a:pt x="15659" y="2359"/>
                        <a:pt x="15449" y="2381"/>
                      </a:cubicBezTo>
                      <a:cubicBezTo>
                        <a:pt x="15239" y="2402"/>
                        <a:pt x="15018" y="2381"/>
                        <a:pt x="14855" y="2317"/>
                      </a:cubicBezTo>
                      <a:cubicBezTo>
                        <a:pt x="14656" y="2241"/>
                        <a:pt x="14468" y="2166"/>
                        <a:pt x="14363" y="2128"/>
                      </a:cubicBezTo>
                      <a:cubicBezTo>
                        <a:pt x="14246" y="2085"/>
                        <a:pt x="14212" y="2009"/>
                        <a:pt x="14293" y="1945"/>
                      </a:cubicBezTo>
                      <a:cubicBezTo>
                        <a:pt x="14422" y="1848"/>
                        <a:pt x="14517" y="1741"/>
                        <a:pt x="14563" y="1638"/>
                      </a:cubicBezTo>
                      <a:cubicBezTo>
                        <a:pt x="14610" y="1530"/>
                        <a:pt x="14611" y="1428"/>
                        <a:pt x="14611" y="1342"/>
                      </a:cubicBezTo>
                      <a:cubicBezTo>
                        <a:pt x="14611" y="1315"/>
                        <a:pt x="14611" y="1293"/>
                        <a:pt x="14611" y="1266"/>
                      </a:cubicBezTo>
                      <a:cubicBezTo>
                        <a:pt x="14611" y="1207"/>
                        <a:pt x="14599" y="1147"/>
                        <a:pt x="14611" y="1093"/>
                      </a:cubicBezTo>
                      <a:cubicBezTo>
                        <a:pt x="14622" y="1012"/>
                        <a:pt x="14655" y="949"/>
                        <a:pt x="14702" y="884"/>
                      </a:cubicBezTo>
                      <a:cubicBezTo>
                        <a:pt x="14807" y="755"/>
                        <a:pt x="15028" y="630"/>
                        <a:pt x="15354" y="517"/>
                      </a:cubicBezTo>
                      <a:cubicBezTo>
                        <a:pt x="15401" y="501"/>
                        <a:pt x="15427" y="480"/>
                        <a:pt x="15427" y="458"/>
                      </a:cubicBezTo>
                      <a:cubicBezTo>
                        <a:pt x="15427" y="431"/>
                        <a:pt x="15415" y="404"/>
                        <a:pt x="15369" y="382"/>
                      </a:cubicBezTo>
                      <a:cubicBezTo>
                        <a:pt x="15310" y="355"/>
                        <a:pt x="15229" y="333"/>
                        <a:pt x="15135" y="333"/>
                      </a:cubicBezTo>
                      <a:cubicBezTo>
                        <a:pt x="15100" y="333"/>
                        <a:pt x="15053" y="340"/>
                        <a:pt x="15030" y="345"/>
                      </a:cubicBezTo>
                      <a:cubicBezTo>
                        <a:pt x="14575" y="453"/>
                        <a:pt x="14258" y="586"/>
                        <a:pt x="14071" y="743"/>
                      </a:cubicBezTo>
                      <a:cubicBezTo>
                        <a:pt x="13966" y="829"/>
                        <a:pt x="13899" y="926"/>
                        <a:pt x="13852" y="1039"/>
                      </a:cubicBezTo>
                      <a:cubicBezTo>
                        <a:pt x="13829" y="1120"/>
                        <a:pt x="13817" y="1201"/>
                        <a:pt x="13805" y="1271"/>
                      </a:cubicBezTo>
                      <a:lnTo>
                        <a:pt x="13794" y="1325"/>
                      </a:lnTo>
                      <a:cubicBezTo>
                        <a:pt x="13783" y="1422"/>
                        <a:pt x="13756" y="1491"/>
                        <a:pt x="13721" y="1551"/>
                      </a:cubicBezTo>
                      <a:cubicBezTo>
                        <a:pt x="13686" y="1610"/>
                        <a:pt x="13642" y="1658"/>
                        <a:pt x="13572" y="1712"/>
                      </a:cubicBezTo>
                      <a:cubicBezTo>
                        <a:pt x="13514" y="1755"/>
                        <a:pt x="13418" y="1788"/>
                        <a:pt x="13313" y="1788"/>
                      </a:cubicBezTo>
                      <a:cubicBezTo>
                        <a:pt x="13266" y="1788"/>
                        <a:pt x="13221" y="1783"/>
                        <a:pt x="13186" y="1778"/>
                      </a:cubicBezTo>
                      <a:cubicBezTo>
                        <a:pt x="12871" y="1713"/>
                        <a:pt x="12543" y="1654"/>
                        <a:pt x="12205" y="1611"/>
                      </a:cubicBezTo>
                      <a:cubicBezTo>
                        <a:pt x="12100" y="1601"/>
                        <a:pt x="12019" y="1562"/>
                        <a:pt x="11972" y="1519"/>
                      </a:cubicBezTo>
                      <a:cubicBezTo>
                        <a:pt x="11925" y="1476"/>
                        <a:pt x="11925" y="1427"/>
                        <a:pt x="11972" y="1384"/>
                      </a:cubicBezTo>
                      <a:cubicBezTo>
                        <a:pt x="11984" y="1373"/>
                        <a:pt x="11997" y="1362"/>
                        <a:pt x="11997" y="1357"/>
                      </a:cubicBezTo>
                      <a:cubicBezTo>
                        <a:pt x="12091" y="1265"/>
                        <a:pt x="12138" y="1174"/>
                        <a:pt x="12161" y="1088"/>
                      </a:cubicBezTo>
                      <a:cubicBezTo>
                        <a:pt x="12196" y="926"/>
                        <a:pt x="12102" y="754"/>
                        <a:pt x="11892" y="571"/>
                      </a:cubicBezTo>
                      <a:cubicBezTo>
                        <a:pt x="11857" y="538"/>
                        <a:pt x="11763" y="512"/>
                        <a:pt x="11669" y="512"/>
                      </a:cubicBezTo>
                      <a:cubicBezTo>
                        <a:pt x="11646" y="512"/>
                        <a:pt x="11623" y="512"/>
                        <a:pt x="11600" y="517"/>
                      </a:cubicBezTo>
                      <a:cubicBezTo>
                        <a:pt x="11542" y="522"/>
                        <a:pt x="11496" y="539"/>
                        <a:pt x="11473" y="566"/>
                      </a:cubicBezTo>
                      <a:cubicBezTo>
                        <a:pt x="11449" y="587"/>
                        <a:pt x="11450" y="608"/>
                        <a:pt x="11462" y="630"/>
                      </a:cubicBezTo>
                      <a:cubicBezTo>
                        <a:pt x="11567" y="781"/>
                        <a:pt x="11600" y="927"/>
                        <a:pt x="11542" y="1046"/>
                      </a:cubicBezTo>
                      <a:cubicBezTo>
                        <a:pt x="11519" y="1105"/>
                        <a:pt x="11459" y="1158"/>
                        <a:pt x="11378" y="1217"/>
                      </a:cubicBezTo>
                      <a:cubicBezTo>
                        <a:pt x="11320" y="1260"/>
                        <a:pt x="11252" y="1304"/>
                        <a:pt x="11170" y="1352"/>
                      </a:cubicBezTo>
                      <a:lnTo>
                        <a:pt x="11097" y="1396"/>
                      </a:lnTo>
                      <a:cubicBezTo>
                        <a:pt x="10981" y="1466"/>
                        <a:pt x="10807" y="1509"/>
                        <a:pt x="10609" y="1509"/>
                      </a:cubicBezTo>
                      <a:cubicBezTo>
                        <a:pt x="10329" y="1509"/>
                        <a:pt x="10039" y="1519"/>
                        <a:pt x="9771" y="1536"/>
                      </a:cubicBezTo>
                      <a:cubicBezTo>
                        <a:pt x="9747" y="1536"/>
                        <a:pt x="9710" y="1541"/>
                        <a:pt x="9687" y="1541"/>
                      </a:cubicBezTo>
                      <a:cubicBezTo>
                        <a:pt x="9442" y="1541"/>
                        <a:pt x="9233" y="1477"/>
                        <a:pt x="9151" y="1369"/>
                      </a:cubicBezTo>
                      <a:cubicBezTo>
                        <a:pt x="9151" y="1363"/>
                        <a:pt x="9140" y="1357"/>
                        <a:pt x="9140" y="1352"/>
                      </a:cubicBezTo>
                      <a:cubicBezTo>
                        <a:pt x="9093" y="1298"/>
                        <a:pt x="9068" y="1239"/>
                        <a:pt x="9056" y="1185"/>
                      </a:cubicBezTo>
                      <a:cubicBezTo>
                        <a:pt x="9045" y="1131"/>
                        <a:pt x="9058" y="1066"/>
                        <a:pt x="9093" y="980"/>
                      </a:cubicBezTo>
                      <a:cubicBezTo>
                        <a:pt x="9093" y="964"/>
                        <a:pt x="9104" y="948"/>
                        <a:pt x="9104" y="926"/>
                      </a:cubicBezTo>
                      <a:cubicBezTo>
                        <a:pt x="9127" y="861"/>
                        <a:pt x="9150" y="797"/>
                        <a:pt x="9162" y="727"/>
                      </a:cubicBezTo>
                      <a:cubicBezTo>
                        <a:pt x="9174" y="630"/>
                        <a:pt x="9151" y="534"/>
                        <a:pt x="9093" y="453"/>
                      </a:cubicBezTo>
                      <a:cubicBezTo>
                        <a:pt x="8988" y="297"/>
                        <a:pt x="8779" y="157"/>
                        <a:pt x="8429" y="22"/>
                      </a:cubicBezTo>
                      <a:cubicBezTo>
                        <a:pt x="8394" y="6"/>
                        <a:pt x="8335" y="0"/>
                        <a:pt x="8276" y="0"/>
                      </a:cubicBezTo>
                      <a:close/>
                    </a:path>
                  </a:pathLst>
                </a:custGeom>
                <a:solidFill>
                  <a:srgbClr val="F8BA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29" name="Bacteria"/>
                <p:cNvSpPr/>
                <p:nvPr/>
              </p:nvSpPr>
              <p:spPr>
                <a:xfrm>
                  <a:off x="310135" y="1827872"/>
                  <a:ext cx="470340" cy="1020688"/>
                </a:xfrm>
                <a:custGeom>
                  <a:avLst/>
                  <a:gdLst/>
                  <a:ahLst/>
                  <a:cxnLst>
                    <a:cxn ang="0">
                      <a:pos x="wd2" y="hd2"/>
                    </a:cxn>
                    <a:cxn ang="5400000">
                      <a:pos x="wd2" y="hd2"/>
                    </a:cxn>
                    <a:cxn ang="10800000">
                      <a:pos x="wd2" y="hd2"/>
                    </a:cxn>
                    <a:cxn ang="16200000">
                      <a:pos x="wd2" y="hd2"/>
                    </a:cxn>
                  </a:cxnLst>
                  <a:rect l="0" t="0" r="r" b="b"/>
                  <a:pathLst>
                    <a:path w="21546" h="21600" extrusionOk="0">
                      <a:moveTo>
                        <a:pt x="8276" y="0"/>
                      </a:moveTo>
                      <a:cubicBezTo>
                        <a:pt x="8218" y="0"/>
                        <a:pt x="8160" y="11"/>
                        <a:pt x="8101" y="27"/>
                      </a:cubicBezTo>
                      <a:cubicBezTo>
                        <a:pt x="8055" y="43"/>
                        <a:pt x="8018" y="69"/>
                        <a:pt x="8007" y="91"/>
                      </a:cubicBezTo>
                      <a:cubicBezTo>
                        <a:pt x="8007" y="112"/>
                        <a:pt x="8019" y="134"/>
                        <a:pt x="8054" y="150"/>
                      </a:cubicBezTo>
                      <a:cubicBezTo>
                        <a:pt x="8287" y="274"/>
                        <a:pt x="8427" y="398"/>
                        <a:pt x="8462" y="522"/>
                      </a:cubicBezTo>
                      <a:cubicBezTo>
                        <a:pt x="8485" y="581"/>
                        <a:pt x="8486" y="646"/>
                        <a:pt x="8451" y="711"/>
                      </a:cubicBezTo>
                      <a:cubicBezTo>
                        <a:pt x="8440" y="754"/>
                        <a:pt x="8405" y="802"/>
                        <a:pt x="8382" y="845"/>
                      </a:cubicBezTo>
                      <a:cubicBezTo>
                        <a:pt x="8370" y="867"/>
                        <a:pt x="8357" y="894"/>
                        <a:pt x="8346" y="921"/>
                      </a:cubicBezTo>
                      <a:cubicBezTo>
                        <a:pt x="8311" y="996"/>
                        <a:pt x="8265" y="1083"/>
                        <a:pt x="8265" y="1180"/>
                      </a:cubicBezTo>
                      <a:cubicBezTo>
                        <a:pt x="8265" y="1272"/>
                        <a:pt x="8301" y="1373"/>
                        <a:pt x="8371" y="1470"/>
                      </a:cubicBezTo>
                      <a:cubicBezTo>
                        <a:pt x="8383" y="1486"/>
                        <a:pt x="8392" y="1503"/>
                        <a:pt x="8404" y="1514"/>
                      </a:cubicBezTo>
                      <a:cubicBezTo>
                        <a:pt x="8474" y="1605"/>
                        <a:pt x="8380" y="1708"/>
                        <a:pt x="8182" y="1751"/>
                      </a:cubicBezTo>
                      <a:cubicBezTo>
                        <a:pt x="8077" y="1773"/>
                        <a:pt x="7973" y="1800"/>
                        <a:pt x="7868" y="1827"/>
                      </a:cubicBezTo>
                      <a:cubicBezTo>
                        <a:pt x="7810" y="1843"/>
                        <a:pt x="7741" y="1847"/>
                        <a:pt x="7682" y="1847"/>
                      </a:cubicBezTo>
                      <a:cubicBezTo>
                        <a:pt x="7507" y="1847"/>
                        <a:pt x="7354" y="1800"/>
                        <a:pt x="7296" y="1719"/>
                      </a:cubicBezTo>
                      <a:cubicBezTo>
                        <a:pt x="7226" y="1627"/>
                        <a:pt x="7121" y="1547"/>
                        <a:pt x="7004" y="1477"/>
                      </a:cubicBezTo>
                      <a:cubicBezTo>
                        <a:pt x="6771" y="1347"/>
                        <a:pt x="6467" y="1260"/>
                        <a:pt x="6024" y="1195"/>
                      </a:cubicBezTo>
                      <a:cubicBezTo>
                        <a:pt x="6001" y="1195"/>
                        <a:pt x="5989" y="1190"/>
                        <a:pt x="5966" y="1190"/>
                      </a:cubicBezTo>
                      <a:cubicBezTo>
                        <a:pt x="5872" y="1190"/>
                        <a:pt x="5779" y="1217"/>
                        <a:pt x="5732" y="1254"/>
                      </a:cubicBezTo>
                      <a:cubicBezTo>
                        <a:pt x="5697" y="1281"/>
                        <a:pt x="5687" y="1309"/>
                        <a:pt x="5710" y="1330"/>
                      </a:cubicBezTo>
                      <a:cubicBezTo>
                        <a:pt x="5722" y="1352"/>
                        <a:pt x="5759" y="1368"/>
                        <a:pt x="5805" y="1379"/>
                      </a:cubicBezTo>
                      <a:cubicBezTo>
                        <a:pt x="6120" y="1454"/>
                        <a:pt x="6350" y="1541"/>
                        <a:pt x="6490" y="1648"/>
                      </a:cubicBezTo>
                      <a:cubicBezTo>
                        <a:pt x="6560" y="1702"/>
                        <a:pt x="6609" y="1757"/>
                        <a:pt x="6644" y="1827"/>
                      </a:cubicBezTo>
                      <a:cubicBezTo>
                        <a:pt x="6678" y="1891"/>
                        <a:pt x="6713" y="1960"/>
                        <a:pt x="6713" y="2036"/>
                      </a:cubicBezTo>
                      <a:lnTo>
                        <a:pt x="6713" y="2052"/>
                      </a:lnTo>
                      <a:cubicBezTo>
                        <a:pt x="6713" y="2101"/>
                        <a:pt x="6725" y="2134"/>
                        <a:pt x="6702" y="2177"/>
                      </a:cubicBezTo>
                      <a:cubicBezTo>
                        <a:pt x="6678" y="2209"/>
                        <a:pt x="6633" y="2246"/>
                        <a:pt x="6574" y="2273"/>
                      </a:cubicBezTo>
                      <a:cubicBezTo>
                        <a:pt x="6341" y="2381"/>
                        <a:pt x="6131" y="2494"/>
                        <a:pt x="5933" y="2618"/>
                      </a:cubicBezTo>
                      <a:cubicBezTo>
                        <a:pt x="5874" y="2656"/>
                        <a:pt x="5782" y="2677"/>
                        <a:pt x="5689" y="2677"/>
                      </a:cubicBezTo>
                      <a:cubicBezTo>
                        <a:pt x="5642" y="2677"/>
                        <a:pt x="5582" y="2673"/>
                        <a:pt x="5536" y="2662"/>
                      </a:cubicBezTo>
                      <a:cubicBezTo>
                        <a:pt x="5466" y="2646"/>
                        <a:pt x="5441" y="2635"/>
                        <a:pt x="5441" y="2635"/>
                      </a:cubicBezTo>
                      <a:cubicBezTo>
                        <a:pt x="5359" y="2597"/>
                        <a:pt x="5269" y="2548"/>
                        <a:pt x="5164" y="2478"/>
                      </a:cubicBezTo>
                      <a:lnTo>
                        <a:pt x="5105" y="2440"/>
                      </a:lnTo>
                      <a:cubicBezTo>
                        <a:pt x="5024" y="2386"/>
                        <a:pt x="4930" y="2327"/>
                        <a:pt x="4825" y="2273"/>
                      </a:cubicBezTo>
                      <a:cubicBezTo>
                        <a:pt x="4685" y="2198"/>
                        <a:pt x="4522" y="2139"/>
                        <a:pt x="4358" y="2096"/>
                      </a:cubicBezTo>
                      <a:cubicBezTo>
                        <a:pt x="4195" y="2053"/>
                        <a:pt x="4006" y="2025"/>
                        <a:pt x="3808" y="2009"/>
                      </a:cubicBezTo>
                      <a:cubicBezTo>
                        <a:pt x="3680" y="1998"/>
                        <a:pt x="3540" y="1993"/>
                        <a:pt x="3400" y="1993"/>
                      </a:cubicBezTo>
                      <a:cubicBezTo>
                        <a:pt x="3342" y="1993"/>
                        <a:pt x="3298" y="1993"/>
                        <a:pt x="3239" y="1993"/>
                      </a:cubicBezTo>
                      <a:cubicBezTo>
                        <a:pt x="3135" y="1993"/>
                        <a:pt x="3029" y="2042"/>
                        <a:pt x="3017" y="2096"/>
                      </a:cubicBezTo>
                      <a:cubicBezTo>
                        <a:pt x="3005" y="2123"/>
                        <a:pt x="3015" y="2149"/>
                        <a:pt x="3050" y="2170"/>
                      </a:cubicBezTo>
                      <a:cubicBezTo>
                        <a:pt x="3073" y="2186"/>
                        <a:pt x="3120" y="2199"/>
                        <a:pt x="3167" y="2204"/>
                      </a:cubicBezTo>
                      <a:cubicBezTo>
                        <a:pt x="3516" y="2225"/>
                        <a:pt x="3809" y="2274"/>
                        <a:pt x="4019" y="2344"/>
                      </a:cubicBezTo>
                      <a:cubicBezTo>
                        <a:pt x="4124" y="2381"/>
                        <a:pt x="4218" y="2424"/>
                        <a:pt x="4300" y="2483"/>
                      </a:cubicBezTo>
                      <a:cubicBezTo>
                        <a:pt x="4358" y="2527"/>
                        <a:pt x="4416" y="2575"/>
                        <a:pt x="4486" y="2623"/>
                      </a:cubicBezTo>
                      <a:lnTo>
                        <a:pt x="4544" y="2667"/>
                      </a:lnTo>
                      <a:cubicBezTo>
                        <a:pt x="4626" y="2737"/>
                        <a:pt x="4732" y="2812"/>
                        <a:pt x="4872" y="2882"/>
                      </a:cubicBezTo>
                      <a:cubicBezTo>
                        <a:pt x="4896" y="2893"/>
                        <a:pt x="4951" y="2926"/>
                        <a:pt x="5033" y="2963"/>
                      </a:cubicBezTo>
                      <a:cubicBezTo>
                        <a:pt x="5196" y="3039"/>
                        <a:pt x="5243" y="3152"/>
                        <a:pt x="5149" y="3255"/>
                      </a:cubicBezTo>
                      <a:cubicBezTo>
                        <a:pt x="5021" y="3389"/>
                        <a:pt x="4895" y="3528"/>
                        <a:pt x="4825" y="3620"/>
                      </a:cubicBezTo>
                      <a:cubicBezTo>
                        <a:pt x="4790" y="3658"/>
                        <a:pt x="4721" y="3686"/>
                        <a:pt x="4639" y="3686"/>
                      </a:cubicBezTo>
                      <a:cubicBezTo>
                        <a:pt x="4581" y="3686"/>
                        <a:pt x="4533" y="3680"/>
                        <a:pt x="4486" y="3664"/>
                      </a:cubicBezTo>
                      <a:cubicBezTo>
                        <a:pt x="4416" y="3637"/>
                        <a:pt x="4381" y="3620"/>
                        <a:pt x="4369" y="3615"/>
                      </a:cubicBezTo>
                      <a:lnTo>
                        <a:pt x="4347" y="3598"/>
                      </a:lnTo>
                      <a:cubicBezTo>
                        <a:pt x="4266" y="3550"/>
                        <a:pt x="4158" y="3497"/>
                        <a:pt x="4041" y="3448"/>
                      </a:cubicBezTo>
                      <a:cubicBezTo>
                        <a:pt x="3913" y="3394"/>
                        <a:pt x="3762" y="3351"/>
                        <a:pt x="3622" y="3324"/>
                      </a:cubicBezTo>
                      <a:cubicBezTo>
                        <a:pt x="3482" y="3297"/>
                        <a:pt x="3331" y="3287"/>
                        <a:pt x="3156" y="3287"/>
                      </a:cubicBezTo>
                      <a:cubicBezTo>
                        <a:pt x="3027" y="3287"/>
                        <a:pt x="2899" y="3292"/>
                        <a:pt x="2747" y="3308"/>
                      </a:cubicBezTo>
                      <a:cubicBezTo>
                        <a:pt x="2654" y="3319"/>
                        <a:pt x="2598" y="3362"/>
                        <a:pt x="2598" y="3416"/>
                      </a:cubicBezTo>
                      <a:cubicBezTo>
                        <a:pt x="2610" y="3465"/>
                        <a:pt x="2665" y="3502"/>
                        <a:pt x="2758" y="3502"/>
                      </a:cubicBezTo>
                      <a:cubicBezTo>
                        <a:pt x="3027" y="3502"/>
                        <a:pt x="3251" y="3529"/>
                        <a:pt x="3414" y="3578"/>
                      </a:cubicBezTo>
                      <a:cubicBezTo>
                        <a:pt x="3508" y="3605"/>
                        <a:pt x="3589" y="3637"/>
                        <a:pt x="3659" y="3686"/>
                      </a:cubicBezTo>
                      <a:cubicBezTo>
                        <a:pt x="3717" y="3723"/>
                        <a:pt x="3774" y="3765"/>
                        <a:pt x="3844" y="3808"/>
                      </a:cubicBezTo>
                      <a:lnTo>
                        <a:pt x="3892" y="3840"/>
                      </a:lnTo>
                      <a:cubicBezTo>
                        <a:pt x="3927" y="3867"/>
                        <a:pt x="4054" y="3948"/>
                        <a:pt x="4194" y="4029"/>
                      </a:cubicBezTo>
                      <a:cubicBezTo>
                        <a:pt x="4299" y="4088"/>
                        <a:pt x="4324" y="4169"/>
                        <a:pt x="4289" y="4245"/>
                      </a:cubicBezTo>
                      <a:cubicBezTo>
                        <a:pt x="4266" y="4282"/>
                        <a:pt x="4253" y="4309"/>
                        <a:pt x="4242" y="4325"/>
                      </a:cubicBezTo>
                      <a:cubicBezTo>
                        <a:pt x="4195" y="4385"/>
                        <a:pt x="4079" y="4428"/>
                        <a:pt x="3939" y="4428"/>
                      </a:cubicBezTo>
                      <a:cubicBezTo>
                        <a:pt x="3834" y="4428"/>
                        <a:pt x="3682" y="4428"/>
                        <a:pt x="3600" y="4433"/>
                      </a:cubicBezTo>
                      <a:cubicBezTo>
                        <a:pt x="3390" y="4449"/>
                        <a:pt x="3202" y="4477"/>
                        <a:pt x="3050" y="4499"/>
                      </a:cubicBezTo>
                      <a:lnTo>
                        <a:pt x="3028" y="4504"/>
                      </a:lnTo>
                      <a:cubicBezTo>
                        <a:pt x="2888" y="4525"/>
                        <a:pt x="2748" y="4547"/>
                        <a:pt x="2620" y="4558"/>
                      </a:cubicBezTo>
                      <a:cubicBezTo>
                        <a:pt x="2527" y="4569"/>
                        <a:pt x="2432" y="4568"/>
                        <a:pt x="2350" y="4568"/>
                      </a:cubicBezTo>
                      <a:cubicBezTo>
                        <a:pt x="2304" y="4568"/>
                        <a:pt x="2258" y="4568"/>
                        <a:pt x="2212" y="4563"/>
                      </a:cubicBezTo>
                      <a:cubicBezTo>
                        <a:pt x="1967" y="4552"/>
                        <a:pt x="1677" y="4499"/>
                        <a:pt x="1373" y="4413"/>
                      </a:cubicBezTo>
                      <a:cubicBezTo>
                        <a:pt x="1338" y="4402"/>
                        <a:pt x="1314" y="4401"/>
                        <a:pt x="1279" y="4401"/>
                      </a:cubicBezTo>
                      <a:cubicBezTo>
                        <a:pt x="1220" y="4401"/>
                        <a:pt x="1161" y="4418"/>
                        <a:pt x="1115" y="4440"/>
                      </a:cubicBezTo>
                      <a:cubicBezTo>
                        <a:pt x="1045" y="4483"/>
                        <a:pt x="1059" y="4542"/>
                        <a:pt x="1140" y="4575"/>
                      </a:cubicBezTo>
                      <a:cubicBezTo>
                        <a:pt x="1362" y="4666"/>
                        <a:pt x="1675" y="4778"/>
                        <a:pt x="2095" y="4832"/>
                      </a:cubicBezTo>
                      <a:cubicBezTo>
                        <a:pt x="2247" y="4854"/>
                        <a:pt x="2420" y="4864"/>
                        <a:pt x="2583" y="4864"/>
                      </a:cubicBezTo>
                      <a:cubicBezTo>
                        <a:pt x="2618" y="4864"/>
                        <a:pt x="2654" y="4864"/>
                        <a:pt x="2689" y="4864"/>
                      </a:cubicBezTo>
                      <a:cubicBezTo>
                        <a:pt x="2864" y="4859"/>
                        <a:pt x="3051" y="4843"/>
                        <a:pt x="3203" y="4832"/>
                      </a:cubicBezTo>
                      <a:lnTo>
                        <a:pt x="3239" y="4827"/>
                      </a:lnTo>
                      <a:cubicBezTo>
                        <a:pt x="3391" y="4816"/>
                        <a:pt x="3541" y="4805"/>
                        <a:pt x="3680" y="4805"/>
                      </a:cubicBezTo>
                      <a:cubicBezTo>
                        <a:pt x="3739" y="4805"/>
                        <a:pt x="3798" y="4822"/>
                        <a:pt x="3844" y="4844"/>
                      </a:cubicBezTo>
                      <a:cubicBezTo>
                        <a:pt x="3879" y="4866"/>
                        <a:pt x="3893" y="4892"/>
                        <a:pt x="3881" y="4925"/>
                      </a:cubicBezTo>
                      <a:cubicBezTo>
                        <a:pt x="3823" y="5033"/>
                        <a:pt x="3729" y="5225"/>
                        <a:pt x="3659" y="5398"/>
                      </a:cubicBezTo>
                      <a:cubicBezTo>
                        <a:pt x="3624" y="5479"/>
                        <a:pt x="3436" y="5523"/>
                        <a:pt x="3272" y="5490"/>
                      </a:cubicBezTo>
                      <a:cubicBezTo>
                        <a:pt x="3202" y="5474"/>
                        <a:pt x="3157" y="5469"/>
                        <a:pt x="3134" y="5464"/>
                      </a:cubicBezTo>
                      <a:cubicBezTo>
                        <a:pt x="2947" y="5426"/>
                        <a:pt x="2737" y="5403"/>
                        <a:pt x="2551" y="5398"/>
                      </a:cubicBezTo>
                      <a:cubicBezTo>
                        <a:pt x="2516" y="5398"/>
                        <a:pt x="2469" y="5398"/>
                        <a:pt x="2434" y="5398"/>
                      </a:cubicBezTo>
                      <a:cubicBezTo>
                        <a:pt x="2131" y="5398"/>
                        <a:pt x="1827" y="5431"/>
                        <a:pt x="1454" y="5501"/>
                      </a:cubicBezTo>
                      <a:cubicBezTo>
                        <a:pt x="1349" y="5522"/>
                        <a:pt x="1302" y="5577"/>
                        <a:pt x="1337" y="5625"/>
                      </a:cubicBezTo>
                      <a:cubicBezTo>
                        <a:pt x="1360" y="5663"/>
                        <a:pt x="1441" y="5689"/>
                        <a:pt x="1523" y="5689"/>
                      </a:cubicBezTo>
                      <a:cubicBezTo>
                        <a:pt x="1535" y="5689"/>
                        <a:pt x="1547" y="5689"/>
                        <a:pt x="1570" y="5689"/>
                      </a:cubicBezTo>
                      <a:cubicBezTo>
                        <a:pt x="1769" y="5668"/>
                        <a:pt x="1957" y="5657"/>
                        <a:pt x="2132" y="5657"/>
                      </a:cubicBezTo>
                      <a:cubicBezTo>
                        <a:pt x="2260" y="5657"/>
                        <a:pt x="2374" y="5662"/>
                        <a:pt x="2467" y="5672"/>
                      </a:cubicBezTo>
                      <a:cubicBezTo>
                        <a:pt x="2595" y="5688"/>
                        <a:pt x="2726" y="5711"/>
                        <a:pt x="2842" y="5743"/>
                      </a:cubicBezTo>
                      <a:cubicBezTo>
                        <a:pt x="2959" y="5775"/>
                        <a:pt x="3075" y="5812"/>
                        <a:pt x="3192" y="5861"/>
                      </a:cubicBezTo>
                      <a:lnTo>
                        <a:pt x="3250" y="5878"/>
                      </a:lnTo>
                      <a:cubicBezTo>
                        <a:pt x="3379" y="5926"/>
                        <a:pt x="3448" y="6001"/>
                        <a:pt x="3436" y="6076"/>
                      </a:cubicBezTo>
                      <a:cubicBezTo>
                        <a:pt x="3390" y="6265"/>
                        <a:pt x="3354" y="6454"/>
                        <a:pt x="3331" y="6642"/>
                      </a:cubicBezTo>
                      <a:cubicBezTo>
                        <a:pt x="3319" y="6707"/>
                        <a:pt x="3215" y="6756"/>
                        <a:pt x="3086" y="6762"/>
                      </a:cubicBezTo>
                      <a:cubicBezTo>
                        <a:pt x="3051" y="6762"/>
                        <a:pt x="3016" y="6762"/>
                        <a:pt x="2981" y="6762"/>
                      </a:cubicBezTo>
                      <a:cubicBezTo>
                        <a:pt x="2887" y="6762"/>
                        <a:pt x="2808" y="6756"/>
                        <a:pt x="2715" y="6745"/>
                      </a:cubicBezTo>
                      <a:cubicBezTo>
                        <a:pt x="2575" y="6729"/>
                        <a:pt x="2432" y="6703"/>
                        <a:pt x="2292" y="6676"/>
                      </a:cubicBezTo>
                      <a:lnTo>
                        <a:pt x="2248" y="6664"/>
                      </a:lnTo>
                      <a:cubicBezTo>
                        <a:pt x="2108" y="6637"/>
                        <a:pt x="1942" y="6605"/>
                        <a:pt x="1767" y="6583"/>
                      </a:cubicBezTo>
                      <a:cubicBezTo>
                        <a:pt x="1592" y="6562"/>
                        <a:pt x="1420" y="6551"/>
                        <a:pt x="1257" y="6551"/>
                      </a:cubicBezTo>
                      <a:cubicBezTo>
                        <a:pt x="1233" y="6551"/>
                        <a:pt x="1196" y="6551"/>
                        <a:pt x="1173" y="6551"/>
                      </a:cubicBezTo>
                      <a:cubicBezTo>
                        <a:pt x="835" y="6557"/>
                        <a:pt x="509" y="6606"/>
                        <a:pt x="112" y="6703"/>
                      </a:cubicBezTo>
                      <a:cubicBezTo>
                        <a:pt x="19" y="6724"/>
                        <a:pt x="-29" y="6782"/>
                        <a:pt x="18" y="6831"/>
                      </a:cubicBezTo>
                      <a:cubicBezTo>
                        <a:pt x="53" y="6863"/>
                        <a:pt x="123" y="6885"/>
                        <a:pt x="193" y="6885"/>
                      </a:cubicBezTo>
                      <a:cubicBezTo>
                        <a:pt x="216" y="6885"/>
                        <a:pt x="228" y="6885"/>
                        <a:pt x="251" y="6880"/>
                      </a:cubicBezTo>
                      <a:cubicBezTo>
                        <a:pt x="519" y="6836"/>
                        <a:pt x="766" y="6816"/>
                        <a:pt x="987" y="6816"/>
                      </a:cubicBezTo>
                      <a:cubicBezTo>
                        <a:pt x="1045" y="6816"/>
                        <a:pt x="1093" y="6815"/>
                        <a:pt x="1151" y="6821"/>
                      </a:cubicBezTo>
                      <a:cubicBezTo>
                        <a:pt x="1279" y="6826"/>
                        <a:pt x="1408" y="6842"/>
                        <a:pt x="1548" y="6874"/>
                      </a:cubicBezTo>
                      <a:cubicBezTo>
                        <a:pt x="1665" y="6901"/>
                        <a:pt x="1792" y="6934"/>
                        <a:pt x="1920" y="6972"/>
                      </a:cubicBezTo>
                      <a:lnTo>
                        <a:pt x="1942" y="6977"/>
                      </a:lnTo>
                      <a:cubicBezTo>
                        <a:pt x="2094" y="7020"/>
                        <a:pt x="2247" y="7063"/>
                        <a:pt x="2445" y="7095"/>
                      </a:cubicBezTo>
                      <a:cubicBezTo>
                        <a:pt x="2632" y="7127"/>
                        <a:pt x="2830" y="7149"/>
                        <a:pt x="3028" y="7154"/>
                      </a:cubicBezTo>
                      <a:cubicBezTo>
                        <a:pt x="3168" y="7159"/>
                        <a:pt x="3298" y="7219"/>
                        <a:pt x="3298" y="7289"/>
                      </a:cubicBezTo>
                      <a:cubicBezTo>
                        <a:pt x="3298" y="7337"/>
                        <a:pt x="3309" y="7434"/>
                        <a:pt x="3309" y="7531"/>
                      </a:cubicBezTo>
                      <a:cubicBezTo>
                        <a:pt x="3309" y="7607"/>
                        <a:pt x="3158" y="7656"/>
                        <a:pt x="3006" y="7629"/>
                      </a:cubicBezTo>
                      <a:lnTo>
                        <a:pt x="2992" y="7629"/>
                      </a:lnTo>
                      <a:cubicBezTo>
                        <a:pt x="2863" y="7607"/>
                        <a:pt x="2724" y="7586"/>
                        <a:pt x="2573" y="7570"/>
                      </a:cubicBezTo>
                      <a:cubicBezTo>
                        <a:pt x="2479" y="7559"/>
                        <a:pt x="2385" y="7558"/>
                        <a:pt x="2292" y="7558"/>
                      </a:cubicBezTo>
                      <a:cubicBezTo>
                        <a:pt x="2210" y="7558"/>
                        <a:pt x="2140" y="7564"/>
                        <a:pt x="2059" y="7570"/>
                      </a:cubicBezTo>
                      <a:cubicBezTo>
                        <a:pt x="1685" y="7602"/>
                        <a:pt x="1382" y="7698"/>
                        <a:pt x="1184" y="7774"/>
                      </a:cubicBezTo>
                      <a:cubicBezTo>
                        <a:pt x="1114" y="7801"/>
                        <a:pt x="1091" y="7855"/>
                        <a:pt x="1126" y="7898"/>
                      </a:cubicBezTo>
                      <a:cubicBezTo>
                        <a:pt x="1161" y="7930"/>
                        <a:pt x="1220" y="7947"/>
                        <a:pt x="1279" y="7947"/>
                      </a:cubicBezTo>
                      <a:cubicBezTo>
                        <a:pt x="1302" y="7947"/>
                        <a:pt x="1336" y="7941"/>
                        <a:pt x="1359" y="7935"/>
                      </a:cubicBezTo>
                      <a:cubicBezTo>
                        <a:pt x="1627" y="7871"/>
                        <a:pt x="1875" y="7834"/>
                        <a:pt x="2073" y="7834"/>
                      </a:cubicBezTo>
                      <a:lnTo>
                        <a:pt x="2084" y="7834"/>
                      </a:lnTo>
                      <a:cubicBezTo>
                        <a:pt x="2189" y="7834"/>
                        <a:pt x="2304" y="7845"/>
                        <a:pt x="2408" y="7866"/>
                      </a:cubicBezTo>
                      <a:cubicBezTo>
                        <a:pt x="2502" y="7882"/>
                        <a:pt x="2595" y="7908"/>
                        <a:pt x="2700" y="7935"/>
                      </a:cubicBezTo>
                      <a:lnTo>
                        <a:pt x="2758" y="7952"/>
                      </a:lnTo>
                      <a:cubicBezTo>
                        <a:pt x="2828" y="7968"/>
                        <a:pt x="2994" y="8006"/>
                        <a:pt x="3134" y="8028"/>
                      </a:cubicBezTo>
                      <a:cubicBezTo>
                        <a:pt x="3274" y="8055"/>
                        <a:pt x="3377" y="8119"/>
                        <a:pt x="3389" y="8189"/>
                      </a:cubicBezTo>
                      <a:cubicBezTo>
                        <a:pt x="3401" y="8233"/>
                        <a:pt x="3402" y="8276"/>
                        <a:pt x="3425" y="8319"/>
                      </a:cubicBezTo>
                      <a:cubicBezTo>
                        <a:pt x="3460" y="8416"/>
                        <a:pt x="3343" y="8508"/>
                        <a:pt x="3145" y="8535"/>
                      </a:cubicBezTo>
                      <a:cubicBezTo>
                        <a:pt x="2993" y="8556"/>
                        <a:pt x="2876" y="8582"/>
                        <a:pt x="2806" y="8599"/>
                      </a:cubicBezTo>
                      <a:cubicBezTo>
                        <a:pt x="2619" y="8642"/>
                        <a:pt x="2468" y="8690"/>
                        <a:pt x="2328" y="8738"/>
                      </a:cubicBezTo>
                      <a:lnTo>
                        <a:pt x="2306" y="8743"/>
                      </a:lnTo>
                      <a:cubicBezTo>
                        <a:pt x="2178" y="8786"/>
                        <a:pt x="2059" y="8826"/>
                        <a:pt x="1942" y="8858"/>
                      </a:cubicBezTo>
                      <a:cubicBezTo>
                        <a:pt x="1814" y="8890"/>
                        <a:pt x="1688" y="8911"/>
                        <a:pt x="1559" y="8922"/>
                      </a:cubicBezTo>
                      <a:cubicBezTo>
                        <a:pt x="1466" y="8933"/>
                        <a:pt x="1373" y="8932"/>
                        <a:pt x="1268" y="8932"/>
                      </a:cubicBezTo>
                      <a:cubicBezTo>
                        <a:pt x="1081" y="8932"/>
                        <a:pt x="881" y="8922"/>
                        <a:pt x="659" y="8895"/>
                      </a:cubicBezTo>
                      <a:cubicBezTo>
                        <a:pt x="647" y="8895"/>
                        <a:pt x="627" y="8895"/>
                        <a:pt x="615" y="8895"/>
                      </a:cubicBezTo>
                      <a:cubicBezTo>
                        <a:pt x="534" y="8895"/>
                        <a:pt x="461" y="8921"/>
                        <a:pt x="426" y="8959"/>
                      </a:cubicBezTo>
                      <a:cubicBezTo>
                        <a:pt x="391" y="9007"/>
                        <a:pt x="452" y="9062"/>
                        <a:pt x="557" y="9083"/>
                      </a:cubicBezTo>
                      <a:cubicBezTo>
                        <a:pt x="802" y="9132"/>
                        <a:pt x="1162" y="9191"/>
                        <a:pt x="1570" y="9191"/>
                      </a:cubicBezTo>
                      <a:cubicBezTo>
                        <a:pt x="1594" y="9191"/>
                        <a:pt x="1605" y="9191"/>
                        <a:pt x="1629" y="9191"/>
                      </a:cubicBezTo>
                      <a:cubicBezTo>
                        <a:pt x="1815" y="9191"/>
                        <a:pt x="2025" y="9170"/>
                        <a:pt x="2212" y="9137"/>
                      </a:cubicBezTo>
                      <a:cubicBezTo>
                        <a:pt x="2375" y="9110"/>
                        <a:pt x="2538" y="9072"/>
                        <a:pt x="2678" y="9035"/>
                      </a:cubicBezTo>
                      <a:lnTo>
                        <a:pt x="2784" y="9008"/>
                      </a:lnTo>
                      <a:cubicBezTo>
                        <a:pt x="2901" y="8981"/>
                        <a:pt x="3003" y="8955"/>
                        <a:pt x="3108" y="8944"/>
                      </a:cubicBezTo>
                      <a:cubicBezTo>
                        <a:pt x="3178" y="8938"/>
                        <a:pt x="3260" y="8932"/>
                        <a:pt x="3342" y="8932"/>
                      </a:cubicBezTo>
                      <a:lnTo>
                        <a:pt x="3356" y="8932"/>
                      </a:lnTo>
                      <a:cubicBezTo>
                        <a:pt x="3496" y="8932"/>
                        <a:pt x="3624" y="8982"/>
                        <a:pt x="3659" y="9046"/>
                      </a:cubicBezTo>
                      <a:cubicBezTo>
                        <a:pt x="3717" y="9181"/>
                        <a:pt x="3774" y="9327"/>
                        <a:pt x="3844" y="9477"/>
                      </a:cubicBezTo>
                      <a:cubicBezTo>
                        <a:pt x="3856" y="9510"/>
                        <a:pt x="3858" y="9546"/>
                        <a:pt x="3823" y="9578"/>
                      </a:cubicBezTo>
                      <a:cubicBezTo>
                        <a:pt x="3764" y="9627"/>
                        <a:pt x="3659" y="9654"/>
                        <a:pt x="3531" y="9654"/>
                      </a:cubicBezTo>
                      <a:cubicBezTo>
                        <a:pt x="3531" y="9654"/>
                        <a:pt x="3495" y="9654"/>
                        <a:pt x="3484" y="9654"/>
                      </a:cubicBezTo>
                      <a:lnTo>
                        <a:pt x="3447" y="9654"/>
                      </a:lnTo>
                      <a:cubicBezTo>
                        <a:pt x="3237" y="9654"/>
                        <a:pt x="3039" y="9671"/>
                        <a:pt x="2864" y="9703"/>
                      </a:cubicBezTo>
                      <a:cubicBezTo>
                        <a:pt x="2549" y="9757"/>
                        <a:pt x="2257" y="9844"/>
                        <a:pt x="1942" y="9989"/>
                      </a:cubicBezTo>
                      <a:cubicBezTo>
                        <a:pt x="1860" y="10022"/>
                        <a:pt x="1861" y="10086"/>
                        <a:pt x="1931" y="10124"/>
                      </a:cubicBezTo>
                      <a:cubicBezTo>
                        <a:pt x="1966" y="10146"/>
                        <a:pt x="2026" y="10156"/>
                        <a:pt x="2084" y="10156"/>
                      </a:cubicBezTo>
                      <a:cubicBezTo>
                        <a:pt x="2119" y="10156"/>
                        <a:pt x="2166" y="10150"/>
                        <a:pt x="2201" y="10139"/>
                      </a:cubicBezTo>
                      <a:cubicBezTo>
                        <a:pt x="2492" y="10042"/>
                        <a:pt x="2761" y="9984"/>
                        <a:pt x="3017" y="9962"/>
                      </a:cubicBezTo>
                      <a:cubicBezTo>
                        <a:pt x="3087" y="9957"/>
                        <a:pt x="3155" y="9951"/>
                        <a:pt x="3225" y="9951"/>
                      </a:cubicBezTo>
                      <a:cubicBezTo>
                        <a:pt x="3283" y="9951"/>
                        <a:pt x="3355" y="9950"/>
                        <a:pt x="3425" y="9956"/>
                      </a:cubicBezTo>
                      <a:cubicBezTo>
                        <a:pt x="3554" y="9966"/>
                        <a:pt x="3682" y="9983"/>
                        <a:pt x="3834" y="9999"/>
                      </a:cubicBezTo>
                      <a:lnTo>
                        <a:pt x="3881" y="10004"/>
                      </a:lnTo>
                      <a:cubicBezTo>
                        <a:pt x="4068" y="10026"/>
                        <a:pt x="4205" y="10090"/>
                        <a:pt x="4264" y="10171"/>
                      </a:cubicBezTo>
                      <a:cubicBezTo>
                        <a:pt x="4322" y="10247"/>
                        <a:pt x="4417" y="10388"/>
                        <a:pt x="4522" y="10528"/>
                      </a:cubicBezTo>
                      <a:cubicBezTo>
                        <a:pt x="4546" y="10560"/>
                        <a:pt x="4557" y="10598"/>
                        <a:pt x="4533" y="10636"/>
                      </a:cubicBezTo>
                      <a:cubicBezTo>
                        <a:pt x="4498" y="10706"/>
                        <a:pt x="4382" y="10754"/>
                        <a:pt x="4231" y="10771"/>
                      </a:cubicBezTo>
                      <a:cubicBezTo>
                        <a:pt x="4068" y="10787"/>
                        <a:pt x="3926" y="10792"/>
                        <a:pt x="3786" y="10797"/>
                      </a:cubicBezTo>
                      <a:lnTo>
                        <a:pt x="3739" y="10797"/>
                      </a:lnTo>
                      <a:cubicBezTo>
                        <a:pt x="3587" y="10803"/>
                        <a:pt x="3414" y="10808"/>
                        <a:pt x="3239" y="10824"/>
                      </a:cubicBezTo>
                      <a:cubicBezTo>
                        <a:pt x="3041" y="10841"/>
                        <a:pt x="2841" y="10877"/>
                        <a:pt x="2678" y="10920"/>
                      </a:cubicBezTo>
                      <a:cubicBezTo>
                        <a:pt x="2387" y="10996"/>
                        <a:pt x="2140" y="11109"/>
                        <a:pt x="1884" y="11276"/>
                      </a:cubicBezTo>
                      <a:cubicBezTo>
                        <a:pt x="1825" y="11319"/>
                        <a:pt x="1838" y="11378"/>
                        <a:pt x="1931" y="11410"/>
                      </a:cubicBezTo>
                      <a:cubicBezTo>
                        <a:pt x="1966" y="11421"/>
                        <a:pt x="2012" y="11432"/>
                        <a:pt x="2059" y="11432"/>
                      </a:cubicBezTo>
                      <a:cubicBezTo>
                        <a:pt x="2105" y="11432"/>
                        <a:pt x="2166" y="11421"/>
                        <a:pt x="2201" y="11405"/>
                      </a:cubicBezTo>
                      <a:cubicBezTo>
                        <a:pt x="2457" y="11287"/>
                        <a:pt x="2700" y="11206"/>
                        <a:pt x="2933" y="11168"/>
                      </a:cubicBezTo>
                      <a:cubicBezTo>
                        <a:pt x="3062" y="11146"/>
                        <a:pt x="3191" y="11136"/>
                        <a:pt x="3331" y="11131"/>
                      </a:cubicBezTo>
                      <a:cubicBezTo>
                        <a:pt x="3354" y="11131"/>
                        <a:pt x="3377" y="11131"/>
                        <a:pt x="3400" y="11131"/>
                      </a:cubicBezTo>
                      <a:cubicBezTo>
                        <a:pt x="3516" y="11131"/>
                        <a:pt x="3636" y="11136"/>
                        <a:pt x="3764" y="11141"/>
                      </a:cubicBezTo>
                      <a:lnTo>
                        <a:pt x="3786" y="11141"/>
                      </a:lnTo>
                      <a:cubicBezTo>
                        <a:pt x="3891" y="11146"/>
                        <a:pt x="4008" y="11153"/>
                        <a:pt x="4136" y="11153"/>
                      </a:cubicBezTo>
                      <a:cubicBezTo>
                        <a:pt x="4206" y="11153"/>
                        <a:pt x="4277" y="11153"/>
                        <a:pt x="4347" y="11148"/>
                      </a:cubicBezTo>
                      <a:cubicBezTo>
                        <a:pt x="4429" y="11142"/>
                        <a:pt x="4566" y="11130"/>
                        <a:pt x="4741" y="11114"/>
                      </a:cubicBezTo>
                      <a:cubicBezTo>
                        <a:pt x="4764" y="11114"/>
                        <a:pt x="4791" y="11109"/>
                        <a:pt x="4814" y="11109"/>
                      </a:cubicBezTo>
                      <a:cubicBezTo>
                        <a:pt x="4954" y="11109"/>
                        <a:pt x="5069" y="11147"/>
                        <a:pt x="5127" y="11207"/>
                      </a:cubicBezTo>
                      <a:cubicBezTo>
                        <a:pt x="5186" y="11271"/>
                        <a:pt x="5243" y="11331"/>
                        <a:pt x="5313" y="11395"/>
                      </a:cubicBezTo>
                      <a:cubicBezTo>
                        <a:pt x="5348" y="11433"/>
                        <a:pt x="5359" y="11480"/>
                        <a:pt x="5324" y="11518"/>
                      </a:cubicBezTo>
                      <a:cubicBezTo>
                        <a:pt x="5278" y="11572"/>
                        <a:pt x="5186" y="11610"/>
                        <a:pt x="5069" y="11621"/>
                      </a:cubicBezTo>
                      <a:cubicBezTo>
                        <a:pt x="5046" y="11621"/>
                        <a:pt x="5022" y="11626"/>
                        <a:pt x="5011" y="11626"/>
                      </a:cubicBezTo>
                      <a:cubicBezTo>
                        <a:pt x="4812" y="11647"/>
                        <a:pt x="4624" y="11680"/>
                        <a:pt x="4449" y="11723"/>
                      </a:cubicBezTo>
                      <a:cubicBezTo>
                        <a:pt x="4100" y="11815"/>
                        <a:pt x="3846" y="11945"/>
                        <a:pt x="3648" y="12064"/>
                      </a:cubicBezTo>
                      <a:cubicBezTo>
                        <a:pt x="3613" y="12085"/>
                        <a:pt x="3600" y="12106"/>
                        <a:pt x="3600" y="12128"/>
                      </a:cubicBezTo>
                      <a:cubicBezTo>
                        <a:pt x="3612" y="12149"/>
                        <a:pt x="3635" y="12170"/>
                        <a:pt x="3670" y="12187"/>
                      </a:cubicBezTo>
                      <a:cubicBezTo>
                        <a:pt x="3705" y="12197"/>
                        <a:pt x="3739" y="12203"/>
                        <a:pt x="3786" y="12203"/>
                      </a:cubicBezTo>
                      <a:cubicBezTo>
                        <a:pt x="3833" y="12203"/>
                        <a:pt x="3878" y="12192"/>
                        <a:pt x="3925" y="12181"/>
                      </a:cubicBezTo>
                      <a:cubicBezTo>
                        <a:pt x="4216" y="12063"/>
                        <a:pt x="4449" y="11994"/>
                        <a:pt x="4683" y="11956"/>
                      </a:cubicBezTo>
                      <a:cubicBezTo>
                        <a:pt x="4811" y="11934"/>
                        <a:pt x="4940" y="11923"/>
                        <a:pt x="5080" y="11917"/>
                      </a:cubicBezTo>
                      <a:cubicBezTo>
                        <a:pt x="5092" y="11917"/>
                        <a:pt x="5116" y="11917"/>
                        <a:pt x="5127" y="11917"/>
                      </a:cubicBezTo>
                      <a:cubicBezTo>
                        <a:pt x="5256" y="11917"/>
                        <a:pt x="5385" y="11923"/>
                        <a:pt x="5525" y="11934"/>
                      </a:cubicBezTo>
                      <a:cubicBezTo>
                        <a:pt x="5560" y="11934"/>
                        <a:pt x="5606" y="11939"/>
                        <a:pt x="5641" y="11939"/>
                      </a:cubicBezTo>
                      <a:cubicBezTo>
                        <a:pt x="5758" y="11944"/>
                        <a:pt x="5850" y="11976"/>
                        <a:pt x="5896" y="12025"/>
                      </a:cubicBezTo>
                      <a:cubicBezTo>
                        <a:pt x="5955" y="12090"/>
                        <a:pt x="6014" y="12154"/>
                        <a:pt x="6060" y="12219"/>
                      </a:cubicBezTo>
                      <a:cubicBezTo>
                        <a:pt x="6107" y="12278"/>
                        <a:pt x="6060" y="12349"/>
                        <a:pt x="5944" y="12387"/>
                      </a:cubicBezTo>
                      <a:cubicBezTo>
                        <a:pt x="5897" y="12403"/>
                        <a:pt x="5837" y="12413"/>
                        <a:pt x="5791" y="12424"/>
                      </a:cubicBezTo>
                      <a:cubicBezTo>
                        <a:pt x="5686" y="12445"/>
                        <a:pt x="5569" y="12462"/>
                        <a:pt x="5441" y="12468"/>
                      </a:cubicBezTo>
                      <a:cubicBezTo>
                        <a:pt x="5394" y="12468"/>
                        <a:pt x="5361" y="12468"/>
                        <a:pt x="5302" y="12468"/>
                      </a:cubicBezTo>
                      <a:cubicBezTo>
                        <a:pt x="5209" y="12468"/>
                        <a:pt x="5117" y="12466"/>
                        <a:pt x="4989" y="12461"/>
                      </a:cubicBezTo>
                      <a:cubicBezTo>
                        <a:pt x="4896" y="12461"/>
                        <a:pt x="4788" y="12456"/>
                        <a:pt x="4683" y="12456"/>
                      </a:cubicBezTo>
                      <a:cubicBezTo>
                        <a:pt x="4589" y="12456"/>
                        <a:pt x="4509" y="12456"/>
                        <a:pt x="4439" y="12461"/>
                      </a:cubicBezTo>
                      <a:cubicBezTo>
                        <a:pt x="4240" y="12472"/>
                        <a:pt x="4041" y="12494"/>
                        <a:pt x="3866" y="12532"/>
                      </a:cubicBezTo>
                      <a:cubicBezTo>
                        <a:pt x="3505" y="12602"/>
                        <a:pt x="3215" y="12704"/>
                        <a:pt x="2959" y="12796"/>
                      </a:cubicBezTo>
                      <a:cubicBezTo>
                        <a:pt x="2912" y="12812"/>
                        <a:pt x="2890" y="12833"/>
                        <a:pt x="2890" y="12860"/>
                      </a:cubicBezTo>
                      <a:cubicBezTo>
                        <a:pt x="2890" y="12882"/>
                        <a:pt x="2913" y="12903"/>
                        <a:pt x="2948" y="12914"/>
                      </a:cubicBezTo>
                      <a:cubicBezTo>
                        <a:pt x="2983" y="12925"/>
                        <a:pt x="3029" y="12936"/>
                        <a:pt x="3075" y="12936"/>
                      </a:cubicBezTo>
                      <a:cubicBezTo>
                        <a:pt x="3110" y="12936"/>
                        <a:pt x="3157" y="12930"/>
                        <a:pt x="3192" y="12919"/>
                      </a:cubicBezTo>
                      <a:cubicBezTo>
                        <a:pt x="3449" y="12854"/>
                        <a:pt x="3739" y="12784"/>
                        <a:pt x="4030" y="12757"/>
                      </a:cubicBezTo>
                      <a:cubicBezTo>
                        <a:pt x="4124" y="12747"/>
                        <a:pt x="4218" y="12747"/>
                        <a:pt x="4311" y="12747"/>
                      </a:cubicBezTo>
                      <a:cubicBezTo>
                        <a:pt x="4358" y="12747"/>
                        <a:pt x="4392" y="12747"/>
                        <a:pt x="4439" y="12752"/>
                      </a:cubicBezTo>
                      <a:cubicBezTo>
                        <a:pt x="4567" y="12758"/>
                        <a:pt x="4709" y="12774"/>
                        <a:pt x="4872" y="12796"/>
                      </a:cubicBezTo>
                      <a:lnTo>
                        <a:pt x="4963" y="12806"/>
                      </a:lnTo>
                      <a:cubicBezTo>
                        <a:pt x="5103" y="12822"/>
                        <a:pt x="5256" y="12844"/>
                        <a:pt x="5419" y="12855"/>
                      </a:cubicBezTo>
                      <a:cubicBezTo>
                        <a:pt x="5536" y="12866"/>
                        <a:pt x="5663" y="12872"/>
                        <a:pt x="5780" y="12872"/>
                      </a:cubicBezTo>
                      <a:cubicBezTo>
                        <a:pt x="5873" y="12872"/>
                        <a:pt x="5968" y="12865"/>
                        <a:pt x="6049" y="12860"/>
                      </a:cubicBezTo>
                      <a:cubicBezTo>
                        <a:pt x="6119" y="12855"/>
                        <a:pt x="6176" y="12850"/>
                        <a:pt x="6246" y="12845"/>
                      </a:cubicBezTo>
                      <a:cubicBezTo>
                        <a:pt x="6258" y="12845"/>
                        <a:pt x="6281" y="12838"/>
                        <a:pt x="6305" y="12838"/>
                      </a:cubicBezTo>
                      <a:cubicBezTo>
                        <a:pt x="6410" y="12838"/>
                        <a:pt x="6504" y="12877"/>
                        <a:pt x="6527" y="12926"/>
                      </a:cubicBezTo>
                      <a:cubicBezTo>
                        <a:pt x="6609" y="13103"/>
                        <a:pt x="6654" y="13275"/>
                        <a:pt x="6665" y="13448"/>
                      </a:cubicBezTo>
                      <a:cubicBezTo>
                        <a:pt x="6665" y="13475"/>
                        <a:pt x="6642" y="13507"/>
                        <a:pt x="6607" y="13528"/>
                      </a:cubicBezTo>
                      <a:cubicBezTo>
                        <a:pt x="6560" y="13550"/>
                        <a:pt x="6505" y="13560"/>
                        <a:pt x="6447" y="13565"/>
                      </a:cubicBezTo>
                      <a:cubicBezTo>
                        <a:pt x="6412" y="13565"/>
                        <a:pt x="6375" y="13565"/>
                        <a:pt x="6352" y="13565"/>
                      </a:cubicBezTo>
                      <a:cubicBezTo>
                        <a:pt x="6340" y="13565"/>
                        <a:pt x="6315" y="13565"/>
                        <a:pt x="6315" y="13565"/>
                      </a:cubicBezTo>
                      <a:cubicBezTo>
                        <a:pt x="6187" y="13555"/>
                        <a:pt x="6059" y="13528"/>
                        <a:pt x="5907" y="13507"/>
                      </a:cubicBezTo>
                      <a:lnTo>
                        <a:pt x="5896" y="13507"/>
                      </a:lnTo>
                      <a:cubicBezTo>
                        <a:pt x="5733" y="13480"/>
                        <a:pt x="5548" y="13454"/>
                        <a:pt x="5350" y="13437"/>
                      </a:cubicBezTo>
                      <a:cubicBezTo>
                        <a:pt x="5233" y="13427"/>
                        <a:pt x="5105" y="13421"/>
                        <a:pt x="4989" y="13421"/>
                      </a:cubicBezTo>
                      <a:cubicBezTo>
                        <a:pt x="4907" y="13421"/>
                        <a:pt x="4823" y="13420"/>
                        <a:pt x="4741" y="13426"/>
                      </a:cubicBezTo>
                      <a:cubicBezTo>
                        <a:pt x="4379" y="13447"/>
                        <a:pt x="4078" y="13490"/>
                        <a:pt x="3775" y="13539"/>
                      </a:cubicBezTo>
                      <a:lnTo>
                        <a:pt x="3706" y="13550"/>
                      </a:lnTo>
                      <a:cubicBezTo>
                        <a:pt x="3636" y="13561"/>
                        <a:pt x="3576" y="13587"/>
                        <a:pt x="3553" y="13619"/>
                      </a:cubicBezTo>
                      <a:cubicBezTo>
                        <a:pt x="3530" y="13646"/>
                        <a:pt x="3543" y="13680"/>
                        <a:pt x="3589" y="13707"/>
                      </a:cubicBezTo>
                      <a:cubicBezTo>
                        <a:pt x="3636" y="13739"/>
                        <a:pt x="3715" y="13754"/>
                        <a:pt x="3808" y="13754"/>
                      </a:cubicBezTo>
                      <a:cubicBezTo>
                        <a:pt x="3831" y="13754"/>
                        <a:pt x="3843" y="13754"/>
                        <a:pt x="3866" y="13754"/>
                      </a:cubicBezTo>
                      <a:cubicBezTo>
                        <a:pt x="4088" y="13732"/>
                        <a:pt x="4358" y="13717"/>
                        <a:pt x="4603" y="13717"/>
                      </a:cubicBezTo>
                      <a:cubicBezTo>
                        <a:pt x="4661" y="13717"/>
                        <a:pt x="4708" y="13717"/>
                        <a:pt x="4767" y="13722"/>
                      </a:cubicBezTo>
                      <a:cubicBezTo>
                        <a:pt x="4895" y="13727"/>
                        <a:pt x="5022" y="13744"/>
                        <a:pt x="5138" y="13766"/>
                      </a:cubicBezTo>
                      <a:cubicBezTo>
                        <a:pt x="5255" y="13787"/>
                        <a:pt x="5374" y="13819"/>
                        <a:pt x="5514" y="13862"/>
                      </a:cubicBezTo>
                      <a:lnTo>
                        <a:pt x="5572" y="13879"/>
                      </a:lnTo>
                      <a:cubicBezTo>
                        <a:pt x="5700" y="13916"/>
                        <a:pt x="5840" y="13959"/>
                        <a:pt x="5991" y="13996"/>
                      </a:cubicBezTo>
                      <a:cubicBezTo>
                        <a:pt x="6096" y="14023"/>
                        <a:pt x="6294" y="14051"/>
                        <a:pt x="6399" y="14067"/>
                      </a:cubicBezTo>
                      <a:cubicBezTo>
                        <a:pt x="6516" y="14083"/>
                        <a:pt x="6598" y="14143"/>
                        <a:pt x="6574" y="14197"/>
                      </a:cubicBezTo>
                      <a:cubicBezTo>
                        <a:pt x="6551" y="14256"/>
                        <a:pt x="6528" y="14309"/>
                        <a:pt x="6505" y="14369"/>
                      </a:cubicBezTo>
                      <a:cubicBezTo>
                        <a:pt x="6482" y="14422"/>
                        <a:pt x="6399" y="14467"/>
                        <a:pt x="6283" y="14488"/>
                      </a:cubicBezTo>
                      <a:lnTo>
                        <a:pt x="6199" y="14503"/>
                      </a:lnTo>
                      <a:cubicBezTo>
                        <a:pt x="6047" y="14530"/>
                        <a:pt x="5934" y="14551"/>
                        <a:pt x="5805" y="14562"/>
                      </a:cubicBezTo>
                      <a:cubicBezTo>
                        <a:pt x="5724" y="14568"/>
                        <a:pt x="5628" y="14574"/>
                        <a:pt x="5546" y="14574"/>
                      </a:cubicBezTo>
                      <a:cubicBezTo>
                        <a:pt x="5511" y="14574"/>
                        <a:pt x="5465" y="14574"/>
                        <a:pt x="5430" y="14574"/>
                      </a:cubicBezTo>
                      <a:cubicBezTo>
                        <a:pt x="5138" y="14563"/>
                        <a:pt x="4834" y="14515"/>
                        <a:pt x="4566" y="14466"/>
                      </a:cubicBezTo>
                      <a:cubicBezTo>
                        <a:pt x="4531" y="14461"/>
                        <a:pt x="4499" y="14454"/>
                        <a:pt x="4464" y="14454"/>
                      </a:cubicBezTo>
                      <a:cubicBezTo>
                        <a:pt x="4394" y="14454"/>
                        <a:pt x="4321" y="14466"/>
                        <a:pt x="4275" y="14493"/>
                      </a:cubicBezTo>
                      <a:cubicBezTo>
                        <a:pt x="4228" y="14515"/>
                        <a:pt x="4219" y="14542"/>
                        <a:pt x="4231" y="14574"/>
                      </a:cubicBezTo>
                      <a:cubicBezTo>
                        <a:pt x="4242" y="14606"/>
                        <a:pt x="4288" y="14633"/>
                        <a:pt x="4358" y="14655"/>
                      </a:cubicBezTo>
                      <a:cubicBezTo>
                        <a:pt x="4662" y="14730"/>
                        <a:pt x="4976" y="14805"/>
                        <a:pt x="5350" y="14848"/>
                      </a:cubicBezTo>
                      <a:cubicBezTo>
                        <a:pt x="5431" y="14859"/>
                        <a:pt x="5618" y="14875"/>
                        <a:pt x="5816" y="14885"/>
                      </a:cubicBezTo>
                      <a:cubicBezTo>
                        <a:pt x="5979" y="14896"/>
                        <a:pt x="6082" y="14972"/>
                        <a:pt x="6024" y="15047"/>
                      </a:cubicBezTo>
                      <a:cubicBezTo>
                        <a:pt x="5919" y="15176"/>
                        <a:pt x="5814" y="15307"/>
                        <a:pt x="5732" y="15377"/>
                      </a:cubicBezTo>
                      <a:cubicBezTo>
                        <a:pt x="5686" y="15420"/>
                        <a:pt x="5607" y="15446"/>
                        <a:pt x="5514" y="15451"/>
                      </a:cubicBezTo>
                      <a:cubicBezTo>
                        <a:pt x="5467" y="15451"/>
                        <a:pt x="5429" y="15446"/>
                        <a:pt x="5382" y="15441"/>
                      </a:cubicBezTo>
                      <a:cubicBezTo>
                        <a:pt x="5231" y="15403"/>
                        <a:pt x="5092" y="15376"/>
                        <a:pt x="5022" y="15360"/>
                      </a:cubicBezTo>
                      <a:cubicBezTo>
                        <a:pt x="4835" y="15328"/>
                        <a:pt x="4637" y="15307"/>
                        <a:pt x="4439" y="15296"/>
                      </a:cubicBezTo>
                      <a:cubicBezTo>
                        <a:pt x="4380" y="15296"/>
                        <a:pt x="4312" y="15290"/>
                        <a:pt x="4242" y="15290"/>
                      </a:cubicBezTo>
                      <a:cubicBezTo>
                        <a:pt x="4137" y="15290"/>
                        <a:pt x="4043" y="15291"/>
                        <a:pt x="3950" y="15296"/>
                      </a:cubicBezTo>
                      <a:lnTo>
                        <a:pt x="3939" y="15296"/>
                      </a:lnTo>
                      <a:cubicBezTo>
                        <a:pt x="3858" y="15296"/>
                        <a:pt x="3773" y="15301"/>
                        <a:pt x="3691" y="15301"/>
                      </a:cubicBezTo>
                      <a:cubicBezTo>
                        <a:pt x="3633" y="15301"/>
                        <a:pt x="3589" y="15302"/>
                        <a:pt x="3542" y="15296"/>
                      </a:cubicBezTo>
                      <a:cubicBezTo>
                        <a:pt x="3414" y="15291"/>
                        <a:pt x="3295" y="15274"/>
                        <a:pt x="3167" y="15253"/>
                      </a:cubicBezTo>
                      <a:cubicBezTo>
                        <a:pt x="2887" y="15199"/>
                        <a:pt x="2610" y="15096"/>
                        <a:pt x="2423" y="15020"/>
                      </a:cubicBezTo>
                      <a:cubicBezTo>
                        <a:pt x="2388" y="15004"/>
                        <a:pt x="2328" y="15000"/>
                        <a:pt x="2281" y="15000"/>
                      </a:cubicBezTo>
                      <a:cubicBezTo>
                        <a:pt x="2246" y="15000"/>
                        <a:pt x="2213" y="15004"/>
                        <a:pt x="2190" y="15015"/>
                      </a:cubicBezTo>
                      <a:cubicBezTo>
                        <a:pt x="2155" y="15026"/>
                        <a:pt x="2132" y="15042"/>
                        <a:pt x="2132" y="15064"/>
                      </a:cubicBezTo>
                      <a:cubicBezTo>
                        <a:pt x="2132" y="15085"/>
                        <a:pt x="2143" y="15113"/>
                        <a:pt x="2190" y="15135"/>
                      </a:cubicBezTo>
                      <a:cubicBezTo>
                        <a:pt x="2411" y="15248"/>
                        <a:pt x="2665" y="15366"/>
                        <a:pt x="2992" y="15463"/>
                      </a:cubicBezTo>
                      <a:cubicBezTo>
                        <a:pt x="3155" y="15511"/>
                        <a:pt x="3330" y="15549"/>
                        <a:pt x="3516" y="15571"/>
                      </a:cubicBezTo>
                      <a:cubicBezTo>
                        <a:pt x="3691" y="15592"/>
                        <a:pt x="3844" y="15603"/>
                        <a:pt x="4019" y="15620"/>
                      </a:cubicBezTo>
                      <a:cubicBezTo>
                        <a:pt x="4171" y="15630"/>
                        <a:pt x="4311" y="15640"/>
                        <a:pt x="4428" y="15657"/>
                      </a:cubicBezTo>
                      <a:cubicBezTo>
                        <a:pt x="4544" y="15673"/>
                        <a:pt x="4651" y="15695"/>
                        <a:pt x="4756" y="15727"/>
                      </a:cubicBezTo>
                      <a:cubicBezTo>
                        <a:pt x="4791" y="15738"/>
                        <a:pt x="4826" y="15748"/>
                        <a:pt x="4872" y="15764"/>
                      </a:cubicBezTo>
                      <a:cubicBezTo>
                        <a:pt x="5059" y="15834"/>
                        <a:pt x="5117" y="15959"/>
                        <a:pt x="4989" y="16056"/>
                      </a:cubicBezTo>
                      <a:cubicBezTo>
                        <a:pt x="4931" y="16104"/>
                        <a:pt x="4858" y="16152"/>
                        <a:pt x="4799" y="16200"/>
                      </a:cubicBezTo>
                      <a:cubicBezTo>
                        <a:pt x="4659" y="16308"/>
                        <a:pt x="4533" y="16422"/>
                        <a:pt x="4417" y="16535"/>
                      </a:cubicBezTo>
                      <a:cubicBezTo>
                        <a:pt x="4347" y="16606"/>
                        <a:pt x="4205" y="16648"/>
                        <a:pt x="4041" y="16653"/>
                      </a:cubicBezTo>
                      <a:cubicBezTo>
                        <a:pt x="3983" y="16653"/>
                        <a:pt x="3928" y="16653"/>
                        <a:pt x="3881" y="16653"/>
                      </a:cubicBezTo>
                      <a:cubicBezTo>
                        <a:pt x="3834" y="16653"/>
                        <a:pt x="3809" y="16653"/>
                        <a:pt x="3797" y="16653"/>
                      </a:cubicBezTo>
                      <a:cubicBezTo>
                        <a:pt x="3669" y="16643"/>
                        <a:pt x="3552" y="16626"/>
                        <a:pt x="3447" y="16605"/>
                      </a:cubicBezTo>
                      <a:cubicBezTo>
                        <a:pt x="3342" y="16583"/>
                        <a:pt x="3227" y="16546"/>
                        <a:pt x="3075" y="16492"/>
                      </a:cubicBezTo>
                      <a:cubicBezTo>
                        <a:pt x="3040" y="16481"/>
                        <a:pt x="3005" y="16471"/>
                        <a:pt x="2970" y="16455"/>
                      </a:cubicBezTo>
                      <a:cubicBezTo>
                        <a:pt x="2865" y="16417"/>
                        <a:pt x="2747" y="16372"/>
                        <a:pt x="2631" y="16340"/>
                      </a:cubicBezTo>
                      <a:cubicBezTo>
                        <a:pt x="2456" y="16286"/>
                        <a:pt x="2259" y="16249"/>
                        <a:pt x="2084" y="16232"/>
                      </a:cubicBezTo>
                      <a:cubicBezTo>
                        <a:pt x="1968" y="16222"/>
                        <a:pt x="1852" y="16217"/>
                        <a:pt x="1723" y="16217"/>
                      </a:cubicBezTo>
                      <a:cubicBezTo>
                        <a:pt x="1653" y="16217"/>
                        <a:pt x="1571" y="16217"/>
                        <a:pt x="1501" y="16222"/>
                      </a:cubicBezTo>
                      <a:cubicBezTo>
                        <a:pt x="1326" y="16233"/>
                        <a:pt x="1150" y="16254"/>
                        <a:pt x="940" y="16286"/>
                      </a:cubicBezTo>
                      <a:cubicBezTo>
                        <a:pt x="835" y="16302"/>
                        <a:pt x="767" y="16362"/>
                        <a:pt x="790" y="16416"/>
                      </a:cubicBezTo>
                      <a:cubicBezTo>
                        <a:pt x="802" y="16464"/>
                        <a:pt x="883" y="16497"/>
                        <a:pt x="976" y="16497"/>
                      </a:cubicBezTo>
                      <a:cubicBezTo>
                        <a:pt x="988" y="16497"/>
                        <a:pt x="997" y="16497"/>
                        <a:pt x="1009" y="16497"/>
                      </a:cubicBezTo>
                      <a:cubicBezTo>
                        <a:pt x="1149" y="16486"/>
                        <a:pt x="1289" y="16475"/>
                        <a:pt x="1417" y="16475"/>
                      </a:cubicBezTo>
                      <a:cubicBezTo>
                        <a:pt x="1592" y="16475"/>
                        <a:pt x="1758" y="16487"/>
                        <a:pt x="1909" y="16514"/>
                      </a:cubicBezTo>
                      <a:cubicBezTo>
                        <a:pt x="2026" y="16535"/>
                        <a:pt x="2142" y="16566"/>
                        <a:pt x="2259" y="16610"/>
                      </a:cubicBezTo>
                      <a:cubicBezTo>
                        <a:pt x="2341" y="16642"/>
                        <a:pt x="2433" y="16680"/>
                        <a:pt x="2514" y="16717"/>
                      </a:cubicBezTo>
                      <a:lnTo>
                        <a:pt x="2598" y="16756"/>
                      </a:lnTo>
                      <a:cubicBezTo>
                        <a:pt x="2715" y="16805"/>
                        <a:pt x="2863" y="16869"/>
                        <a:pt x="3050" y="16918"/>
                      </a:cubicBezTo>
                      <a:cubicBezTo>
                        <a:pt x="3225" y="16966"/>
                        <a:pt x="3438" y="16997"/>
                        <a:pt x="3648" y="17014"/>
                      </a:cubicBezTo>
                      <a:cubicBezTo>
                        <a:pt x="3683" y="17014"/>
                        <a:pt x="3704" y="17020"/>
                        <a:pt x="3739" y="17020"/>
                      </a:cubicBezTo>
                      <a:cubicBezTo>
                        <a:pt x="3820" y="17026"/>
                        <a:pt x="3893" y="17047"/>
                        <a:pt x="3939" y="17074"/>
                      </a:cubicBezTo>
                      <a:cubicBezTo>
                        <a:pt x="3986" y="17107"/>
                        <a:pt x="4009" y="17144"/>
                        <a:pt x="3998" y="17182"/>
                      </a:cubicBezTo>
                      <a:cubicBezTo>
                        <a:pt x="3951" y="17317"/>
                        <a:pt x="3928" y="17451"/>
                        <a:pt x="3939" y="17586"/>
                      </a:cubicBezTo>
                      <a:cubicBezTo>
                        <a:pt x="3939" y="17624"/>
                        <a:pt x="3916" y="17656"/>
                        <a:pt x="3881" y="17672"/>
                      </a:cubicBezTo>
                      <a:cubicBezTo>
                        <a:pt x="3846" y="17688"/>
                        <a:pt x="3808" y="17694"/>
                        <a:pt x="3750" y="17694"/>
                      </a:cubicBezTo>
                      <a:cubicBezTo>
                        <a:pt x="3715" y="17694"/>
                        <a:pt x="3668" y="17687"/>
                        <a:pt x="3633" y="17682"/>
                      </a:cubicBezTo>
                      <a:lnTo>
                        <a:pt x="3622" y="17682"/>
                      </a:lnTo>
                      <a:cubicBezTo>
                        <a:pt x="3575" y="17677"/>
                        <a:pt x="3541" y="17666"/>
                        <a:pt x="3495" y="17660"/>
                      </a:cubicBezTo>
                      <a:cubicBezTo>
                        <a:pt x="3378" y="17639"/>
                        <a:pt x="3248" y="17612"/>
                        <a:pt x="3108" y="17596"/>
                      </a:cubicBezTo>
                      <a:cubicBezTo>
                        <a:pt x="2933" y="17575"/>
                        <a:pt x="2772" y="17559"/>
                        <a:pt x="2609" y="17559"/>
                      </a:cubicBezTo>
                      <a:cubicBezTo>
                        <a:pt x="2574" y="17559"/>
                        <a:pt x="2549" y="17559"/>
                        <a:pt x="2514" y="17559"/>
                      </a:cubicBezTo>
                      <a:cubicBezTo>
                        <a:pt x="2328" y="17565"/>
                        <a:pt x="2129" y="17585"/>
                        <a:pt x="1942" y="17623"/>
                      </a:cubicBezTo>
                      <a:cubicBezTo>
                        <a:pt x="1779" y="17655"/>
                        <a:pt x="1618" y="17704"/>
                        <a:pt x="1443" y="17763"/>
                      </a:cubicBezTo>
                      <a:cubicBezTo>
                        <a:pt x="1361" y="17795"/>
                        <a:pt x="1327" y="17855"/>
                        <a:pt x="1373" y="17909"/>
                      </a:cubicBezTo>
                      <a:cubicBezTo>
                        <a:pt x="1408" y="17947"/>
                        <a:pt x="1478" y="17968"/>
                        <a:pt x="1548" y="17968"/>
                      </a:cubicBezTo>
                      <a:cubicBezTo>
                        <a:pt x="1572" y="17968"/>
                        <a:pt x="1605" y="17962"/>
                        <a:pt x="1629" y="17957"/>
                      </a:cubicBezTo>
                      <a:cubicBezTo>
                        <a:pt x="1908" y="17886"/>
                        <a:pt x="2175" y="17849"/>
                        <a:pt x="2408" y="17849"/>
                      </a:cubicBezTo>
                      <a:cubicBezTo>
                        <a:pt x="2432" y="17849"/>
                        <a:pt x="2469" y="17849"/>
                        <a:pt x="2492" y="17849"/>
                      </a:cubicBezTo>
                      <a:cubicBezTo>
                        <a:pt x="2621" y="17854"/>
                        <a:pt x="2750" y="17871"/>
                        <a:pt x="2890" y="17898"/>
                      </a:cubicBezTo>
                      <a:cubicBezTo>
                        <a:pt x="2971" y="17914"/>
                        <a:pt x="3063" y="17935"/>
                        <a:pt x="3145" y="17957"/>
                      </a:cubicBezTo>
                      <a:cubicBezTo>
                        <a:pt x="3191" y="17967"/>
                        <a:pt x="3250" y="17984"/>
                        <a:pt x="3309" y="17995"/>
                      </a:cubicBezTo>
                      <a:cubicBezTo>
                        <a:pt x="3460" y="18028"/>
                        <a:pt x="3635" y="18065"/>
                        <a:pt x="3844" y="18086"/>
                      </a:cubicBezTo>
                      <a:cubicBezTo>
                        <a:pt x="3868" y="18086"/>
                        <a:pt x="3879" y="18091"/>
                        <a:pt x="3903" y="18091"/>
                      </a:cubicBezTo>
                      <a:cubicBezTo>
                        <a:pt x="4008" y="18102"/>
                        <a:pt x="4102" y="18140"/>
                        <a:pt x="4125" y="18189"/>
                      </a:cubicBezTo>
                      <a:cubicBezTo>
                        <a:pt x="4148" y="18221"/>
                        <a:pt x="4160" y="18253"/>
                        <a:pt x="4183" y="18280"/>
                      </a:cubicBezTo>
                      <a:cubicBezTo>
                        <a:pt x="4218" y="18328"/>
                        <a:pt x="4172" y="18383"/>
                        <a:pt x="4067" y="18404"/>
                      </a:cubicBezTo>
                      <a:lnTo>
                        <a:pt x="4056" y="18404"/>
                      </a:lnTo>
                      <a:cubicBezTo>
                        <a:pt x="3858" y="18447"/>
                        <a:pt x="3668" y="18501"/>
                        <a:pt x="3516" y="18566"/>
                      </a:cubicBezTo>
                      <a:cubicBezTo>
                        <a:pt x="3365" y="18631"/>
                        <a:pt x="3249" y="18707"/>
                        <a:pt x="3156" y="18771"/>
                      </a:cubicBezTo>
                      <a:cubicBezTo>
                        <a:pt x="3121" y="18793"/>
                        <a:pt x="3100" y="18814"/>
                        <a:pt x="3065" y="18835"/>
                      </a:cubicBezTo>
                      <a:cubicBezTo>
                        <a:pt x="3006" y="18878"/>
                        <a:pt x="2948" y="18916"/>
                        <a:pt x="2890" y="18948"/>
                      </a:cubicBezTo>
                      <a:cubicBezTo>
                        <a:pt x="2796" y="19002"/>
                        <a:pt x="2700" y="19046"/>
                        <a:pt x="2583" y="19078"/>
                      </a:cubicBezTo>
                      <a:cubicBezTo>
                        <a:pt x="2362" y="19148"/>
                        <a:pt x="2073" y="19185"/>
                        <a:pt x="1723" y="19191"/>
                      </a:cubicBezTo>
                      <a:cubicBezTo>
                        <a:pt x="1677" y="19191"/>
                        <a:pt x="1627" y="19201"/>
                        <a:pt x="1592" y="19218"/>
                      </a:cubicBezTo>
                      <a:cubicBezTo>
                        <a:pt x="1557" y="19239"/>
                        <a:pt x="1537" y="19266"/>
                        <a:pt x="1548" y="19293"/>
                      </a:cubicBezTo>
                      <a:cubicBezTo>
                        <a:pt x="1560" y="19347"/>
                        <a:pt x="1651" y="19401"/>
                        <a:pt x="1756" y="19406"/>
                      </a:cubicBezTo>
                      <a:cubicBezTo>
                        <a:pt x="1884" y="19417"/>
                        <a:pt x="2015" y="19418"/>
                        <a:pt x="2132" y="19418"/>
                      </a:cubicBezTo>
                      <a:cubicBezTo>
                        <a:pt x="2423" y="19418"/>
                        <a:pt x="2678" y="19391"/>
                        <a:pt x="2911" y="19342"/>
                      </a:cubicBezTo>
                      <a:cubicBezTo>
                        <a:pt x="3086" y="19304"/>
                        <a:pt x="3237" y="19251"/>
                        <a:pt x="3389" y="19175"/>
                      </a:cubicBezTo>
                      <a:cubicBezTo>
                        <a:pt x="3494" y="19127"/>
                        <a:pt x="3577" y="19077"/>
                        <a:pt x="3659" y="19029"/>
                      </a:cubicBezTo>
                      <a:cubicBezTo>
                        <a:pt x="3682" y="19013"/>
                        <a:pt x="3715" y="18996"/>
                        <a:pt x="3739" y="18980"/>
                      </a:cubicBezTo>
                      <a:cubicBezTo>
                        <a:pt x="3855" y="18910"/>
                        <a:pt x="3948" y="18868"/>
                        <a:pt x="4041" y="18835"/>
                      </a:cubicBezTo>
                      <a:cubicBezTo>
                        <a:pt x="4135" y="18798"/>
                        <a:pt x="4241" y="18771"/>
                        <a:pt x="4369" y="18750"/>
                      </a:cubicBezTo>
                      <a:cubicBezTo>
                        <a:pt x="4404" y="18744"/>
                        <a:pt x="4429" y="18738"/>
                        <a:pt x="4464" y="18738"/>
                      </a:cubicBezTo>
                      <a:cubicBezTo>
                        <a:pt x="4557" y="18738"/>
                        <a:pt x="4636" y="18761"/>
                        <a:pt x="4683" y="18798"/>
                      </a:cubicBezTo>
                      <a:cubicBezTo>
                        <a:pt x="4869" y="18944"/>
                        <a:pt x="5105" y="19078"/>
                        <a:pt x="5350" y="19207"/>
                      </a:cubicBezTo>
                      <a:cubicBezTo>
                        <a:pt x="5513" y="19288"/>
                        <a:pt x="5479" y="19438"/>
                        <a:pt x="4989" y="19541"/>
                      </a:cubicBezTo>
                      <a:cubicBezTo>
                        <a:pt x="4557" y="19632"/>
                        <a:pt x="4196" y="19714"/>
                        <a:pt x="3939" y="19859"/>
                      </a:cubicBezTo>
                      <a:cubicBezTo>
                        <a:pt x="3718" y="19988"/>
                        <a:pt x="3589" y="20149"/>
                        <a:pt x="3542" y="20354"/>
                      </a:cubicBezTo>
                      <a:cubicBezTo>
                        <a:pt x="3530" y="20403"/>
                        <a:pt x="3611" y="20457"/>
                        <a:pt x="3728" y="20474"/>
                      </a:cubicBezTo>
                      <a:cubicBezTo>
                        <a:pt x="3751" y="20479"/>
                        <a:pt x="3773" y="20479"/>
                        <a:pt x="3808" y="20479"/>
                      </a:cubicBezTo>
                      <a:cubicBezTo>
                        <a:pt x="3890" y="20479"/>
                        <a:pt x="3960" y="20457"/>
                        <a:pt x="3983" y="20420"/>
                      </a:cubicBezTo>
                      <a:cubicBezTo>
                        <a:pt x="4076" y="20263"/>
                        <a:pt x="4230" y="20139"/>
                        <a:pt x="4417" y="20053"/>
                      </a:cubicBezTo>
                      <a:cubicBezTo>
                        <a:pt x="4650" y="19950"/>
                        <a:pt x="4917" y="19918"/>
                        <a:pt x="5197" y="19869"/>
                      </a:cubicBezTo>
                      <a:cubicBezTo>
                        <a:pt x="5348" y="19842"/>
                        <a:pt x="5536" y="19810"/>
                        <a:pt x="5710" y="19756"/>
                      </a:cubicBezTo>
                      <a:cubicBezTo>
                        <a:pt x="5792" y="19735"/>
                        <a:pt x="5910" y="19687"/>
                        <a:pt x="6039" y="19639"/>
                      </a:cubicBezTo>
                      <a:cubicBezTo>
                        <a:pt x="6143" y="19595"/>
                        <a:pt x="6304" y="19590"/>
                        <a:pt x="6432" y="19633"/>
                      </a:cubicBezTo>
                      <a:cubicBezTo>
                        <a:pt x="6630" y="19698"/>
                        <a:pt x="6842" y="19752"/>
                        <a:pt x="7052" y="19800"/>
                      </a:cubicBezTo>
                      <a:cubicBezTo>
                        <a:pt x="7215" y="19838"/>
                        <a:pt x="7320" y="19913"/>
                        <a:pt x="7343" y="19994"/>
                      </a:cubicBezTo>
                      <a:cubicBezTo>
                        <a:pt x="7355" y="20015"/>
                        <a:pt x="7353" y="20031"/>
                        <a:pt x="7365" y="20053"/>
                      </a:cubicBezTo>
                      <a:cubicBezTo>
                        <a:pt x="7377" y="20107"/>
                        <a:pt x="7402" y="20156"/>
                        <a:pt x="7402" y="20204"/>
                      </a:cubicBezTo>
                      <a:cubicBezTo>
                        <a:pt x="7413" y="20274"/>
                        <a:pt x="7400" y="20334"/>
                        <a:pt x="7365" y="20393"/>
                      </a:cubicBezTo>
                      <a:cubicBezTo>
                        <a:pt x="7295" y="20511"/>
                        <a:pt x="7122" y="20630"/>
                        <a:pt x="6866" y="20743"/>
                      </a:cubicBezTo>
                      <a:cubicBezTo>
                        <a:pt x="6831" y="20759"/>
                        <a:pt x="6808" y="20780"/>
                        <a:pt x="6808" y="20802"/>
                      </a:cubicBezTo>
                      <a:cubicBezTo>
                        <a:pt x="6808" y="20829"/>
                        <a:pt x="6830" y="20851"/>
                        <a:pt x="6877" y="20873"/>
                      </a:cubicBezTo>
                      <a:cubicBezTo>
                        <a:pt x="6923" y="20894"/>
                        <a:pt x="6993" y="20910"/>
                        <a:pt x="7063" y="20910"/>
                      </a:cubicBezTo>
                      <a:cubicBezTo>
                        <a:pt x="7109" y="20910"/>
                        <a:pt x="7155" y="20904"/>
                        <a:pt x="7190" y="20893"/>
                      </a:cubicBezTo>
                      <a:cubicBezTo>
                        <a:pt x="7563" y="20780"/>
                        <a:pt x="7823" y="20646"/>
                        <a:pt x="7963" y="20501"/>
                      </a:cubicBezTo>
                      <a:cubicBezTo>
                        <a:pt x="8033" y="20420"/>
                        <a:pt x="8079" y="20328"/>
                        <a:pt x="8090" y="20231"/>
                      </a:cubicBezTo>
                      <a:cubicBezTo>
                        <a:pt x="8090" y="20220"/>
                        <a:pt x="8090" y="20198"/>
                        <a:pt x="8101" y="20160"/>
                      </a:cubicBezTo>
                      <a:cubicBezTo>
                        <a:pt x="8113" y="20090"/>
                        <a:pt x="8252" y="20037"/>
                        <a:pt x="8404" y="20048"/>
                      </a:cubicBezTo>
                      <a:cubicBezTo>
                        <a:pt x="8765" y="20075"/>
                        <a:pt x="9185" y="20101"/>
                        <a:pt x="9512" y="20107"/>
                      </a:cubicBezTo>
                      <a:cubicBezTo>
                        <a:pt x="9617" y="20107"/>
                        <a:pt x="9700" y="20144"/>
                        <a:pt x="9723" y="20192"/>
                      </a:cubicBezTo>
                      <a:cubicBezTo>
                        <a:pt x="9747" y="20252"/>
                        <a:pt x="9746" y="20307"/>
                        <a:pt x="9734" y="20366"/>
                      </a:cubicBezTo>
                      <a:cubicBezTo>
                        <a:pt x="9722" y="20420"/>
                        <a:pt x="9676" y="20484"/>
                        <a:pt x="9617" y="20559"/>
                      </a:cubicBezTo>
                      <a:cubicBezTo>
                        <a:pt x="9606" y="20576"/>
                        <a:pt x="9593" y="20592"/>
                        <a:pt x="9581" y="20608"/>
                      </a:cubicBezTo>
                      <a:cubicBezTo>
                        <a:pt x="9534" y="20668"/>
                        <a:pt x="9489" y="20732"/>
                        <a:pt x="9443" y="20802"/>
                      </a:cubicBezTo>
                      <a:cubicBezTo>
                        <a:pt x="9384" y="20899"/>
                        <a:pt x="9372" y="20990"/>
                        <a:pt x="9395" y="21076"/>
                      </a:cubicBezTo>
                      <a:cubicBezTo>
                        <a:pt x="9418" y="21163"/>
                        <a:pt x="9466" y="21249"/>
                        <a:pt x="9559" y="21336"/>
                      </a:cubicBezTo>
                      <a:cubicBezTo>
                        <a:pt x="9641" y="21411"/>
                        <a:pt x="9747" y="21486"/>
                        <a:pt x="9887" y="21561"/>
                      </a:cubicBezTo>
                      <a:cubicBezTo>
                        <a:pt x="9934" y="21583"/>
                        <a:pt x="10002" y="21600"/>
                        <a:pt x="10084" y="21600"/>
                      </a:cubicBezTo>
                      <a:cubicBezTo>
                        <a:pt x="10131" y="21600"/>
                        <a:pt x="10165" y="21594"/>
                        <a:pt x="10212" y="21588"/>
                      </a:cubicBezTo>
                      <a:cubicBezTo>
                        <a:pt x="10270" y="21577"/>
                        <a:pt x="10317" y="21556"/>
                        <a:pt x="10328" y="21529"/>
                      </a:cubicBezTo>
                      <a:cubicBezTo>
                        <a:pt x="10340" y="21508"/>
                        <a:pt x="10341" y="21487"/>
                        <a:pt x="10317" y="21465"/>
                      </a:cubicBezTo>
                      <a:cubicBezTo>
                        <a:pt x="10142" y="21325"/>
                        <a:pt x="10050" y="21190"/>
                        <a:pt x="10062" y="21066"/>
                      </a:cubicBezTo>
                      <a:cubicBezTo>
                        <a:pt x="10062" y="21007"/>
                        <a:pt x="10096" y="20947"/>
                        <a:pt x="10142" y="20883"/>
                      </a:cubicBezTo>
                      <a:cubicBezTo>
                        <a:pt x="10177" y="20834"/>
                        <a:pt x="10234" y="20786"/>
                        <a:pt x="10281" y="20738"/>
                      </a:cubicBezTo>
                      <a:cubicBezTo>
                        <a:pt x="10304" y="20722"/>
                        <a:pt x="10316" y="20706"/>
                        <a:pt x="10339" y="20684"/>
                      </a:cubicBezTo>
                      <a:cubicBezTo>
                        <a:pt x="10432" y="20592"/>
                        <a:pt x="10494" y="20510"/>
                        <a:pt x="10529" y="20435"/>
                      </a:cubicBezTo>
                      <a:cubicBezTo>
                        <a:pt x="10540" y="20403"/>
                        <a:pt x="10550" y="20334"/>
                        <a:pt x="10551" y="20253"/>
                      </a:cubicBezTo>
                      <a:cubicBezTo>
                        <a:pt x="10551" y="20156"/>
                        <a:pt x="10702" y="20070"/>
                        <a:pt x="10900" y="20043"/>
                      </a:cubicBezTo>
                      <a:cubicBezTo>
                        <a:pt x="11157" y="20010"/>
                        <a:pt x="11412" y="19972"/>
                        <a:pt x="11564" y="19945"/>
                      </a:cubicBezTo>
                      <a:cubicBezTo>
                        <a:pt x="11587" y="19940"/>
                        <a:pt x="11613" y="19940"/>
                        <a:pt x="11637" y="19940"/>
                      </a:cubicBezTo>
                      <a:cubicBezTo>
                        <a:pt x="11742" y="19940"/>
                        <a:pt x="11833" y="19977"/>
                        <a:pt x="11844" y="20026"/>
                      </a:cubicBezTo>
                      <a:cubicBezTo>
                        <a:pt x="11856" y="20069"/>
                        <a:pt x="11869" y="20107"/>
                        <a:pt x="11881" y="20128"/>
                      </a:cubicBezTo>
                      <a:cubicBezTo>
                        <a:pt x="11916" y="20225"/>
                        <a:pt x="11984" y="20317"/>
                        <a:pt x="12078" y="20393"/>
                      </a:cubicBezTo>
                      <a:cubicBezTo>
                        <a:pt x="12171" y="20468"/>
                        <a:pt x="12301" y="20539"/>
                        <a:pt x="12453" y="20603"/>
                      </a:cubicBezTo>
                      <a:cubicBezTo>
                        <a:pt x="12581" y="20657"/>
                        <a:pt x="12744" y="20705"/>
                        <a:pt x="12930" y="20748"/>
                      </a:cubicBezTo>
                      <a:cubicBezTo>
                        <a:pt x="12965" y="20753"/>
                        <a:pt x="13001" y="20758"/>
                        <a:pt x="13036" y="20758"/>
                      </a:cubicBezTo>
                      <a:cubicBezTo>
                        <a:pt x="13118" y="20758"/>
                        <a:pt x="13197" y="20743"/>
                        <a:pt x="13244" y="20716"/>
                      </a:cubicBezTo>
                      <a:cubicBezTo>
                        <a:pt x="13291" y="20695"/>
                        <a:pt x="13302" y="20667"/>
                        <a:pt x="13302" y="20640"/>
                      </a:cubicBezTo>
                      <a:cubicBezTo>
                        <a:pt x="13302" y="20619"/>
                        <a:pt x="13280" y="20597"/>
                        <a:pt x="13233" y="20586"/>
                      </a:cubicBezTo>
                      <a:cubicBezTo>
                        <a:pt x="12953" y="20489"/>
                        <a:pt x="12754" y="20376"/>
                        <a:pt x="12661" y="20268"/>
                      </a:cubicBezTo>
                      <a:cubicBezTo>
                        <a:pt x="12614" y="20214"/>
                        <a:pt x="12592" y="20149"/>
                        <a:pt x="12581" y="20085"/>
                      </a:cubicBezTo>
                      <a:cubicBezTo>
                        <a:pt x="12569" y="20031"/>
                        <a:pt x="12581" y="19977"/>
                        <a:pt x="12581" y="19923"/>
                      </a:cubicBezTo>
                      <a:lnTo>
                        <a:pt x="12581" y="19864"/>
                      </a:lnTo>
                      <a:cubicBezTo>
                        <a:pt x="12581" y="19853"/>
                        <a:pt x="12580" y="19843"/>
                        <a:pt x="12591" y="19832"/>
                      </a:cubicBezTo>
                      <a:cubicBezTo>
                        <a:pt x="12626" y="19757"/>
                        <a:pt x="12720" y="19687"/>
                        <a:pt x="12872" y="19639"/>
                      </a:cubicBezTo>
                      <a:cubicBezTo>
                        <a:pt x="13035" y="19590"/>
                        <a:pt x="13187" y="19531"/>
                        <a:pt x="13339" y="19477"/>
                      </a:cubicBezTo>
                      <a:cubicBezTo>
                        <a:pt x="13385" y="19461"/>
                        <a:pt x="13444" y="19450"/>
                        <a:pt x="13503" y="19450"/>
                      </a:cubicBezTo>
                      <a:cubicBezTo>
                        <a:pt x="13584" y="19450"/>
                        <a:pt x="13663" y="19471"/>
                        <a:pt x="13721" y="19504"/>
                      </a:cubicBezTo>
                      <a:cubicBezTo>
                        <a:pt x="13768" y="19536"/>
                        <a:pt x="13816" y="19563"/>
                        <a:pt x="13874" y="19590"/>
                      </a:cubicBezTo>
                      <a:cubicBezTo>
                        <a:pt x="14026" y="19670"/>
                        <a:pt x="14201" y="19734"/>
                        <a:pt x="14399" y="19788"/>
                      </a:cubicBezTo>
                      <a:cubicBezTo>
                        <a:pt x="14597" y="19842"/>
                        <a:pt x="14796" y="19876"/>
                        <a:pt x="14971" y="19903"/>
                      </a:cubicBezTo>
                      <a:lnTo>
                        <a:pt x="15062" y="19913"/>
                      </a:lnTo>
                      <a:cubicBezTo>
                        <a:pt x="15202" y="19934"/>
                        <a:pt x="15331" y="19955"/>
                        <a:pt x="15460" y="19977"/>
                      </a:cubicBezTo>
                      <a:cubicBezTo>
                        <a:pt x="15611" y="20009"/>
                        <a:pt x="15729" y="20042"/>
                        <a:pt x="15846" y="20085"/>
                      </a:cubicBezTo>
                      <a:cubicBezTo>
                        <a:pt x="16056" y="20171"/>
                        <a:pt x="16218" y="20290"/>
                        <a:pt x="16334" y="20452"/>
                      </a:cubicBezTo>
                      <a:cubicBezTo>
                        <a:pt x="16358" y="20489"/>
                        <a:pt x="16439" y="20511"/>
                        <a:pt x="16520" y="20511"/>
                      </a:cubicBezTo>
                      <a:cubicBezTo>
                        <a:pt x="16544" y="20511"/>
                        <a:pt x="16570" y="20511"/>
                        <a:pt x="16593" y="20506"/>
                      </a:cubicBezTo>
                      <a:cubicBezTo>
                        <a:pt x="16722" y="20489"/>
                        <a:pt x="16802" y="20436"/>
                        <a:pt x="16779" y="20388"/>
                      </a:cubicBezTo>
                      <a:cubicBezTo>
                        <a:pt x="16721" y="20178"/>
                        <a:pt x="16579" y="20020"/>
                        <a:pt x="16334" y="19891"/>
                      </a:cubicBezTo>
                      <a:cubicBezTo>
                        <a:pt x="16206" y="19821"/>
                        <a:pt x="16044" y="19756"/>
                        <a:pt x="15846" y="19702"/>
                      </a:cubicBezTo>
                      <a:cubicBezTo>
                        <a:pt x="15694" y="19659"/>
                        <a:pt x="15530" y="19627"/>
                        <a:pt x="15391" y="19595"/>
                      </a:cubicBezTo>
                      <a:lnTo>
                        <a:pt x="15310" y="19580"/>
                      </a:lnTo>
                      <a:cubicBezTo>
                        <a:pt x="15124" y="19536"/>
                        <a:pt x="14993" y="19504"/>
                        <a:pt x="14888" y="19472"/>
                      </a:cubicBezTo>
                      <a:cubicBezTo>
                        <a:pt x="14783" y="19434"/>
                        <a:pt x="14692" y="19396"/>
                        <a:pt x="14611" y="19347"/>
                      </a:cubicBezTo>
                      <a:cubicBezTo>
                        <a:pt x="14517" y="19293"/>
                        <a:pt x="14434" y="19228"/>
                        <a:pt x="14341" y="19137"/>
                      </a:cubicBezTo>
                      <a:cubicBezTo>
                        <a:pt x="14294" y="19088"/>
                        <a:pt x="14307" y="19030"/>
                        <a:pt x="14388" y="18992"/>
                      </a:cubicBezTo>
                      <a:cubicBezTo>
                        <a:pt x="14517" y="18917"/>
                        <a:pt x="14751" y="18776"/>
                        <a:pt x="14960" y="18647"/>
                      </a:cubicBezTo>
                      <a:cubicBezTo>
                        <a:pt x="15054" y="18588"/>
                        <a:pt x="15238" y="18582"/>
                        <a:pt x="15343" y="18642"/>
                      </a:cubicBezTo>
                      <a:cubicBezTo>
                        <a:pt x="15401" y="18674"/>
                        <a:pt x="15448" y="18695"/>
                        <a:pt x="15460" y="18701"/>
                      </a:cubicBezTo>
                      <a:cubicBezTo>
                        <a:pt x="15600" y="18771"/>
                        <a:pt x="15774" y="18824"/>
                        <a:pt x="15937" y="18867"/>
                      </a:cubicBezTo>
                      <a:cubicBezTo>
                        <a:pt x="16240" y="18937"/>
                        <a:pt x="16591" y="18975"/>
                        <a:pt x="17034" y="18975"/>
                      </a:cubicBezTo>
                      <a:cubicBezTo>
                        <a:pt x="17139" y="18975"/>
                        <a:pt x="17234" y="18933"/>
                        <a:pt x="17246" y="18884"/>
                      </a:cubicBezTo>
                      <a:cubicBezTo>
                        <a:pt x="17257" y="18836"/>
                        <a:pt x="17186" y="18792"/>
                        <a:pt x="17093" y="18787"/>
                      </a:cubicBezTo>
                      <a:cubicBezTo>
                        <a:pt x="16743" y="18760"/>
                        <a:pt x="16453" y="18712"/>
                        <a:pt x="16254" y="18642"/>
                      </a:cubicBezTo>
                      <a:cubicBezTo>
                        <a:pt x="16149" y="18604"/>
                        <a:pt x="16056" y="18561"/>
                        <a:pt x="15963" y="18507"/>
                      </a:cubicBezTo>
                      <a:cubicBezTo>
                        <a:pt x="15881" y="18453"/>
                        <a:pt x="15799" y="18388"/>
                        <a:pt x="15729" y="18324"/>
                      </a:cubicBezTo>
                      <a:cubicBezTo>
                        <a:pt x="15648" y="18237"/>
                        <a:pt x="15647" y="18135"/>
                        <a:pt x="15740" y="18054"/>
                      </a:cubicBezTo>
                      <a:cubicBezTo>
                        <a:pt x="15845" y="17963"/>
                        <a:pt x="15951" y="17866"/>
                        <a:pt x="16021" y="17807"/>
                      </a:cubicBezTo>
                      <a:cubicBezTo>
                        <a:pt x="16103" y="17726"/>
                        <a:pt x="16325" y="17704"/>
                        <a:pt x="16477" y="17763"/>
                      </a:cubicBezTo>
                      <a:cubicBezTo>
                        <a:pt x="16512" y="17779"/>
                        <a:pt x="16545" y="17789"/>
                        <a:pt x="16557" y="17795"/>
                      </a:cubicBezTo>
                      <a:cubicBezTo>
                        <a:pt x="16720" y="17854"/>
                        <a:pt x="16896" y="17904"/>
                        <a:pt x="17071" y="17936"/>
                      </a:cubicBezTo>
                      <a:cubicBezTo>
                        <a:pt x="17316" y="17979"/>
                        <a:pt x="17573" y="18000"/>
                        <a:pt x="17876" y="18000"/>
                      </a:cubicBezTo>
                      <a:cubicBezTo>
                        <a:pt x="17969" y="18000"/>
                        <a:pt x="18074" y="18001"/>
                        <a:pt x="18179" y="17995"/>
                      </a:cubicBezTo>
                      <a:cubicBezTo>
                        <a:pt x="18284" y="17990"/>
                        <a:pt x="18375" y="17946"/>
                        <a:pt x="18375" y="17893"/>
                      </a:cubicBezTo>
                      <a:cubicBezTo>
                        <a:pt x="18375" y="17844"/>
                        <a:pt x="18305" y="17807"/>
                        <a:pt x="18200" y="17802"/>
                      </a:cubicBezTo>
                      <a:cubicBezTo>
                        <a:pt x="17839" y="17785"/>
                        <a:pt x="17547" y="17746"/>
                        <a:pt x="17326" y="17687"/>
                      </a:cubicBezTo>
                      <a:cubicBezTo>
                        <a:pt x="17209" y="17655"/>
                        <a:pt x="17106" y="17618"/>
                        <a:pt x="17012" y="17569"/>
                      </a:cubicBezTo>
                      <a:cubicBezTo>
                        <a:pt x="16931" y="17521"/>
                        <a:pt x="16847" y="17467"/>
                        <a:pt x="16754" y="17413"/>
                      </a:cubicBezTo>
                      <a:cubicBezTo>
                        <a:pt x="16754" y="17413"/>
                        <a:pt x="16707" y="17381"/>
                        <a:pt x="16695" y="17371"/>
                      </a:cubicBezTo>
                      <a:cubicBezTo>
                        <a:pt x="16602" y="17311"/>
                        <a:pt x="16593" y="17235"/>
                        <a:pt x="16652" y="17165"/>
                      </a:cubicBezTo>
                      <a:cubicBezTo>
                        <a:pt x="16780" y="17020"/>
                        <a:pt x="16896" y="16868"/>
                        <a:pt x="17012" y="16717"/>
                      </a:cubicBezTo>
                      <a:cubicBezTo>
                        <a:pt x="17047" y="16680"/>
                        <a:pt x="17116" y="16648"/>
                        <a:pt x="17209" y="16648"/>
                      </a:cubicBezTo>
                      <a:cubicBezTo>
                        <a:pt x="17221" y="16648"/>
                        <a:pt x="17245" y="16648"/>
                        <a:pt x="17257" y="16648"/>
                      </a:cubicBezTo>
                      <a:cubicBezTo>
                        <a:pt x="17385" y="16659"/>
                        <a:pt x="17490" y="16675"/>
                        <a:pt x="17606" y="16707"/>
                      </a:cubicBezTo>
                      <a:cubicBezTo>
                        <a:pt x="17723" y="16740"/>
                        <a:pt x="17851" y="16782"/>
                        <a:pt x="17967" y="16825"/>
                      </a:cubicBezTo>
                      <a:lnTo>
                        <a:pt x="18004" y="16837"/>
                      </a:lnTo>
                      <a:cubicBezTo>
                        <a:pt x="18120" y="16880"/>
                        <a:pt x="18260" y="16933"/>
                        <a:pt x="18412" y="16977"/>
                      </a:cubicBezTo>
                      <a:cubicBezTo>
                        <a:pt x="18587" y="17025"/>
                        <a:pt x="18772" y="17063"/>
                        <a:pt x="18959" y="17079"/>
                      </a:cubicBezTo>
                      <a:cubicBezTo>
                        <a:pt x="19099" y="17095"/>
                        <a:pt x="19252" y="17101"/>
                        <a:pt x="19403" y="17101"/>
                      </a:cubicBezTo>
                      <a:cubicBezTo>
                        <a:pt x="19601" y="17101"/>
                        <a:pt x="19810" y="17089"/>
                        <a:pt x="20067" y="17062"/>
                      </a:cubicBezTo>
                      <a:cubicBezTo>
                        <a:pt x="20171" y="17052"/>
                        <a:pt x="20242" y="17004"/>
                        <a:pt x="20231" y="16950"/>
                      </a:cubicBezTo>
                      <a:cubicBezTo>
                        <a:pt x="20219" y="16907"/>
                        <a:pt x="20138" y="16874"/>
                        <a:pt x="20045" y="16874"/>
                      </a:cubicBezTo>
                      <a:lnTo>
                        <a:pt x="20034" y="16874"/>
                      </a:lnTo>
                      <a:cubicBezTo>
                        <a:pt x="19975" y="16874"/>
                        <a:pt x="19917" y="16874"/>
                        <a:pt x="19859" y="16874"/>
                      </a:cubicBezTo>
                      <a:cubicBezTo>
                        <a:pt x="19579" y="16874"/>
                        <a:pt x="19332" y="16858"/>
                        <a:pt x="19134" y="16820"/>
                      </a:cubicBezTo>
                      <a:cubicBezTo>
                        <a:pt x="19005" y="16798"/>
                        <a:pt x="18889" y="16767"/>
                        <a:pt x="18784" y="16724"/>
                      </a:cubicBezTo>
                      <a:cubicBezTo>
                        <a:pt x="18679" y="16686"/>
                        <a:pt x="18586" y="16631"/>
                        <a:pt x="18481" y="16583"/>
                      </a:cubicBezTo>
                      <a:lnTo>
                        <a:pt x="18459" y="16573"/>
                      </a:lnTo>
                      <a:cubicBezTo>
                        <a:pt x="18343" y="16513"/>
                        <a:pt x="18214" y="16448"/>
                        <a:pt x="18051" y="16394"/>
                      </a:cubicBezTo>
                      <a:cubicBezTo>
                        <a:pt x="17911" y="16346"/>
                        <a:pt x="17759" y="16309"/>
                        <a:pt x="17595" y="16276"/>
                      </a:cubicBezTo>
                      <a:cubicBezTo>
                        <a:pt x="17456" y="16249"/>
                        <a:pt x="17374" y="16174"/>
                        <a:pt x="17421" y="16109"/>
                      </a:cubicBezTo>
                      <a:cubicBezTo>
                        <a:pt x="17479" y="16007"/>
                        <a:pt x="17549" y="15899"/>
                        <a:pt x="17595" y="15791"/>
                      </a:cubicBezTo>
                      <a:cubicBezTo>
                        <a:pt x="17630" y="15727"/>
                        <a:pt x="17736" y="15684"/>
                        <a:pt x="17876" y="15673"/>
                      </a:cubicBezTo>
                      <a:lnTo>
                        <a:pt x="17887" y="15673"/>
                      </a:lnTo>
                      <a:cubicBezTo>
                        <a:pt x="18050" y="15663"/>
                        <a:pt x="18203" y="15652"/>
                        <a:pt x="18343" y="15652"/>
                      </a:cubicBezTo>
                      <a:lnTo>
                        <a:pt x="18364" y="15652"/>
                      </a:lnTo>
                      <a:cubicBezTo>
                        <a:pt x="18504" y="15652"/>
                        <a:pt x="18623" y="15662"/>
                        <a:pt x="18751" y="15678"/>
                      </a:cubicBezTo>
                      <a:cubicBezTo>
                        <a:pt x="18996" y="15711"/>
                        <a:pt x="19252" y="15786"/>
                        <a:pt x="19520" y="15899"/>
                      </a:cubicBezTo>
                      <a:cubicBezTo>
                        <a:pt x="19555" y="15915"/>
                        <a:pt x="19601" y="15921"/>
                        <a:pt x="19647" y="15921"/>
                      </a:cubicBezTo>
                      <a:cubicBezTo>
                        <a:pt x="19694" y="15921"/>
                        <a:pt x="19739" y="15910"/>
                        <a:pt x="19786" y="15894"/>
                      </a:cubicBezTo>
                      <a:cubicBezTo>
                        <a:pt x="19868" y="15856"/>
                        <a:pt x="19881" y="15802"/>
                        <a:pt x="19811" y="15759"/>
                      </a:cubicBezTo>
                      <a:cubicBezTo>
                        <a:pt x="19531" y="15598"/>
                        <a:pt x="19273" y="15494"/>
                        <a:pt x="18969" y="15424"/>
                      </a:cubicBezTo>
                      <a:cubicBezTo>
                        <a:pt x="18795" y="15387"/>
                        <a:pt x="18599" y="15354"/>
                        <a:pt x="18401" y="15343"/>
                      </a:cubicBezTo>
                      <a:cubicBezTo>
                        <a:pt x="18343" y="15338"/>
                        <a:pt x="18225" y="15333"/>
                        <a:pt x="18073" y="15333"/>
                      </a:cubicBezTo>
                      <a:cubicBezTo>
                        <a:pt x="18015" y="15333"/>
                        <a:pt x="17955" y="15318"/>
                        <a:pt x="17920" y="15296"/>
                      </a:cubicBezTo>
                      <a:cubicBezTo>
                        <a:pt x="17885" y="15275"/>
                        <a:pt x="17876" y="15247"/>
                        <a:pt x="17876" y="15221"/>
                      </a:cubicBezTo>
                      <a:cubicBezTo>
                        <a:pt x="17911" y="15134"/>
                        <a:pt x="17967" y="14988"/>
                        <a:pt x="18026" y="14848"/>
                      </a:cubicBezTo>
                      <a:cubicBezTo>
                        <a:pt x="18061" y="14762"/>
                        <a:pt x="18270" y="14708"/>
                        <a:pt x="18445" y="14746"/>
                      </a:cubicBezTo>
                      <a:cubicBezTo>
                        <a:pt x="18491" y="14756"/>
                        <a:pt x="18517" y="14763"/>
                        <a:pt x="18529" y="14763"/>
                      </a:cubicBezTo>
                      <a:cubicBezTo>
                        <a:pt x="18715" y="14795"/>
                        <a:pt x="18925" y="14811"/>
                        <a:pt x="19112" y="14816"/>
                      </a:cubicBezTo>
                      <a:cubicBezTo>
                        <a:pt x="19123" y="14816"/>
                        <a:pt x="19147" y="14816"/>
                        <a:pt x="19159" y="14816"/>
                      </a:cubicBezTo>
                      <a:cubicBezTo>
                        <a:pt x="19486" y="14816"/>
                        <a:pt x="19810" y="14778"/>
                        <a:pt x="20183" y="14697"/>
                      </a:cubicBezTo>
                      <a:cubicBezTo>
                        <a:pt x="20288" y="14675"/>
                        <a:pt x="20335" y="14622"/>
                        <a:pt x="20289" y="14574"/>
                      </a:cubicBezTo>
                      <a:cubicBezTo>
                        <a:pt x="20266" y="14536"/>
                        <a:pt x="20185" y="14515"/>
                        <a:pt x="20103" y="14515"/>
                      </a:cubicBezTo>
                      <a:cubicBezTo>
                        <a:pt x="20091" y="14515"/>
                        <a:pt x="20067" y="14515"/>
                        <a:pt x="20056" y="14520"/>
                      </a:cubicBezTo>
                      <a:cubicBezTo>
                        <a:pt x="19822" y="14547"/>
                        <a:pt x="19623" y="14562"/>
                        <a:pt x="19436" y="14562"/>
                      </a:cubicBezTo>
                      <a:cubicBezTo>
                        <a:pt x="19331" y="14562"/>
                        <a:pt x="19241" y="14557"/>
                        <a:pt x="19159" y="14552"/>
                      </a:cubicBezTo>
                      <a:cubicBezTo>
                        <a:pt x="19031" y="14541"/>
                        <a:pt x="18901" y="14520"/>
                        <a:pt x="18773" y="14488"/>
                      </a:cubicBezTo>
                      <a:cubicBezTo>
                        <a:pt x="18656" y="14456"/>
                        <a:pt x="18539" y="14418"/>
                        <a:pt x="18423" y="14380"/>
                      </a:cubicBezTo>
                      <a:lnTo>
                        <a:pt x="18401" y="14374"/>
                      </a:lnTo>
                      <a:cubicBezTo>
                        <a:pt x="18366" y="14363"/>
                        <a:pt x="18330" y="14352"/>
                        <a:pt x="18295" y="14342"/>
                      </a:cubicBezTo>
                      <a:cubicBezTo>
                        <a:pt x="18202" y="14309"/>
                        <a:pt x="18141" y="14261"/>
                        <a:pt x="18153" y="14207"/>
                      </a:cubicBezTo>
                      <a:cubicBezTo>
                        <a:pt x="18165" y="14148"/>
                        <a:pt x="18179" y="14089"/>
                        <a:pt x="18179" y="14035"/>
                      </a:cubicBezTo>
                      <a:cubicBezTo>
                        <a:pt x="18190" y="13987"/>
                        <a:pt x="18270" y="13943"/>
                        <a:pt x="18386" y="13943"/>
                      </a:cubicBezTo>
                      <a:cubicBezTo>
                        <a:pt x="18386" y="13943"/>
                        <a:pt x="18459" y="13943"/>
                        <a:pt x="18459" y="13943"/>
                      </a:cubicBezTo>
                      <a:cubicBezTo>
                        <a:pt x="18669" y="13943"/>
                        <a:pt x="18888" y="13928"/>
                        <a:pt x="19086" y="13895"/>
                      </a:cubicBezTo>
                      <a:cubicBezTo>
                        <a:pt x="19296" y="13863"/>
                        <a:pt x="19472" y="13813"/>
                        <a:pt x="19600" y="13781"/>
                      </a:cubicBezTo>
                      <a:lnTo>
                        <a:pt x="19626" y="13776"/>
                      </a:lnTo>
                      <a:cubicBezTo>
                        <a:pt x="19754" y="13744"/>
                        <a:pt x="19881" y="13712"/>
                        <a:pt x="19997" y="13685"/>
                      </a:cubicBezTo>
                      <a:cubicBezTo>
                        <a:pt x="20126" y="13658"/>
                        <a:pt x="20266" y="13641"/>
                        <a:pt x="20395" y="13641"/>
                      </a:cubicBezTo>
                      <a:cubicBezTo>
                        <a:pt x="20430" y="13641"/>
                        <a:pt x="20465" y="13641"/>
                        <a:pt x="20500" y="13641"/>
                      </a:cubicBezTo>
                      <a:cubicBezTo>
                        <a:pt x="20722" y="13641"/>
                        <a:pt x="20989" y="13668"/>
                        <a:pt x="21280" y="13717"/>
                      </a:cubicBezTo>
                      <a:cubicBezTo>
                        <a:pt x="21303" y="13722"/>
                        <a:pt x="21326" y="13722"/>
                        <a:pt x="21349" y="13722"/>
                      </a:cubicBezTo>
                      <a:cubicBezTo>
                        <a:pt x="21419" y="13722"/>
                        <a:pt x="21489" y="13700"/>
                        <a:pt x="21524" y="13668"/>
                      </a:cubicBezTo>
                      <a:cubicBezTo>
                        <a:pt x="21571" y="13620"/>
                        <a:pt x="21537" y="13560"/>
                        <a:pt x="21444" y="13533"/>
                      </a:cubicBezTo>
                      <a:cubicBezTo>
                        <a:pt x="21059" y="13431"/>
                        <a:pt x="20733" y="13378"/>
                        <a:pt x="20395" y="13362"/>
                      </a:cubicBezTo>
                      <a:cubicBezTo>
                        <a:pt x="20348" y="13362"/>
                        <a:pt x="20299" y="13357"/>
                        <a:pt x="20252" y="13357"/>
                      </a:cubicBezTo>
                      <a:cubicBezTo>
                        <a:pt x="20101" y="13357"/>
                        <a:pt x="19952" y="13367"/>
                        <a:pt x="19800" y="13384"/>
                      </a:cubicBezTo>
                      <a:cubicBezTo>
                        <a:pt x="19626" y="13405"/>
                        <a:pt x="19459" y="13431"/>
                        <a:pt x="19319" y="13458"/>
                      </a:cubicBezTo>
                      <a:lnTo>
                        <a:pt x="19276" y="13464"/>
                      </a:lnTo>
                      <a:cubicBezTo>
                        <a:pt x="19136" y="13491"/>
                        <a:pt x="18993" y="13513"/>
                        <a:pt x="18853" y="13523"/>
                      </a:cubicBezTo>
                      <a:cubicBezTo>
                        <a:pt x="18771" y="13529"/>
                        <a:pt x="18704" y="13533"/>
                        <a:pt x="18634" y="13533"/>
                      </a:cubicBezTo>
                      <a:cubicBezTo>
                        <a:pt x="18588" y="13533"/>
                        <a:pt x="18539" y="13534"/>
                        <a:pt x="18492" y="13528"/>
                      </a:cubicBezTo>
                      <a:lnTo>
                        <a:pt x="18481" y="13528"/>
                      </a:lnTo>
                      <a:cubicBezTo>
                        <a:pt x="18330" y="13518"/>
                        <a:pt x="18223" y="13459"/>
                        <a:pt x="18211" y="13384"/>
                      </a:cubicBezTo>
                      <a:cubicBezTo>
                        <a:pt x="18211" y="13211"/>
                        <a:pt x="18203" y="13044"/>
                        <a:pt x="18168" y="12877"/>
                      </a:cubicBezTo>
                      <a:cubicBezTo>
                        <a:pt x="18168" y="12839"/>
                        <a:pt x="18190" y="12806"/>
                        <a:pt x="18237" y="12779"/>
                      </a:cubicBezTo>
                      <a:cubicBezTo>
                        <a:pt x="18400" y="12704"/>
                        <a:pt x="18539" y="12769"/>
                        <a:pt x="19017" y="12796"/>
                      </a:cubicBezTo>
                      <a:cubicBezTo>
                        <a:pt x="19215" y="12807"/>
                        <a:pt x="19424" y="12800"/>
                        <a:pt x="19611" y="12784"/>
                      </a:cubicBezTo>
                      <a:cubicBezTo>
                        <a:pt x="19937" y="12752"/>
                        <a:pt x="20252" y="12678"/>
                        <a:pt x="20602" y="12549"/>
                      </a:cubicBezTo>
                      <a:cubicBezTo>
                        <a:pt x="20684" y="12516"/>
                        <a:pt x="20708" y="12457"/>
                        <a:pt x="20650" y="12414"/>
                      </a:cubicBezTo>
                      <a:cubicBezTo>
                        <a:pt x="20615" y="12387"/>
                        <a:pt x="20544" y="12370"/>
                        <a:pt x="20486" y="12370"/>
                      </a:cubicBezTo>
                      <a:cubicBezTo>
                        <a:pt x="20451" y="12370"/>
                        <a:pt x="20430" y="12375"/>
                        <a:pt x="20395" y="12380"/>
                      </a:cubicBezTo>
                      <a:cubicBezTo>
                        <a:pt x="19462" y="12623"/>
                        <a:pt x="19089" y="12478"/>
                        <a:pt x="18343" y="12360"/>
                      </a:cubicBezTo>
                      <a:cubicBezTo>
                        <a:pt x="18156" y="12333"/>
                        <a:pt x="18028" y="12258"/>
                        <a:pt x="17993" y="12171"/>
                      </a:cubicBezTo>
                      <a:cubicBezTo>
                        <a:pt x="17946" y="12037"/>
                        <a:pt x="17888" y="11907"/>
                        <a:pt x="17818" y="11777"/>
                      </a:cubicBezTo>
                      <a:cubicBezTo>
                        <a:pt x="17783" y="11702"/>
                        <a:pt x="17852" y="11622"/>
                        <a:pt x="18004" y="11579"/>
                      </a:cubicBezTo>
                      <a:cubicBezTo>
                        <a:pt x="18039" y="11568"/>
                        <a:pt x="18074" y="11563"/>
                        <a:pt x="18120" y="11552"/>
                      </a:cubicBezTo>
                      <a:cubicBezTo>
                        <a:pt x="18237" y="11530"/>
                        <a:pt x="18354" y="11514"/>
                        <a:pt x="18470" y="11503"/>
                      </a:cubicBezTo>
                      <a:cubicBezTo>
                        <a:pt x="18529" y="11498"/>
                        <a:pt x="18586" y="11498"/>
                        <a:pt x="18656" y="11498"/>
                      </a:cubicBezTo>
                      <a:cubicBezTo>
                        <a:pt x="18726" y="11498"/>
                        <a:pt x="18806" y="11498"/>
                        <a:pt x="18911" y="11503"/>
                      </a:cubicBezTo>
                      <a:lnTo>
                        <a:pt x="18984" y="11503"/>
                      </a:lnTo>
                      <a:cubicBezTo>
                        <a:pt x="19101" y="11508"/>
                        <a:pt x="19228" y="11508"/>
                        <a:pt x="19356" y="11508"/>
                      </a:cubicBezTo>
                      <a:cubicBezTo>
                        <a:pt x="19391" y="11508"/>
                        <a:pt x="19437" y="11508"/>
                        <a:pt x="19472" y="11508"/>
                      </a:cubicBezTo>
                      <a:cubicBezTo>
                        <a:pt x="19682" y="11503"/>
                        <a:pt x="19881" y="11487"/>
                        <a:pt x="20056" y="11449"/>
                      </a:cubicBezTo>
                      <a:cubicBezTo>
                        <a:pt x="20370" y="11390"/>
                        <a:pt x="20661" y="11292"/>
                        <a:pt x="20941" y="11131"/>
                      </a:cubicBezTo>
                      <a:cubicBezTo>
                        <a:pt x="21011" y="11093"/>
                        <a:pt x="21012" y="11029"/>
                        <a:pt x="20930" y="10991"/>
                      </a:cubicBezTo>
                      <a:cubicBezTo>
                        <a:pt x="20884" y="10970"/>
                        <a:pt x="20836" y="10959"/>
                        <a:pt x="20777" y="10959"/>
                      </a:cubicBezTo>
                      <a:cubicBezTo>
                        <a:pt x="20731" y="10959"/>
                        <a:pt x="20696" y="10963"/>
                        <a:pt x="20661" y="10979"/>
                      </a:cubicBezTo>
                      <a:cubicBezTo>
                        <a:pt x="20392" y="11087"/>
                        <a:pt x="20126" y="11153"/>
                        <a:pt x="19870" y="11180"/>
                      </a:cubicBezTo>
                      <a:cubicBezTo>
                        <a:pt x="19776" y="11190"/>
                        <a:pt x="19694" y="11195"/>
                        <a:pt x="19589" y="11195"/>
                      </a:cubicBezTo>
                      <a:cubicBezTo>
                        <a:pt x="19542" y="11195"/>
                        <a:pt x="19497" y="11195"/>
                        <a:pt x="19451" y="11190"/>
                      </a:cubicBezTo>
                      <a:cubicBezTo>
                        <a:pt x="19322" y="11184"/>
                        <a:pt x="19193" y="11174"/>
                        <a:pt x="19053" y="11158"/>
                      </a:cubicBezTo>
                      <a:lnTo>
                        <a:pt x="18995" y="11153"/>
                      </a:lnTo>
                      <a:cubicBezTo>
                        <a:pt x="18832" y="11137"/>
                        <a:pt x="18644" y="11121"/>
                        <a:pt x="18434" y="11121"/>
                      </a:cubicBezTo>
                      <a:cubicBezTo>
                        <a:pt x="18224" y="11121"/>
                        <a:pt x="18013" y="11136"/>
                        <a:pt x="17803" y="11168"/>
                      </a:cubicBezTo>
                      <a:cubicBezTo>
                        <a:pt x="17768" y="11173"/>
                        <a:pt x="17747" y="11179"/>
                        <a:pt x="17712" y="11185"/>
                      </a:cubicBezTo>
                      <a:cubicBezTo>
                        <a:pt x="17665" y="11190"/>
                        <a:pt x="17617" y="11195"/>
                        <a:pt x="17570" y="11190"/>
                      </a:cubicBezTo>
                      <a:cubicBezTo>
                        <a:pt x="17477" y="11184"/>
                        <a:pt x="17397" y="11147"/>
                        <a:pt x="17362" y="11104"/>
                      </a:cubicBezTo>
                      <a:cubicBezTo>
                        <a:pt x="17316" y="11050"/>
                        <a:pt x="17267" y="11001"/>
                        <a:pt x="17220" y="10947"/>
                      </a:cubicBezTo>
                      <a:cubicBezTo>
                        <a:pt x="17138" y="10856"/>
                        <a:pt x="17058" y="10769"/>
                        <a:pt x="16976" y="10683"/>
                      </a:cubicBezTo>
                      <a:cubicBezTo>
                        <a:pt x="16953" y="10661"/>
                        <a:pt x="16964" y="10635"/>
                        <a:pt x="16987" y="10619"/>
                      </a:cubicBezTo>
                      <a:cubicBezTo>
                        <a:pt x="17010" y="10597"/>
                        <a:pt x="17060" y="10587"/>
                        <a:pt x="17118" y="10582"/>
                      </a:cubicBezTo>
                      <a:cubicBezTo>
                        <a:pt x="17223" y="10577"/>
                        <a:pt x="17313" y="10571"/>
                        <a:pt x="17395" y="10565"/>
                      </a:cubicBezTo>
                      <a:cubicBezTo>
                        <a:pt x="17593" y="10549"/>
                        <a:pt x="17793" y="10517"/>
                        <a:pt x="17956" y="10474"/>
                      </a:cubicBezTo>
                      <a:cubicBezTo>
                        <a:pt x="18318" y="10383"/>
                        <a:pt x="18574" y="10252"/>
                        <a:pt x="18784" y="10139"/>
                      </a:cubicBezTo>
                      <a:cubicBezTo>
                        <a:pt x="18819" y="10118"/>
                        <a:pt x="18831" y="10097"/>
                        <a:pt x="18831" y="10075"/>
                      </a:cubicBezTo>
                      <a:cubicBezTo>
                        <a:pt x="18831" y="10054"/>
                        <a:pt x="18797" y="10032"/>
                        <a:pt x="18762" y="10016"/>
                      </a:cubicBezTo>
                      <a:cubicBezTo>
                        <a:pt x="18727" y="10005"/>
                        <a:pt x="18680" y="9994"/>
                        <a:pt x="18645" y="9994"/>
                      </a:cubicBezTo>
                      <a:cubicBezTo>
                        <a:pt x="18598" y="9994"/>
                        <a:pt x="18553" y="10000"/>
                        <a:pt x="18518" y="10016"/>
                      </a:cubicBezTo>
                      <a:cubicBezTo>
                        <a:pt x="18226" y="10129"/>
                        <a:pt x="17978" y="10199"/>
                        <a:pt x="17745" y="10237"/>
                      </a:cubicBezTo>
                      <a:cubicBezTo>
                        <a:pt x="17617" y="10258"/>
                        <a:pt x="17491" y="10269"/>
                        <a:pt x="17351" y="10269"/>
                      </a:cubicBezTo>
                      <a:lnTo>
                        <a:pt x="17337" y="10269"/>
                      </a:lnTo>
                      <a:cubicBezTo>
                        <a:pt x="17208" y="10269"/>
                        <a:pt x="17071" y="10263"/>
                        <a:pt x="16896" y="10252"/>
                      </a:cubicBezTo>
                      <a:cubicBezTo>
                        <a:pt x="16861" y="10252"/>
                        <a:pt x="16824" y="10247"/>
                        <a:pt x="16801" y="10247"/>
                      </a:cubicBezTo>
                      <a:cubicBezTo>
                        <a:pt x="16673" y="10242"/>
                        <a:pt x="16556" y="10198"/>
                        <a:pt x="16509" y="10144"/>
                      </a:cubicBezTo>
                      <a:cubicBezTo>
                        <a:pt x="16451" y="10080"/>
                        <a:pt x="16369" y="9972"/>
                        <a:pt x="16287" y="9865"/>
                      </a:cubicBezTo>
                      <a:cubicBezTo>
                        <a:pt x="16217" y="9773"/>
                        <a:pt x="16267" y="9675"/>
                        <a:pt x="16418" y="9605"/>
                      </a:cubicBezTo>
                      <a:cubicBezTo>
                        <a:pt x="16535" y="9552"/>
                        <a:pt x="16638" y="9509"/>
                        <a:pt x="16684" y="9488"/>
                      </a:cubicBezTo>
                      <a:cubicBezTo>
                        <a:pt x="16801" y="9434"/>
                        <a:pt x="16907" y="9380"/>
                        <a:pt x="17012" y="9343"/>
                      </a:cubicBezTo>
                      <a:cubicBezTo>
                        <a:pt x="17117" y="9305"/>
                        <a:pt x="17233" y="9272"/>
                        <a:pt x="17373" y="9250"/>
                      </a:cubicBezTo>
                      <a:cubicBezTo>
                        <a:pt x="17571" y="9218"/>
                        <a:pt x="17817" y="9201"/>
                        <a:pt x="18120" y="9201"/>
                      </a:cubicBezTo>
                      <a:cubicBezTo>
                        <a:pt x="18179" y="9201"/>
                        <a:pt x="18226" y="9201"/>
                        <a:pt x="18284" y="9201"/>
                      </a:cubicBezTo>
                      <a:lnTo>
                        <a:pt x="18295" y="9201"/>
                      </a:lnTo>
                      <a:cubicBezTo>
                        <a:pt x="18389" y="9201"/>
                        <a:pt x="18469" y="9175"/>
                        <a:pt x="18492" y="9132"/>
                      </a:cubicBezTo>
                      <a:cubicBezTo>
                        <a:pt x="18504" y="9111"/>
                        <a:pt x="18494" y="9083"/>
                        <a:pt x="18470" y="9067"/>
                      </a:cubicBezTo>
                      <a:cubicBezTo>
                        <a:pt x="18447" y="9045"/>
                        <a:pt x="18401" y="9035"/>
                        <a:pt x="18343" y="9030"/>
                      </a:cubicBezTo>
                      <a:cubicBezTo>
                        <a:pt x="18074" y="9003"/>
                        <a:pt x="17840" y="8986"/>
                        <a:pt x="17595" y="8986"/>
                      </a:cubicBezTo>
                      <a:cubicBezTo>
                        <a:pt x="17479" y="8986"/>
                        <a:pt x="17362" y="8992"/>
                        <a:pt x="17246" y="8998"/>
                      </a:cubicBezTo>
                      <a:cubicBezTo>
                        <a:pt x="17047" y="9014"/>
                        <a:pt x="16860" y="9040"/>
                        <a:pt x="16673" y="9083"/>
                      </a:cubicBezTo>
                      <a:cubicBezTo>
                        <a:pt x="16498" y="9127"/>
                        <a:pt x="16347" y="9175"/>
                        <a:pt x="16207" y="9223"/>
                      </a:cubicBezTo>
                      <a:cubicBezTo>
                        <a:pt x="16195" y="9229"/>
                        <a:pt x="16184" y="9235"/>
                        <a:pt x="16149" y="9240"/>
                      </a:cubicBezTo>
                      <a:cubicBezTo>
                        <a:pt x="16009" y="9278"/>
                        <a:pt x="15835" y="9250"/>
                        <a:pt x="15777" y="9174"/>
                      </a:cubicBezTo>
                      <a:cubicBezTo>
                        <a:pt x="15684" y="9040"/>
                        <a:pt x="15576" y="8901"/>
                        <a:pt x="15529" y="8809"/>
                      </a:cubicBezTo>
                      <a:cubicBezTo>
                        <a:pt x="15506" y="8777"/>
                        <a:pt x="15519" y="8743"/>
                        <a:pt x="15565" y="8716"/>
                      </a:cubicBezTo>
                      <a:cubicBezTo>
                        <a:pt x="15600" y="8689"/>
                        <a:pt x="15670" y="8675"/>
                        <a:pt x="15740" y="8669"/>
                      </a:cubicBezTo>
                      <a:cubicBezTo>
                        <a:pt x="15845" y="8664"/>
                        <a:pt x="15916" y="8658"/>
                        <a:pt x="15963" y="8658"/>
                      </a:cubicBezTo>
                      <a:cubicBezTo>
                        <a:pt x="16161" y="8652"/>
                        <a:pt x="16359" y="8631"/>
                        <a:pt x="16546" y="8599"/>
                      </a:cubicBezTo>
                      <a:cubicBezTo>
                        <a:pt x="16919" y="8534"/>
                        <a:pt x="17211" y="8431"/>
                        <a:pt x="17468" y="8334"/>
                      </a:cubicBezTo>
                      <a:cubicBezTo>
                        <a:pt x="17515" y="8318"/>
                        <a:pt x="17537" y="8297"/>
                        <a:pt x="17537" y="8270"/>
                      </a:cubicBezTo>
                      <a:cubicBezTo>
                        <a:pt x="17537" y="8249"/>
                        <a:pt x="17526" y="8227"/>
                        <a:pt x="17479" y="8211"/>
                      </a:cubicBezTo>
                      <a:cubicBezTo>
                        <a:pt x="17444" y="8195"/>
                        <a:pt x="17395" y="8184"/>
                        <a:pt x="17337" y="8184"/>
                      </a:cubicBezTo>
                      <a:cubicBezTo>
                        <a:pt x="17302" y="8184"/>
                        <a:pt x="17270" y="8189"/>
                        <a:pt x="17235" y="8200"/>
                      </a:cubicBezTo>
                      <a:cubicBezTo>
                        <a:pt x="17025" y="8259"/>
                        <a:pt x="16707" y="8334"/>
                        <a:pt x="16404" y="8361"/>
                      </a:cubicBezTo>
                      <a:cubicBezTo>
                        <a:pt x="16322" y="8367"/>
                        <a:pt x="16240" y="8373"/>
                        <a:pt x="16170" y="8373"/>
                      </a:cubicBezTo>
                      <a:cubicBezTo>
                        <a:pt x="16112" y="8373"/>
                        <a:pt x="16054" y="8372"/>
                        <a:pt x="15996" y="8366"/>
                      </a:cubicBezTo>
                      <a:cubicBezTo>
                        <a:pt x="15844" y="8355"/>
                        <a:pt x="15683" y="8335"/>
                        <a:pt x="15555" y="8319"/>
                      </a:cubicBezTo>
                      <a:lnTo>
                        <a:pt x="15460" y="8307"/>
                      </a:lnTo>
                      <a:cubicBezTo>
                        <a:pt x="15331" y="8291"/>
                        <a:pt x="15239" y="8244"/>
                        <a:pt x="15216" y="8184"/>
                      </a:cubicBezTo>
                      <a:cubicBezTo>
                        <a:pt x="15146" y="8039"/>
                        <a:pt x="15098" y="7893"/>
                        <a:pt x="15052" y="7753"/>
                      </a:cubicBezTo>
                      <a:cubicBezTo>
                        <a:pt x="15028" y="7683"/>
                        <a:pt x="15109" y="7617"/>
                        <a:pt x="15237" y="7585"/>
                      </a:cubicBezTo>
                      <a:cubicBezTo>
                        <a:pt x="15342" y="7563"/>
                        <a:pt x="15436" y="7549"/>
                        <a:pt x="15529" y="7538"/>
                      </a:cubicBezTo>
                      <a:cubicBezTo>
                        <a:pt x="15611" y="7527"/>
                        <a:pt x="15694" y="7521"/>
                        <a:pt x="15788" y="7521"/>
                      </a:cubicBezTo>
                      <a:cubicBezTo>
                        <a:pt x="15823" y="7521"/>
                        <a:pt x="15858" y="7521"/>
                        <a:pt x="15904" y="7521"/>
                      </a:cubicBezTo>
                      <a:cubicBezTo>
                        <a:pt x="16033" y="7526"/>
                        <a:pt x="16171" y="7543"/>
                        <a:pt x="16334" y="7565"/>
                      </a:cubicBezTo>
                      <a:cubicBezTo>
                        <a:pt x="16509" y="7586"/>
                        <a:pt x="16684" y="7601"/>
                        <a:pt x="16870" y="7612"/>
                      </a:cubicBezTo>
                      <a:cubicBezTo>
                        <a:pt x="16929" y="7612"/>
                        <a:pt x="16976" y="7619"/>
                        <a:pt x="17034" y="7619"/>
                      </a:cubicBezTo>
                      <a:cubicBezTo>
                        <a:pt x="17174" y="7619"/>
                        <a:pt x="17328" y="7613"/>
                        <a:pt x="17468" y="7597"/>
                      </a:cubicBezTo>
                      <a:cubicBezTo>
                        <a:pt x="17853" y="7559"/>
                        <a:pt x="18179" y="7478"/>
                        <a:pt x="18459" y="7408"/>
                      </a:cubicBezTo>
                      <a:cubicBezTo>
                        <a:pt x="18506" y="7397"/>
                        <a:pt x="18539" y="7376"/>
                        <a:pt x="18550" y="7354"/>
                      </a:cubicBezTo>
                      <a:cubicBezTo>
                        <a:pt x="18562" y="7333"/>
                        <a:pt x="18553" y="7312"/>
                        <a:pt x="18518" y="7295"/>
                      </a:cubicBezTo>
                      <a:cubicBezTo>
                        <a:pt x="18483" y="7274"/>
                        <a:pt x="18424" y="7262"/>
                        <a:pt x="18354" y="7262"/>
                      </a:cubicBezTo>
                      <a:cubicBezTo>
                        <a:pt x="18330" y="7262"/>
                        <a:pt x="18305" y="7263"/>
                        <a:pt x="18270" y="7268"/>
                      </a:cubicBezTo>
                      <a:cubicBezTo>
                        <a:pt x="18013" y="7312"/>
                        <a:pt x="17687" y="7359"/>
                        <a:pt x="17384" y="7359"/>
                      </a:cubicBezTo>
                      <a:lnTo>
                        <a:pt x="17373" y="7359"/>
                      </a:lnTo>
                      <a:cubicBezTo>
                        <a:pt x="17280" y="7359"/>
                        <a:pt x="17175" y="7360"/>
                        <a:pt x="17082" y="7349"/>
                      </a:cubicBezTo>
                      <a:cubicBezTo>
                        <a:pt x="16930" y="7333"/>
                        <a:pt x="16778" y="7305"/>
                        <a:pt x="16557" y="7257"/>
                      </a:cubicBezTo>
                      <a:lnTo>
                        <a:pt x="16520" y="7247"/>
                      </a:lnTo>
                      <a:cubicBezTo>
                        <a:pt x="16380" y="7214"/>
                        <a:pt x="16229" y="7181"/>
                        <a:pt x="16054" y="7154"/>
                      </a:cubicBezTo>
                      <a:cubicBezTo>
                        <a:pt x="15844" y="7122"/>
                        <a:pt x="15637" y="7105"/>
                        <a:pt x="15427" y="7100"/>
                      </a:cubicBezTo>
                      <a:cubicBezTo>
                        <a:pt x="15415" y="7100"/>
                        <a:pt x="15391" y="7100"/>
                        <a:pt x="15380" y="7100"/>
                      </a:cubicBezTo>
                      <a:cubicBezTo>
                        <a:pt x="15356" y="7100"/>
                        <a:pt x="15334" y="7100"/>
                        <a:pt x="15310" y="7100"/>
                      </a:cubicBezTo>
                      <a:lnTo>
                        <a:pt x="15296" y="7100"/>
                      </a:lnTo>
                      <a:cubicBezTo>
                        <a:pt x="15179" y="7100"/>
                        <a:pt x="15063" y="7075"/>
                        <a:pt x="14993" y="7026"/>
                      </a:cubicBezTo>
                      <a:cubicBezTo>
                        <a:pt x="14947" y="6999"/>
                        <a:pt x="14935" y="6961"/>
                        <a:pt x="14935" y="6923"/>
                      </a:cubicBezTo>
                      <a:cubicBezTo>
                        <a:pt x="14947" y="6821"/>
                        <a:pt x="14959" y="6719"/>
                        <a:pt x="14982" y="6622"/>
                      </a:cubicBezTo>
                      <a:cubicBezTo>
                        <a:pt x="15006" y="6541"/>
                        <a:pt x="15146" y="6481"/>
                        <a:pt x="15332" y="6481"/>
                      </a:cubicBezTo>
                      <a:cubicBezTo>
                        <a:pt x="15402" y="6481"/>
                        <a:pt x="15474" y="6475"/>
                        <a:pt x="15544" y="6475"/>
                      </a:cubicBezTo>
                      <a:cubicBezTo>
                        <a:pt x="15730" y="6465"/>
                        <a:pt x="15891" y="6443"/>
                        <a:pt x="16043" y="6427"/>
                      </a:cubicBezTo>
                      <a:lnTo>
                        <a:pt x="16090" y="6422"/>
                      </a:lnTo>
                      <a:cubicBezTo>
                        <a:pt x="16254" y="6400"/>
                        <a:pt x="16395" y="6390"/>
                        <a:pt x="16535" y="6385"/>
                      </a:cubicBezTo>
                      <a:cubicBezTo>
                        <a:pt x="16558" y="6385"/>
                        <a:pt x="16592" y="6385"/>
                        <a:pt x="16615" y="6385"/>
                      </a:cubicBezTo>
                      <a:cubicBezTo>
                        <a:pt x="16720" y="6385"/>
                        <a:pt x="16824" y="6389"/>
                        <a:pt x="16929" y="6400"/>
                      </a:cubicBezTo>
                      <a:cubicBezTo>
                        <a:pt x="17208" y="6432"/>
                        <a:pt x="17491" y="6508"/>
                        <a:pt x="17759" y="6583"/>
                      </a:cubicBezTo>
                      <a:cubicBezTo>
                        <a:pt x="17794" y="6594"/>
                        <a:pt x="17841" y="6600"/>
                        <a:pt x="17876" y="6600"/>
                      </a:cubicBezTo>
                      <a:cubicBezTo>
                        <a:pt x="17923" y="6600"/>
                        <a:pt x="17969" y="6594"/>
                        <a:pt x="17993" y="6583"/>
                      </a:cubicBezTo>
                      <a:cubicBezTo>
                        <a:pt x="18028" y="6567"/>
                        <a:pt x="18051" y="6551"/>
                        <a:pt x="18051" y="6529"/>
                      </a:cubicBezTo>
                      <a:cubicBezTo>
                        <a:pt x="18051" y="6508"/>
                        <a:pt x="18028" y="6482"/>
                        <a:pt x="17993" y="6465"/>
                      </a:cubicBezTo>
                      <a:cubicBezTo>
                        <a:pt x="17725" y="6358"/>
                        <a:pt x="17468" y="6255"/>
                        <a:pt x="17118" y="6179"/>
                      </a:cubicBezTo>
                      <a:cubicBezTo>
                        <a:pt x="16943" y="6141"/>
                        <a:pt x="16744" y="6109"/>
                        <a:pt x="16546" y="6098"/>
                      </a:cubicBezTo>
                      <a:cubicBezTo>
                        <a:pt x="16429" y="6093"/>
                        <a:pt x="16300" y="6088"/>
                        <a:pt x="16149" y="6088"/>
                      </a:cubicBezTo>
                      <a:cubicBezTo>
                        <a:pt x="16090" y="6088"/>
                        <a:pt x="16042" y="6088"/>
                        <a:pt x="15996" y="6088"/>
                      </a:cubicBezTo>
                      <a:cubicBezTo>
                        <a:pt x="15926" y="6088"/>
                        <a:pt x="15869" y="6088"/>
                        <a:pt x="15799" y="6088"/>
                      </a:cubicBezTo>
                      <a:cubicBezTo>
                        <a:pt x="15694" y="6088"/>
                        <a:pt x="15614" y="6089"/>
                        <a:pt x="15544" y="6083"/>
                      </a:cubicBezTo>
                      <a:cubicBezTo>
                        <a:pt x="15532" y="6083"/>
                        <a:pt x="15530" y="6083"/>
                        <a:pt x="15518" y="6083"/>
                      </a:cubicBezTo>
                      <a:cubicBezTo>
                        <a:pt x="15413" y="6072"/>
                        <a:pt x="15331" y="6034"/>
                        <a:pt x="15296" y="5985"/>
                      </a:cubicBezTo>
                      <a:cubicBezTo>
                        <a:pt x="15272" y="5953"/>
                        <a:pt x="15272" y="5920"/>
                        <a:pt x="15296" y="5888"/>
                      </a:cubicBezTo>
                      <a:cubicBezTo>
                        <a:pt x="15412" y="5710"/>
                        <a:pt x="15555" y="5522"/>
                        <a:pt x="15729" y="5339"/>
                      </a:cubicBezTo>
                      <a:cubicBezTo>
                        <a:pt x="15811" y="5247"/>
                        <a:pt x="15997" y="5188"/>
                        <a:pt x="16207" y="5177"/>
                      </a:cubicBezTo>
                      <a:cubicBezTo>
                        <a:pt x="16289" y="5172"/>
                        <a:pt x="16370" y="5172"/>
                        <a:pt x="16440" y="5172"/>
                      </a:cubicBezTo>
                      <a:cubicBezTo>
                        <a:pt x="16475" y="5172"/>
                        <a:pt x="16510" y="5172"/>
                        <a:pt x="16557" y="5172"/>
                      </a:cubicBezTo>
                      <a:cubicBezTo>
                        <a:pt x="16697" y="5178"/>
                        <a:pt x="16826" y="5188"/>
                        <a:pt x="16954" y="5209"/>
                      </a:cubicBezTo>
                      <a:cubicBezTo>
                        <a:pt x="17071" y="5231"/>
                        <a:pt x="17197" y="5263"/>
                        <a:pt x="17384" y="5317"/>
                      </a:cubicBezTo>
                      <a:lnTo>
                        <a:pt x="17468" y="5344"/>
                      </a:lnTo>
                      <a:cubicBezTo>
                        <a:pt x="17596" y="5382"/>
                        <a:pt x="17746" y="5431"/>
                        <a:pt x="17898" y="5469"/>
                      </a:cubicBezTo>
                      <a:cubicBezTo>
                        <a:pt x="18108" y="5517"/>
                        <a:pt x="18319" y="5549"/>
                        <a:pt x="18529" y="5560"/>
                      </a:cubicBezTo>
                      <a:cubicBezTo>
                        <a:pt x="18598" y="5565"/>
                        <a:pt x="18655" y="5565"/>
                        <a:pt x="18725" y="5565"/>
                      </a:cubicBezTo>
                      <a:cubicBezTo>
                        <a:pt x="19040" y="5565"/>
                        <a:pt x="19369" y="5528"/>
                        <a:pt x="19742" y="5442"/>
                      </a:cubicBezTo>
                      <a:cubicBezTo>
                        <a:pt x="19847" y="5420"/>
                        <a:pt x="19905" y="5354"/>
                        <a:pt x="19870" y="5295"/>
                      </a:cubicBezTo>
                      <a:cubicBezTo>
                        <a:pt x="19846" y="5247"/>
                        <a:pt x="19765" y="5214"/>
                        <a:pt x="19684" y="5214"/>
                      </a:cubicBezTo>
                      <a:cubicBezTo>
                        <a:pt x="19672" y="5214"/>
                        <a:pt x="19649" y="5216"/>
                        <a:pt x="19626" y="5221"/>
                      </a:cubicBezTo>
                      <a:cubicBezTo>
                        <a:pt x="19404" y="5253"/>
                        <a:pt x="19193" y="5268"/>
                        <a:pt x="19006" y="5268"/>
                      </a:cubicBezTo>
                      <a:cubicBezTo>
                        <a:pt x="18878" y="5268"/>
                        <a:pt x="18750" y="5264"/>
                        <a:pt x="18645" y="5248"/>
                      </a:cubicBezTo>
                      <a:cubicBezTo>
                        <a:pt x="18505" y="5232"/>
                        <a:pt x="18377" y="5199"/>
                        <a:pt x="18237" y="5155"/>
                      </a:cubicBezTo>
                      <a:cubicBezTo>
                        <a:pt x="18132" y="5123"/>
                        <a:pt x="18025" y="5081"/>
                        <a:pt x="17920" y="5038"/>
                      </a:cubicBezTo>
                      <a:lnTo>
                        <a:pt x="17829" y="4999"/>
                      </a:lnTo>
                      <a:cubicBezTo>
                        <a:pt x="17689" y="4945"/>
                        <a:pt x="17514" y="4881"/>
                        <a:pt x="17304" y="4832"/>
                      </a:cubicBezTo>
                      <a:cubicBezTo>
                        <a:pt x="17106" y="4784"/>
                        <a:pt x="16870" y="4757"/>
                        <a:pt x="16637" y="4746"/>
                      </a:cubicBezTo>
                      <a:cubicBezTo>
                        <a:pt x="16625" y="4746"/>
                        <a:pt x="16593" y="4747"/>
                        <a:pt x="16546" y="4741"/>
                      </a:cubicBezTo>
                      <a:cubicBezTo>
                        <a:pt x="16348" y="4736"/>
                        <a:pt x="16205" y="4654"/>
                        <a:pt x="16229" y="4563"/>
                      </a:cubicBezTo>
                      <a:cubicBezTo>
                        <a:pt x="16275" y="4423"/>
                        <a:pt x="16311" y="4197"/>
                        <a:pt x="16334" y="4009"/>
                      </a:cubicBezTo>
                      <a:cubicBezTo>
                        <a:pt x="16346" y="3923"/>
                        <a:pt x="16523" y="3858"/>
                        <a:pt x="16710" y="3874"/>
                      </a:cubicBezTo>
                      <a:cubicBezTo>
                        <a:pt x="16745" y="3880"/>
                        <a:pt x="16780" y="3879"/>
                        <a:pt x="16826" y="3884"/>
                      </a:cubicBezTo>
                      <a:cubicBezTo>
                        <a:pt x="16966" y="3895"/>
                        <a:pt x="17105" y="3911"/>
                        <a:pt x="17257" y="3916"/>
                      </a:cubicBezTo>
                      <a:cubicBezTo>
                        <a:pt x="17315" y="3916"/>
                        <a:pt x="17373" y="3921"/>
                        <a:pt x="17431" y="3921"/>
                      </a:cubicBezTo>
                      <a:cubicBezTo>
                        <a:pt x="17583" y="3921"/>
                        <a:pt x="17722" y="3911"/>
                        <a:pt x="17851" y="3894"/>
                      </a:cubicBezTo>
                      <a:cubicBezTo>
                        <a:pt x="18200" y="3851"/>
                        <a:pt x="18518" y="3749"/>
                        <a:pt x="18809" y="3593"/>
                      </a:cubicBezTo>
                      <a:cubicBezTo>
                        <a:pt x="18879" y="3555"/>
                        <a:pt x="18879" y="3492"/>
                        <a:pt x="18809" y="3443"/>
                      </a:cubicBezTo>
                      <a:cubicBezTo>
                        <a:pt x="18762" y="3416"/>
                        <a:pt x="18703" y="3399"/>
                        <a:pt x="18645" y="3399"/>
                      </a:cubicBezTo>
                      <a:cubicBezTo>
                        <a:pt x="18610" y="3399"/>
                        <a:pt x="18563" y="3405"/>
                        <a:pt x="18539" y="3416"/>
                      </a:cubicBezTo>
                      <a:cubicBezTo>
                        <a:pt x="18271" y="3519"/>
                        <a:pt x="17991" y="3582"/>
                        <a:pt x="17723" y="3598"/>
                      </a:cubicBezTo>
                      <a:cubicBezTo>
                        <a:pt x="17676" y="3603"/>
                        <a:pt x="17631" y="3605"/>
                        <a:pt x="17585" y="3605"/>
                      </a:cubicBezTo>
                      <a:cubicBezTo>
                        <a:pt x="17503" y="3605"/>
                        <a:pt x="17408" y="3598"/>
                        <a:pt x="17315" y="3593"/>
                      </a:cubicBezTo>
                      <a:cubicBezTo>
                        <a:pt x="17210" y="3582"/>
                        <a:pt x="17103" y="3567"/>
                        <a:pt x="16987" y="3556"/>
                      </a:cubicBezTo>
                      <a:cubicBezTo>
                        <a:pt x="16940" y="3551"/>
                        <a:pt x="16906" y="3544"/>
                        <a:pt x="16859" y="3539"/>
                      </a:cubicBezTo>
                      <a:cubicBezTo>
                        <a:pt x="16848" y="3539"/>
                        <a:pt x="16767" y="3528"/>
                        <a:pt x="16662" y="3517"/>
                      </a:cubicBezTo>
                      <a:cubicBezTo>
                        <a:pt x="16429" y="3490"/>
                        <a:pt x="16241" y="3416"/>
                        <a:pt x="16160" y="3313"/>
                      </a:cubicBezTo>
                      <a:cubicBezTo>
                        <a:pt x="16031" y="3163"/>
                        <a:pt x="15880" y="2995"/>
                        <a:pt x="15740" y="2888"/>
                      </a:cubicBezTo>
                      <a:cubicBezTo>
                        <a:pt x="15705" y="2855"/>
                        <a:pt x="15695" y="2822"/>
                        <a:pt x="15719" y="2790"/>
                      </a:cubicBezTo>
                      <a:cubicBezTo>
                        <a:pt x="15742" y="2758"/>
                        <a:pt x="15788" y="2732"/>
                        <a:pt x="15846" y="2716"/>
                      </a:cubicBezTo>
                      <a:cubicBezTo>
                        <a:pt x="15963" y="2689"/>
                        <a:pt x="16020" y="2677"/>
                        <a:pt x="16043" y="2672"/>
                      </a:cubicBezTo>
                      <a:cubicBezTo>
                        <a:pt x="16078" y="2667"/>
                        <a:pt x="16113" y="2661"/>
                        <a:pt x="16160" y="2655"/>
                      </a:cubicBezTo>
                      <a:cubicBezTo>
                        <a:pt x="16299" y="2639"/>
                        <a:pt x="16427" y="2623"/>
                        <a:pt x="16579" y="2601"/>
                      </a:cubicBezTo>
                      <a:cubicBezTo>
                        <a:pt x="16789" y="2569"/>
                        <a:pt x="16964" y="2520"/>
                        <a:pt x="17103" y="2467"/>
                      </a:cubicBezTo>
                      <a:cubicBezTo>
                        <a:pt x="17383" y="2359"/>
                        <a:pt x="17585" y="2203"/>
                        <a:pt x="17701" y="2009"/>
                      </a:cubicBezTo>
                      <a:cubicBezTo>
                        <a:pt x="17736" y="1960"/>
                        <a:pt x="17664" y="1901"/>
                        <a:pt x="17559" y="1874"/>
                      </a:cubicBezTo>
                      <a:cubicBezTo>
                        <a:pt x="17524" y="1863"/>
                        <a:pt x="17477" y="1859"/>
                        <a:pt x="17442" y="1859"/>
                      </a:cubicBezTo>
                      <a:cubicBezTo>
                        <a:pt x="17372" y="1859"/>
                        <a:pt x="17313" y="1875"/>
                        <a:pt x="17278" y="1908"/>
                      </a:cubicBezTo>
                      <a:cubicBezTo>
                        <a:pt x="17127" y="2053"/>
                        <a:pt x="16943" y="2166"/>
                        <a:pt x="16710" y="2231"/>
                      </a:cubicBezTo>
                      <a:cubicBezTo>
                        <a:pt x="16605" y="2263"/>
                        <a:pt x="16474" y="2284"/>
                        <a:pt x="16334" y="2300"/>
                      </a:cubicBezTo>
                      <a:cubicBezTo>
                        <a:pt x="16229" y="2311"/>
                        <a:pt x="16112" y="2321"/>
                        <a:pt x="15996" y="2327"/>
                      </a:cubicBezTo>
                      <a:cubicBezTo>
                        <a:pt x="15961" y="2332"/>
                        <a:pt x="15915" y="2333"/>
                        <a:pt x="15868" y="2339"/>
                      </a:cubicBezTo>
                      <a:cubicBezTo>
                        <a:pt x="15821" y="2344"/>
                        <a:pt x="15659" y="2359"/>
                        <a:pt x="15449" y="2381"/>
                      </a:cubicBezTo>
                      <a:cubicBezTo>
                        <a:pt x="15239" y="2402"/>
                        <a:pt x="15018" y="2381"/>
                        <a:pt x="14855" y="2317"/>
                      </a:cubicBezTo>
                      <a:cubicBezTo>
                        <a:pt x="14656" y="2241"/>
                        <a:pt x="14468" y="2166"/>
                        <a:pt x="14363" y="2128"/>
                      </a:cubicBezTo>
                      <a:cubicBezTo>
                        <a:pt x="14246" y="2085"/>
                        <a:pt x="14212" y="2009"/>
                        <a:pt x="14293" y="1945"/>
                      </a:cubicBezTo>
                      <a:cubicBezTo>
                        <a:pt x="14422" y="1848"/>
                        <a:pt x="14517" y="1741"/>
                        <a:pt x="14563" y="1638"/>
                      </a:cubicBezTo>
                      <a:cubicBezTo>
                        <a:pt x="14610" y="1530"/>
                        <a:pt x="14611" y="1428"/>
                        <a:pt x="14611" y="1342"/>
                      </a:cubicBezTo>
                      <a:cubicBezTo>
                        <a:pt x="14611" y="1315"/>
                        <a:pt x="14611" y="1293"/>
                        <a:pt x="14611" y="1266"/>
                      </a:cubicBezTo>
                      <a:cubicBezTo>
                        <a:pt x="14611" y="1207"/>
                        <a:pt x="14599" y="1147"/>
                        <a:pt x="14611" y="1093"/>
                      </a:cubicBezTo>
                      <a:cubicBezTo>
                        <a:pt x="14622" y="1012"/>
                        <a:pt x="14655" y="949"/>
                        <a:pt x="14702" y="884"/>
                      </a:cubicBezTo>
                      <a:cubicBezTo>
                        <a:pt x="14807" y="755"/>
                        <a:pt x="15028" y="630"/>
                        <a:pt x="15354" y="517"/>
                      </a:cubicBezTo>
                      <a:cubicBezTo>
                        <a:pt x="15401" y="501"/>
                        <a:pt x="15427" y="480"/>
                        <a:pt x="15427" y="458"/>
                      </a:cubicBezTo>
                      <a:cubicBezTo>
                        <a:pt x="15427" y="431"/>
                        <a:pt x="15415" y="404"/>
                        <a:pt x="15369" y="382"/>
                      </a:cubicBezTo>
                      <a:cubicBezTo>
                        <a:pt x="15310" y="355"/>
                        <a:pt x="15229" y="333"/>
                        <a:pt x="15135" y="333"/>
                      </a:cubicBezTo>
                      <a:cubicBezTo>
                        <a:pt x="15100" y="333"/>
                        <a:pt x="15053" y="340"/>
                        <a:pt x="15030" y="345"/>
                      </a:cubicBezTo>
                      <a:cubicBezTo>
                        <a:pt x="14575" y="453"/>
                        <a:pt x="14258" y="586"/>
                        <a:pt x="14071" y="743"/>
                      </a:cubicBezTo>
                      <a:cubicBezTo>
                        <a:pt x="13966" y="829"/>
                        <a:pt x="13899" y="926"/>
                        <a:pt x="13852" y="1039"/>
                      </a:cubicBezTo>
                      <a:cubicBezTo>
                        <a:pt x="13829" y="1120"/>
                        <a:pt x="13817" y="1201"/>
                        <a:pt x="13805" y="1271"/>
                      </a:cubicBezTo>
                      <a:lnTo>
                        <a:pt x="13794" y="1325"/>
                      </a:lnTo>
                      <a:cubicBezTo>
                        <a:pt x="13783" y="1422"/>
                        <a:pt x="13756" y="1491"/>
                        <a:pt x="13721" y="1551"/>
                      </a:cubicBezTo>
                      <a:cubicBezTo>
                        <a:pt x="13686" y="1610"/>
                        <a:pt x="13642" y="1658"/>
                        <a:pt x="13572" y="1712"/>
                      </a:cubicBezTo>
                      <a:cubicBezTo>
                        <a:pt x="13514" y="1755"/>
                        <a:pt x="13418" y="1788"/>
                        <a:pt x="13313" y="1788"/>
                      </a:cubicBezTo>
                      <a:cubicBezTo>
                        <a:pt x="13266" y="1788"/>
                        <a:pt x="13221" y="1783"/>
                        <a:pt x="13186" y="1778"/>
                      </a:cubicBezTo>
                      <a:cubicBezTo>
                        <a:pt x="12871" y="1713"/>
                        <a:pt x="12543" y="1654"/>
                        <a:pt x="12205" y="1611"/>
                      </a:cubicBezTo>
                      <a:cubicBezTo>
                        <a:pt x="12100" y="1601"/>
                        <a:pt x="12019" y="1562"/>
                        <a:pt x="11972" y="1519"/>
                      </a:cubicBezTo>
                      <a:cubicBezTo>
                        <a:pt x="11925" y="1476"/>
                        <a:pt x="11925" y="1427"/>
                        <a:pt x="11972" y="1384"/>
                      </a:cubicBezTo>
                      <a:cubicBezTo>
                        <a:pt x="11984" y="1373"/>
                        <a:pt x="11997" y="1362"/>
                        <a:pt x="11997" y="1357"/>
                      </a:cubicBezTo>
                      <a:cubicBezTo>
                        <a:pt x="12091" y="1265"/>
                        <a:pt x="12138" y="1174"/>
                        <a:pt x="12161" y="1088"/>
                      </a:cubicBezTo>
                      <a:cubicBezTo>
                        <a:pt x="12196" y="926"/>
                        <a:pt x="12102" y="754"/>
                        <a:pt x="11892" y="571"/>
                      </a:cubicBezTo>
                      <a:cubicBezTo>
                        <a:pt x="11857" y="538"/>
                        <a:pt x="11763" y="512"/>
                        <a:pt x="11669" y="512"/>
                      </a:cubicBezTo>
                      <a:cubicBezTo>
                        <a:pt x="11646" y="512"/>
                        <a:pt x="11623" y="512"/>
                        <a:pt x="11600" y="517"/>
                      </a:cubicBezTo>
                      <a:cubicBezTo>
                        <a:pt x="11542" y="522"/>
                        <a:pt x="11496" y="539"/>
                        <a:pt x="11473" y="566"/>
                      </a:cubicBezTo>
                      <a:cubicBezTo>
                        <a:pt x="11449" y="587"/>
                        <a:pt x="11450" y="608"/>
                        <a:pt x="11462" y="630"/>
                      </a:cubicBezTo>
                      <a:cubicBezTo>
                        <a:pt x="11567" y="781"/>
                        <a:pt x="11600" y="927"/>
                        <a:pt x="11542" y="1046"/>
                      </a:cubicBezTo>
                      <a:cubicBezTo>
                        <a:pt x="11519" y="1105"/>
                        <a:pt x="11459" y="1158"/>
                        <a:pt x="11378" y="1217"/>
                      </a:cubicBezTo>
                      <a:cubicBezTo>
                        <a:pt x="11320" y="1260"/>
                        <a:pt x="11252" y="1304"/>
                        <a:pt x="11170" y="1352"/>
                      </a:cubicBezTo>
                      <a:lnTo>
                        <a:pt x="11097" y="1396"/>
                      </a:lnTo>
                      <a:cubicBezTo>
                        <a:pt x="10981" y="1466"/>
                        <a:pt x="10807" y="1509"/>
                        <a:pt x="10609" y="1509"/>
                      </a:cubicBezTo>
                      <a:cubicBezTo>
                        <a:pt x="10329" y="1509"/>
                        <a:pt x="10039" y="1519"/>
                        <a:pt x="9771" y="1536"/>
                      </a:cubicBezTo>
                      <a:cubicBezTo>
                        <a:pt x="9747" y="1536"/>
                        <a:pt x="9710" y="1541"/>
                        <a:pt x="9687" y="1541"/>
                      </a:cubicBezTo>
                      <a:cubicBezTo>
                        <a:pt x="9442" y="1541"/>
                        <a:pt x="9233" y="1477"/>
                        <a:pt x="9151" y="1369"/>
                      </a:cubicBezTo>
                      <a:cubicBezTo>
                        <a:pt x="9151" y="1363"/>
                        <a:pt x="9140" y="1357"/>
                        <a:pt x="9140" y="1352"/>
                      </a:cubicBezTo>
                      <a:cubicBezTo>
                        <a:pt x="9093" y="1298"/>
                        <a:pt x="9068" y="1239"/>
                        <a:pt x="9056" y="1185"/>
                      </a:cubicBezTo>
                      <a:cubicBezTo>
                        <a:pt x="9045" y="1131"/>
                        <a:pt x="9058" y="1066"/>
                        <a:pt x="9093" y="980"/>
                      </a:cubicBezTo>
                      <a:cubicBezTo>
                        <a:pt x="9093" y="964"/>
                        <a:pt x="9104" y="948"/>
                        <a:pt x="9104" y="926"/>
                      </a:cubicBezTo>
                      <a:cubicBezTo>
                        <a:pt x="9127" y="861"/>
                        <a:pt x="9150" y="797"/>
                        <a:pt x="9162" y="727"/>
                      </a:cubicBezTo>
                      <a:cubicBezTo>
                        <a:pt x="9174" y="630"/>
                        <a:pt x="9151" y="534"/>
                        <a:pt x="9093" y="453"/>
                      </a:cubicBezTo>
                      <a:cubicBezTo>
                        <a:pt x="8988" y="297"/>
                        <a:pt x="8779" y="157"/>
                        <a:pt x="8429" y="22"/>
                      </a:cubicBezTo>
                      <a:cubicBezTo>
                        <a:pt x="8394" y="6"/>
                        <a:pt x="8335" y="0"/>
                        <a:pt x="8276" y="0"/>
                      </a:cubicBezTo>
                      <a:close/>
                    </a:path>
                  </a:pathLst>
                </a:custGeom>
                <a:solidFill>
                  <a:srgbClr val="FF8DC6"/>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sp>
            <p:nvSpPr>
              <p:cNvPr id="231" name="Line"/>
              <p:cNvSpPr/>
              <p:nvPr/>
            </p:nvSpPr>
            <p:spPr>
              <a:xfrm flipV="1">
                <a:off x="14724" y="258790"/>
                <a:ext cx="1849932" cy="1319863"/>
              </a:xfrm>
              <a:prstGeom prst="line">
                <a:avLst/>
              </a:prstGeom>
              <a:noFill/>
              <a:ln w="50800" cap="flat">
                <a:solidFill>
                  <a:srgbClr val="000000"/>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32" name="Line"/>
              <p:cNvSpPr/>
              <p:nvPr/>
            </p:nvSpPr>
            <p:spPr>
              <a:xfrm>
                <a:off x="-1" y="1867536"/>
                <a:ext cx="1347051" cy="1347051"/>
              </a:xfrm>
              <a:prstGeom prst="line">
                <a:avLst/>
              </a:prstGeom>
              <a:noFill/>
              <a:ln w="50800" cap="flat">
                <a:solidFill>
                  <a:srgbClr val="000000"/>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233" name="Triangle"/>
              <p:cNvSpPr/>
              <p:nvPr/>
            </p:nvSpPr>
            <p:spPr>
              <a:xfrm rot="15424871" flipH="1">
                <a:off x="4249621" y="1802350"/>
                <a:ext cx="280692" cy="2806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D479"/>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34" name="Triangle"/>
              <p:cNvSpPr/>
              <p:nvPr/>
            </p:nvSpPr>
            <p:spPr>
              <a:xfrm flipH="1">
                <a:off x="3943227" y="1797422"/>
                <a:ext cx="280692" cy="2806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D479"/>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35" name="Triangle"/>
              <p:cNvSpPr/>
              <p:nvPr/>
            </p:nvSpPr>
            <p:spPr>
              <a:xfrm rot="2891105" flipH="1">
                <a:off x="4301302" y="2196652"/>
                <a:ext cx="280693" cy="2806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D479"/>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36" name="Triangle"/>
              <p:cNvSpPr/>
              <p:nvPr/>
            </p:nvSpPr>
            <p:spPr>
              <a:xfrm rot="4533715" flipH="1">
                <a:off x="3947538" y="2209334"/>
                <a:ext cx="280692" cy="28069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D479"/>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37" name="Triangle"/>
              <p:cNvSpPr/>
              <p:nvPr/>
            </p:nvSpPr>
            <p:spPr>
              <a:xfrm rot="3963060" flipH="1">
                <a:off x="4144818" y="2583030"/>
                <a:ext cx="280692" cy="2806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FFD479"/>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38" name="Circle"/>
              <p:cNvSpPr/>
              <p:nvPr/>
            </p:nvSpPr>
            <p:spPr>
              <a:xfrm flipH="1">
                <a:off x="3504824" y="2747167"/>
                <a:ext cx="258237" cy="258237"/>
              </a:xfrm>
              <a:prstGeom prst="ellipse">
                <a:avLst/>
              </a:prstGeom>
              <a:solidFill>
                <a:srgbClr val="7A81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39" name="Circle"/>
              <p:cNvSpPr/>
              <p:nvPr/>
            </p:nvSpPr>
            <p:spPr>
              <a:xfrm flipH="1">
                <a:off x="3813605" y="2859444"/>
                <a:ext cx="258237" cy="258237"/>
              </a:xfrm>
              <a:prstGeom prst="ellipse">
                <a:avLst/>
              </a:prstGeom>
              <a:solidFill>
                <a:srgbClr val="7A81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40" name="Circle"/>
              <p:cNvSpPr/>
              <p:nvPr/>
            </p:nvSpPr>
            <p:spPr>
              <a:xfrm flipH="1">
                <a:off x="3504824" y="3097530"/>
                <a:ext cx="258237" cy="258238"/>
              </a:xfrm>
              <a:prstGeom prst="ellipse">
                <a:avLst/>
              </a:prstGeom>
              <a:solidFill>
                <a:srgbClr val="7A81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41" name="Circle"/>
              <p:cNvSpPr/>
              <p:nvPr/>
            </p:nvSpPr>
            <p:spPr>
              <a:xfrm flipH="1">
                <a:off x="3196042" y="2859444"/>
                <a:ext cx="258237" cy="258237"/>
              </a:xfrm>
              <a:prstGeom prst="ellipse">
                <a:avLst/>
              </a:prstGeom>
              <a:solidFill>
                <a:srgbClr val="7A81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grpSp>
        <p:nvGrpSpPr>
          <p:cNvPr id="248" name="Group"/>
          <p:cNvGrpSpPr/>
          <p:nvPr/>
        </p:nvGrpSpPr>
        <p:grpSpPr>
          <a:xfrm>
            <a:off x="2026146" y="8318865"/>
            <a:ext cx="9650690" cy="4054039"/>
            <a:chOff x="0" y="0"/>
            <a:chExt cx="9650688" cy="4054038"/>
          </a:xfrm>
        </p:grpSpPr>
        <p:pic>
          <p:nvPicPr>
            <p:cNvPr id="244" name="obese mouse.png" descr="obese mouse.png"/>
            <p:cNvPicPr>
              <a:picLocks noChangeAspect="1"/>
            </p:cNvPicPr>
            <p:nvPr/>
          </p:nvPicPr>
          <p:blipFill>
            <a:blip r:embed="rId4"/>
            <a:srcRect t="26895" r="32138" b="22752"/>
            <a:stretch>
              <a:fillRect/>
            </a:stretch>
          </p:blipFill>
          <p:spPr>
            <a:xfrm>
              <a:off x="0" y="2010392"/>
              <a:ext cx="3934711" cy="2043647"/>
            </a:xfrm>
            <a:prstGeom prst="rect">
              <a:avLst/>
            </a:prstGeom>
            <a:ln w="12700" cap="flat">
              <a:noFill/>
              <a:miter lim="400000"/>
            </a:ln>
            <a:effectLst/>
          </p:spPr>
        </p:pic>
        <p:pic>
          <p:nvPicPr>
            <p:cNvPr id="245" name="lean mouse.png" descr="lean mouse.png"/>
            <p:cNvPicPr>
              <a:picLocks noChangeAspect="1"/>
            </p:cNvPicPr>
            <p:nvPr/>
          </p:nvPicPr>
          <p:blipFill>
            <a:blip r:embed="rId5"/>
            <a:srcRect t="40320" r="36318" b="31051"/>
            <a:stretch>
              <a:fillRect/>
            </a:stretch>
          </p:blipFill>
          <p:spPr>
            <a:xfrm>
              <a:off x="5458026" y="2372541"/>
              <a:ext cx="4192663" cy="1319373"/>
            </a:xfrm>
            <a:prstGeom prst="rect">
              <a:avLst/>
            </a:prstGeom>
            <a:ln w="12700" cap="flat">
              <a:noFill/>
              <a:miter lim="400000"/>
            </a:ln>
            <a:effectLst/>
          </p:spPr>
        </p:pic>
        <p:sp>
          <p:nvSpPr>
            <p:cNvPr id="246" name="Line"/>
            <p:cNvSpPr/>
            <p:nvPr/>
          </p:nvSpPr>
          <p:spPr>
            <a:xfrm flipH="1">
              <a:off x="1617220" y="0"/>
              <a:ext cx="2389321" cy="178420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47" name="Line"/>
            <p:cNvSpPr/>
            <p:nvPr/>
          </p:nvSpPr>
          <p:spPr>
            <a:xfrm>
              <a:off x="4280731" y="0"/>
              <a:ext cx="2389321" cy="1784200"/>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grpSp>
      <p:grpSp>
        <p:nvGrpSpPr>
          <p:cNvPr id="261" name="Group"/>
          <p:cNvGrpSpPr/>
          <p:nvPr/>
        </p:nvGrpSpPr>
        <p:grpSpPr>
          <a:xfrm>
            <a:off x="11890762" y="2388082"/>
            <a:ext cx="11531313" cy="11049280"/>
            <a:chOff x="0" y="0"/>
            <a:chExt cx="11531311" cy="11049278"/>
          </a:xfrm>
        </p:grpSpPr>
        <p:grpSp>
          <p:nvGrpSpPr>
            <p:cNvPr id="251" name="Group"/>
            <p:cNvGrpSpPr/>
            <p:nvPr/>
          </p:nvGrpSpPr>
          <p:grpSpPr>
            <a:xfrm>
              <a:off x="1055074" y="5199968"/>
              <a:ext cx="5024317" cy="3256705"/>
              <a:chOff x="30" y="0"/>
              <a:chExt cx="5024315" cy="3256703"/>
            </a:xfrm>
          </p:grpSpPr>
          <p:pic>
            <p:nvPicPr>
              <p:cNvPr id="249" name="liver.png" descr="liver.png"/>
              <p:cNvPicPr>
                <a:picLocks noChangeAspect="1"/>
              </p:cNvPicPr>
              <p:nvPr/>
            </p:nvPicPr>
            <p:blipFill>
              <a:blip r:embed="rId6"/>
              <a:srcRect b="10429"/>
              <a:stretch>
                <a:fillRect/>
              </a:stretch>
            </p:blipFill>
            <p:spPr>
              <a:xfrm>
                <a:off x="30" y="0"/>
                <a:ext cx="3619983" cy="2269716"/>
              </a:xfrm>
              <a:prstGeom prst="rect">
                <a:avLst/>
              </a:prstGeom>
              <a:ln w="12700" cap="flat">
                <a:noFill/>
                <a:miter lim="400000"/>
              </a:ln>
              <a:effectLst/>
            </p:spPr>
          </p:pic>
          <p:sp>
            <p:nvSpPr>
              <p:cNvPr id="250" name="Insulin resistance"/>
              <p:cNvSpPr txBox="1"/>
              <p:nvPr/>
            </p:nvSpPr>
            <p:spPr>
              <a:xfrm>
                <a:off x="87473" y="2082627"/>
                <a:ext cx="4936873" cy="11740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825500">
                  <a:defRPr sz="3500" b="1">
                    <a:solidFill>
                      <a:srgbClr val="000000"/>
                    </a:solidFill>
                  </a:defRPr>
                </a:lvl1pPr>
              </a:lstStyle>
              <a:p>
                <a:r>
                  <a:t>Insulin resistance</a:t>
                </a:r>
              </a:p>
            </p:txBody>
          </p:sp>
        </p:grpSp>
        <p:grpSp>
          <p:nvGrpSpPr>
            <p:cNvPr id="254" name="Group"/>
            <p:cNvGrpSpPr/>
            <p:nvPr/>
          </p:nvGrpSpPr>
          <p:grpSpPr>
            <a:xfrm>
              <a:off x="5928850" y="1292534"/>
              <a:ext cx="4489911" cy="3305959"/>
              <a:chOff x="0" y="0"/>
              <a:chExt cx="4489909" cy="3305957"/>
            </a:xfrm>
          </p:grpSpPr>
          <p:pic>
            <p:nvPicPr>
              <p:cNvPr id="252" name="brain.png" descr="brain.png"/>
              <p:cNvPicPr>
                <a:picLocks noChangeAspect="1"/>
              </p:cNvPicPr>
              <p:nvPr/>
            </p:nvPicPr>
            <p:blipFill>
              <a:blip r:embed="rId7"/>
              <a:srcRect t="7273" r="30270" b="7273"/>
              <a:stretch>
                <a:fillRect/>
              </a:stretch>
            </p:blipFill>
            <p:spPr>
              <a:xfrm>
                <a:off x="34863" y="0"/>
                <a:ext cx="3425474" cy="2938563"/>
              </a:xfrm>
              <a:prstGeom prst="rect">
                <a:avLst/>
              </a:prstGeom>
              <a:ln w="12700" cap="flat">
                <a:noFill/>
                <a:miter lim="400000"/>
              </a:ln>
              <a:effectLst/>
            </p:spPr>
          </p:pic>
          <p:sp>
            <p:nvSpPr>
              <p:cNvPr id="253" name="Appetite &amp; satiation"/>
              <p:cNvSpPr txBox="1"/>
              <p:nvPr/>
            </p:nvSpPr>
            <p:spPr>
              <a:xfrm>
                <a:off x="-1" y="2683938"/>
                <a:ext cx="4489911" cy="6220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825500">
                  <a:defRPr sz="3500" b="1">
                    <a:solidFill>
                      <a:srgbClr val="000000"/>
                    </a:solidFill>
                  </a:defRPr>
                </a:lvl1pPr>
              </a:lstStyle>
              <a:p>
                <a:r>
                  <a:t>Appetite &amp; satiation</a:t>
                </a:r>
              </a:p>
            </p:txBody>
          </p:sp>
        </p:grpSp>
        <p:grpSp>
          <p:nvGrpSpPr>
            <p:cNvPr id="257" name="Group"/>
            <p:cNvGrpSpPr/>
            <p:nvPr/>
          </p:nvGrpSpPr>
          <p:grpSpPr>
            <a:xfrm>
              <a:off x="6232112" y="6860096"/>
              <a:ext cx="5299200" cy="4189183"/>
              <a:chOff x="0" y="0"/>
              <a:chExt cx="5299199" cy="4189182"/>
            </a:xfrm>
          </p:grpSpPr>
          <p:sp>
            <p:nvSpPr>
              <p:cNvPr id="255" name="Glucose &amp; fatty acid metabolic dysregulation"/>
              <p:cNvSpPr txBox="1"/>
              <p:nvPr/>
            </p:nvSpPr>
            <p:spPr>
              <a:xfrm>
                <a:off x="0" y="2975619"/>
                <a:ext cx="5299200" cy="12135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825500">
                  <a:defRPr sz="3500" b="1">
                    <a:solidFill>
                      <a:srgbClr val="000000"/>
                    </a:solidFill>
                  </a:defRPr>
                </a:lvl1pPr>
              </a:lstStyle>
              <a:p>
                <a:r>
                  <a:t>Glucose &amp; fatty acid metabolic dysregulation</a:t>
                </a:r>
              </a:p>
            </p:txBody>
          </p:sp>
          <p:pic>
            <p:nvPicPr>
              <p:cNvPr id="256" name="adipose.png" descr="adipose.png"/>
              <p:cNvPicPr>
                <a:picLocks noChangeAspect="1"/>
              </p:cNvPicPr>
              <p:nvPr/>
            </p:nvPicPr>
            <p:blipFill>
              <a:blip r:embed="rId8"/>
              <a:srcRect r="30568"/>
              <a:stretch>
                <a:fillRect/>
              </a:stretch>
            </p:blipFill>
            <p:spPr>
              <a:xfrm>
                <a:off x="58556" y="0"/>
                <a:ext cx="3054989" cy="3080007"/>
              </a:xfrm>
              <a:prstGeom prst="rect">
                <a:avLst/>
              </a:prstGeom>
              <a:ln w="12700" cap="flat">
                <a:noFill/>
                <a:miter lim="400000"/>
              </a:ln>
              <a:effectLst/>
            </p:spPr>
          </p:pic>
        </p:grpSp>
        <p:grpSp>
          <p:nvGrpSpPr>
            <p:cNvPr id="260" name="Group"/>
            <p:cNvGrpSpPr/>
            <p:nvPr/>
          </p:nvGrpSpPr>
          <p:grpSpPr>
            <a:xfrm>
              <a:off x="0" y="0"/>
              <a:ext cx="4158476" cy="3999806"/>
              <a:chOff x="0" y="0"/>
              <a:chExt cx="4158475" cy="3999805"/>
            </a:xfrm>
          </p:grpSpPr>
          <p:pic>
            <p:nvPicPr>
              <p:cNvPr id="258" name="PBMC.png" descr="PBMC.png"/>
              <p:cNvPicPr>
                <a:picLocks noChangeAspect="1"/>
              </p:cNvPicPr>
              <p:nvPr/>
            </p:nvPicPr>
            <p:blipFill>
              <a:blip r:embed="rId9"/>
              <a:srcRect r="31956"/>
              <a:stretch>
                <a:fillRect/>
              </a:stretch>
            </p:blipFill>
            <p:spPr>
              <a:xfrm>
                <a:off x="27936" y="0"/>
                <a:ext cx="2899393" cy="2981290"/>
              </a:xfrm>
              <a:prstGeom prst="rect">
                <a:avLst/>
              </a:prstGeom>
              <a:ln w="12700" cap="flat">
                <a:noFill/>
                <a:miter lim="400000"/>
              </a:ln>
              <a:effectLst/>
            </p:spPr>
          </p:pic>
          <p:sp>
            <p:nvSpPr>
              <p:cNvPr id="259" name="Pro-inflammatory immune response"/>
              <p:cNvSpPr txBox="1"/>
              <p:nvPr/>
            </p:nvSpPr>
            <p:spPr>
              <a:xfrm>
                <a:off x="0" y="2784711"/>
                <a:ext cx="4158476" cy="12150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825500">
                  <a:defRPr sz="3500" b="1">
                    <a:solidFill>
                      <a:srgbClr val="000000"/>
                    </a:solidFill>
                  </a:defRPr>
                </a:lvl1pPr>
              </a:lstStyle>
              <a:p>
                <a:r>
                  <a:t>Pro-inflammatory immune response</a:t>
                </a:r>
              </a:p>
            </p:txBody>
          </p:sp>
        </p:grpSp>
      </p:grpSp>
      <p:sp>
        <p:nvSpPr>
          <p:cNvPr id="262" name="Insulin resistance: HOMA-IR…"/>
          <p:cNvSpPr/>
          <p:nvPr/>
        </p:nvSpPr>
        <p:spPr>
          <a:xfrm>
            <a:off x="11988800" y="11506200"/>
            <a:ext cx="5495727" cy="1270000"/>
          </a:xfrm>
          <a:prstGeom prst="rect">
            <a:avLst/>
          </a:prstGeom>
          <a:ln w="25400">
            <a:solidFill>
              <a:srgbClr val="FFD479"/>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r>
              <a:t>Insulin resistance: HOMA-IR</a:t>
            </a:r>
          </a:p>
          <a:p>
            <a:pPr defTabSz="825500">
              <a:defRPr sz="3200">
                <a:solidFill>
                  <a:srgbClr val="000000"/>
                </a:solidFill>
                <a:latin typeface="Helvetica Neue Medium"/>
                <a:ea typeface="Helvetica Neue Medium"/>
                <a:cs typeface="Helvetica Neue Medium"/>
                <a:sym typeface="Helvetica Neue Medium"/>
              </a:defRPr>
            </a:pPr>
            <a:r>
              <a:t>Caloric excess: Triglycerides</a:t>
            </a:r>
          </a:p>
        </p:txBody>
      </p:sp>
      <p:sp>
        <p:nvSpPr>
          <p:cNvPr id="263" name="Ridaura et al, Science 341, 1241214 (2013)…"/>
          <p:cNvSpPr txBox="1"/>
          <p:nvPr/>
        </p:nvSpPr>
        <p:spPr>
          <a:xfrm>
            <a:off x="490223" y="12384928"/>
            <a:ext cx="7042709" cy="11979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Ridaura et al, Science 341, 1241214 (2013)</a:t>
            </a:r>
          </a:p>
          <a:p>
            <a:r>
              <a:t>de Wit et al., Sci. Transl. Med. 15, eadg2773 (2023)</a:t>
            </a:r>
          </a:p>
          <a:p>
            <a:r>
              <a:t>Tilg et al., Nat. Rev. Immun. 20, 40–54 (2020)</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1" animBg="1" advAuto="0"/>
      <p:bldP spid="261" grpId="2" animBg="1" advAuto="0"/>
      <p:bldP spid="262" grpId="3"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Relative and absolute quantification of microbiome sequencing"/>
          <p:cNvSpPr txBox="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1706837">
              <a:lnSpc>
                <a:spcPct val="80000"/>
              </a:lnSpc>
              <a:defRPr sz="5950" b="1" spc="-118">
                <a:solidFill>
                  <a:srgbClr val="000000"/>
                </a:solidFill>
              </a:defRPr>
            </a:lvl1pPr>
          </a:lstStyle>
          <a:p>
            <a:r>
              <a:t>Relative and absolute quantification of microbiome sequencing </a:t>
            </a:r>
          </a:p>
        </p:txBody>
      </p:sp>
      <p:grpSp>
        <p:nvGrpSpPr>
          <p:cNvPr id="272" name="Group"/>
          <p:cNvGrpSpPr/>
          <p:nvPr/>
        </p:nvGrpSpPr>
        <p:grpSpPr>
          <a:xfrm>
            <a:off x="418964" y="3359830"/>
            <a:ext cx="6004866" cy="4011733"/>
            <a:chOff x="0" y="0"/>
            <a:chExt cx="6004864" cy="4011731"/>
          </a:xfrm>
        </p:grpSpPr>
        <p:grpSp>
          <p:nvGrpSpPr>
            <p:cNvPr id="270" name="Group"/>
            <p:cNvGrpSpPr/>
            <p:nvPr/>
          </p:nvGrpSpPr>
          <p:grpSpPr>
            <a:xfrm>
              <a:off x="-1" y="29735"/>
              <a:ext cx="6004866" cy="3981997"/>
              <a:chOff x="0" y="0"/>
              <a:chExt cx="6004864" cy="3981996"/>
            </a:xfrm>
          </p:grpSpPr>
          <p:pic>
            <p:nvPicPr>
              <p:cNvPr id="268" name="ribosomeRNA.png" descr="ribosomeRNA.png"/>
              <p:cNvPicPr>
                <a:picLocks noChangeAspect="1"/>
              </p:cNvPicPr>
              <p:nvPr/>
            </p:nvPicPr>
            <p:blipFill>
              <a:blip r:embed="rId3"/>
              <a:stretch>
                <a:fillRect/>
              </a:stretch>
            </p:blipFill>
            <p:spPr>
              <a:xfrm rot="10800000">
                <a:off x="313474" y="0"/>
                <a:ext cx="5691391" cy="3981997"/>
              </a:xfrm>
              <a:prstGeom prst="rect">
                <a:avLst/>
              </a:prstGeom>
              <a:ln w="12700" cap="flat">
                <a:noFill/>
                <a:miter lim="400000"/>
              </a:ln>
              <a:effectLst/>
            </p:spPr>
          </p:pic>
          <p:sp>
            <p:nvSpPr>
              <p:cNvPr id="269" name="ATCG"/>
              <p:cNvSpPr txBox="1"/>
              <p:nvPr/>
            </p:nvSpPr>
            <p:spPr>
              <a:xfrm>
                <a:off x="0" y="1004364"/>
                <a:ext cx="2475518" cy="8548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5000" b="1">
                    <a:solidFill>
                      <a:srgbClr val="367C90"/>
                    </a:solidFill>
                  </a:defRPr>
                </a:pPr>
                <a:r>
                  <a:t>A</a:t>
                </a:r>
                <a:r>
                  <a:rPr>
                    <a:solidFill>
                      <a:srgbClr val="D8BA3E"/>
                    </a:solidFill>
                  </a:rPr>
                  <a:t>T</a:t>
                </a:r>
                <a:r>
                  <a:rPr>
                    <a:solidFill>
                      <a:srgbClr val="A93B44"/>
                    </a:solidFill>
                  </a:rPr>
                  <a:t>C</a:t>
                </a:r>
                <a:r>
                  <a:rPr>
                    <a:solidFill>
                      <a:srgbClr val="5D2685"/>
                    </a:solidFill>
                  </a:rPr>
                  <a:t>G</a:t>
                </a:r>
              </a:p>
            </p:txBody>
          </p:sp>
        </p:grpSp>
        <p:sp>
          <p:nvSpPr>
            <p:cNvPr id="271" name="Rectangle"/>
            <p:cNvSpPr/>
            <p:nvPr/>
          </p:nvSpPr>
          <p:spPr>
            <a:xfrm>
              <a:off x="304672" y="0"/>
              <a:ext cx="1748400" cy="408588"/>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278" name="Group"/>
          <p:cNvGrpSpPr/>
          <p:nvPr/>
        </p:nvGrpSpPr>
        <p:grpSpPr>
          <a:xfrm>
            <a:off x="-3352113" y="6630578"/>
            <a:ext cx="2148922" cy="1647442"/>
            <a:chOff x="0" y="0"/>
            <a:chExt cx="2148921" cy="1647441"/>
          </a:xfrm>
        </p:grpSpPr>
        <p:sp>
          <p:nvSpPr>
            <p:cNvPr id="273" name="Bacteria 1…"/>
            <p:cNvSpPr txBox="1"/>
            <p:nvPr/>
          </p:nvSpPr>
          <p:spPr>
            <a:xfrm>
              <a:off x="428939" y="0"/>
              <a:ext cx="1719983" cy="16474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l">
                <a:lnSpc>
                  <a:spcPct val="90000"/>
                </a:lnSpc>
                <a:defRPr sz="2800">
                  <a:solidFill>
                    <a:srgbClr val="000000"/>
                  </a:solidFill>
                </a:defRPr>
              </a:pPr>
              <a:r>
                <a:t>Bacteria 1</a:t>
              </a:r>
            </a:p>
            <a:p>
              <a:pPr algn="l">
                <a:lnSpc>
                  <a:spcPct val="90000"/>
                </a:lnSpc>
                <a:defRPr sz="2800">
                  <a:solidFill>
                    <a:srgbClr val="000000"/>
                  </a:solidFill>
                </a:defRPr>
              </a:pPr>
              <a:r>
                <a:t>Bacteria 2</a:t>
              </a:r>
            </a:p>
            <a:p>
              <a:pPr algn="l">
                <a:lnSpc>
                  <a:spcPct val="90000"/>
                </a:lnSpc>
                <a:defRPr sz="2800">
                  <a:solidFill>
                    <a:srgbClr val="000000"/>
                  </a:solidFill>
                </a:defRPr>
              </a:pPr>
              <a:r>
                <a:t>Bacteria 3</a:t>
              </a:r>
            </a:p>
            <a:p>
              <a:pPr algn="l">
                <a:lnSpc>
                  <a:spcPct val="90000"/>
                </a:lnSpc>
                <a:defRPr sz="2800">
                  <a:solidFill>
                    <a:srgbClr val="000000"/>
                  </a:solidFill>
                </a:defRPr>
              </a:pPr>
              <a:r>
                <a:t>Bacteria 4</a:t>
              </a:r>
            </a:p>
          </p:txBody>
        </p:sp>
        <p:sp>
          <p:nvSpPr>
            <p:cNvPr id="274" name="Square"/>
            <p:cNvSpPr/>
            <p:nvPr/>
          </p:nvSpPr>
          <p:spPr>
            <a:xfrm>
              <a:off x="0" y="93476"/>
              <a:ext cx="352839" cy="352839"/>
            </a:xfrm>
            <a:prstGeom prst="rect">
              <a:avLst/>
            </a:prstGeom>
            <a:solidFill>
              <a:srgbClr val="E5D19E"/>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5" name="Square"/>
            <p:cNvSpPr/>
            <p:nvPr/>
          </p:nvSpPr>
          <p:spPr>
            <a:xfrm>
              <a:off x="0" y="471423"/>
              <a:ext cx="352839" cy="352839"/>
            </a:xfrm>
            <a:prstGeom prst="rect">
              <a:avLst/>
            </a:prstGeom>
            <a:solidFill>
              <a:srgbClr val="67B8D6"/>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6" name="Square"/>
            <p:cNvSpPr/>
            <p:nvPr/>
          </p:nvSpPr>
          <p:spPr>
            <a:xfrm>
              <a:off x="0" y="849371"/>
              <a:ext cx="352839" cy="352839"/>
            </a:xfrm>
            <a:prstGeom prst="rect">
              <a:avLst/>
            </a:prstGeom>
            <a:solidFill>
              <a:srgbClr val="C5A387"/>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7" name="Square"/>
            <p:cNvSpPr/>
            <p:nvPr/>
          </p:nvSpPr>
          <p:spPr>
            <a:xfrm>
              <a:off x="0" y="1227318"/>
              <a:ext cx="352839" cy="352839"/>
            </a:xfrm>
            <a:prstGeom prst="rect">
              <a:avLst/>
            </a:prstGeom>
            <a:solidFill>
              <a:srgbClr val="3A759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288" name="Group"/>
          <p:cNvGrpSpPr/>
          <p:nvPr/>
        </p:nvGrpSpPr>
        <p:grpSpPr>
          <a:xfrm>
            <a:off x="2268627" y="8390134"/>
            <a:ext cx="8752009" cy="4935111"/>
            <a:chOff x="0" y="0"/>
            <a:chExt cx="8752008" cy="4935110"/>
          </a:xfrm>
        </p:grpSpPr>
        <p:grpSp>
          <p:nvGrpSpPr>
            <p:cNvPr id="286" name="Group"/>
            <p:cNvGrpSpPr/>
            <p:nvPr/>
          </p:nvGrpSpPr>
          <p:grpSpPr>
            <a:xfrm>
              <a:off x="0" y="0"/>
              <a:ext cx="8752009" cy="4180403"/>
              <a:chOff x="0" y="0"/>
              <a:chExt cx="8752008" cy="4180402"/>
            </a:xfrm>
          </p:grpSpPr>
          <p:pic>
            <p:nvPicPr>
              <p:cNvPr id="279" name="relative abundance.png" descr="relative abundance.png"/>
              <p:cNvPicPr>
                <a:picLocks noChangeAspect="1"/>
              </p:cNvPicPr>
              <p:nvPr/>
            </p:nvPicPr>
            <p:blipFill>
              <a:blip r:embed="rId4"/>
              <a:srcRect l="2446" t="6200" r="2446" b="28871"/>
              <a:stretch>
                <a:fillRect/>
              </a:stretch>
            </p:blipFill>
            <p:spPr>
              <a:xfrm>
                <a:off x="0" y="0"/>
                <a:ext cx="8752009" cy="4180403"/>
              </a:xfrm>
              <a:prstGeom prst="rect">
                <a:avLst/>
              </a:prstGeom>
              <a:ln w="12700" cap="flat">
                <a:noFill/>
                <a:miter lim="400000"/>
              </a:ln>
              <a:effectLst/>
            </p:spPr>
          </p:pic>
          <p:grpSp>
            <p:nvGrpSpPr>
              <p:cNvPr id="282" name="Group"/>
              <p:cNvGrpSpPr/>
              <p:nvPr/>
            </p:nvGrpSpPr>
            <p:grpSpPr>
              <a:xfrm>
                <a:off x="1469639" y="1350383"/>
                <a:ext cx="1307738" cy="1479809"/>
                <a:chOff x="0" y="0"/>
                <a:chExt cx="1307737" cy="1479808"/>
              </a:xfrm>
            </p:grpSpPr>
            <p:pic>
              <p:nvPicPr>
                <p:cNvPr id="280" name="Image" descr="Image"/>
                <p:cNvPicPr>
                  <a:picLocks noChangeAspect="1"/>
                </p:cNvPicPr>
                <p:nvPr/>
              </p:nvPicPr>
              <p:blipFill>
                <a:blip r:embed="rId5"/>
                <a:stretch>
                  <a:fillRect/>
                </a:stretch>
              </p:blipFill>
              <p:spPr>
                <a:xfrm>
                  <a:off x="0" y="0"/>
                  <a:ext cx="1307738" cy="1479809"/>
                </a:xfrm>
                <a:prstGeom prst="rect">
                  <a:avLst/>
                </a:prstGeom>
                <a:ln w="12700" cap="flat">
                  <a:noFill/>
                  <a:miter lim="400000"/>
                </a:ln>
                <a:effectLst/>
              </p:spPr>
            </p:pic>
            <p:sp>
              <p:nvSpPr>
                <p:cNvPr id="281" name="A"/>
                <p:cNvSpPr txBox="1"/>
                <p:nvPr/>
              </p:nvSpPr>
              <p:spPr>
                <a:xfrm>
                  <a:off x="430619" y="65378"/>
                  <a:ext cx="446499" cy="692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400" b="1">
                      <a:solidFill>
                        <a:srgbClr val="FFFFFF"/>
                      </a:solidFill>
                    </a:defRPr>
                  </a:lvl1pPr>
                </a:lstStyle>
                <a:p>
                  <a:r>
                    <a:t>A</a:t>
                  </a:r>
                </a:p>
              </p:txBody>
            </p:sp>
          </p:grpSp>
          <p:grpSp>
            <p:nvGrpSpPr>
              <p:cNvPr id="285" name="Group"/>
              <p:cNvGrpSpPr/>
              <p:nvPr/>
            </p:nvGrpSpPr>
            <p:grpSpPr>
              <a:xfrm>
                <a:off x="6008806" y="1350383"/>
                <a:ext cx="1307739" cy="1479809"/>
                <a:chOff x="0" y="0"/>
                <a:chExt cx="1307737" cy="1479808"/>
              </a:xfrm>
            </p:grpSpPr>
            <p:pic>
              <p:nvPicPr>
                <p:cNvPr id="283" name="Image" descr="Image"/>
                <p:cNvPicPr>
                  <a:picLocks noChangeAspect="1"/>
                </p:cNvPicPr>
                <p:nvPr/>
              </p:nvPicPr>
              <p:blipFill>
                <a:blip r:embed="rId5"/>
                <a:stretch>
                  <a:fillRect/>
                </a:stretch>
              </p:blipFill>
              <p:spPr>
                <a:xfrm>
                  <a:off x="0" y="0"/>
                  <a:ext cx="1307738" cy="1479809"/>
                </a:xfrm>
                <a:prstGeom prst="rect">
                  <a:avLst/>
                </a:prstGeom>
                <a:ln w="12700" cap="flat">
                  <a:noFill/>
                  <a:miter lim="400000"/>
                </a:ln>
                <a:effectLst/>
              </p:spPr>
            </p:pic>
            <p:sp>
              <p:nvSpPr>
                <p:cNvPr id="284" name="B"/>
                <p:cNvSpPr txBox="1"/>
                <p:nvPr/>
              </p:nvSpPr>
              <p:spPr>
                <a:xfrm>
                  <a:off x="425850" y="65378"/>
                  <a:ext cx="456037" cy="6927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400" b="1">
                      <a:solidFill>
                        <a:srgbClr val="FFFFFF"/>
                      </a:solidFill>
                    </a:defRPr>
                  </a:lvl1pPr>
                </a:lstStyle>
                <a:p>
                  <a:r>
                    <a:t>B</a:t>
                  </a:r>
                </a:p>
              </p:txBody>
            </p:sp>
          </p:grpSp>
        </p:grpSp>
        <p:sp>
          <p:nvSpPr>
            <p:cNvPr id="287" name="Relative abundance: bacteria%"/>
            <p:cNvSpPr txBox="1"/>
            <p:nvPr/>
          </p:nvSpPr>
          <p:spPr>
            <a:xfrm>
              <a:off x="952433" y="4300304"/>
              <a:ext cx="6847143" cy="6348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825500">
                <a:defRPr sz="3500" b="1">
                  <a:solidFill>
                    <a:srgbClr val="000000"/>
                  </a:solidFill>
                </a:defRPr>
              </a:lvl1pPr>
            </a:lstStyle>
            <a:p>
              <a:r>
                <a:t>Relative abundance: bacteria% </a:t>
              </a:r>
            </a:p>
          </p:txBody>
        </p:sp>
      </p:grpSp>
      <p:grpSp>
        <p:nvGrpSpPr>
          <p:cNvPr id="298" name="Group"/>
          <p:cNvGrpSpPr/>
          <p:nvPr/>
        </p:nvGrpSpPr>
        <p:grpSpPr>
          <a:xfrm>
            <a:off x="13008685" y="8515224"/>
            <a:ext cx="8932410" cy="4663803"/>
            <a:chOff x="0" y="0"/>
            <a:chExt cx="8932409" cy="4663801"/>
          </a:xfrm>
        </p:grpSpPr>
        <p:grpSp>
          <p:nvGrpSpPr>
            <p:cNvPr id="296" name="Group"/>
            <p:cNvGrpSpPr/>
            <p:nvPr/>
          </p:nvGrpSpPr>
          <p:grpSpPr>
            <a:xfrm>
              <a:off x="0" y="0"/>
              <a:ext cx="8932410" cy="4106998"/>
              <a:chOff x="0" y="0"/>
              <a:chExt cx="8932409" cy="4106997"/>
            </a:xfrm>
          </p:grpSpPr>
          <p:pic>
            <p:nvPicPr>
              <p:cNvPr id="289" name="absolute abundance.png" descr="absolute abundance.png"/>
              <p:cNvPicPr>
                <a:picLocks noChangeAspect="1"/>
              </p:cNvPicPr>
              <p:nvPr/>
            </p:nvPicPr>
            <p:blipFill>
              <a:blip r:embed="rId6"/>
              <a:srcRect l="2347" t="6071" r="2347" b="31297"/>
              <a:stretch>
                <a:fillRect/>
              </a:stretch>
            </p:blipFill>
            <p:spPr>
              <a:xfrm>
                <a:off x="0" y="0"/>
                <a:ext cx="8932410" cy="4106998"/>
              </a:xfrm>
              <a:prstGeom prst="rect">
                <a:avLst/>
              </a:prstGeom>
              <a:ln w="12700" cap="flat">
                <a:noFill/>
                <a:miter lim="400000"/>
              </a:ln>
              <a:effectLst/>
            </p:spPr>
          </p:pic>
          <p:grpSp>
            <p:nvGrpSpPr>
              <p:cNvPr id="292" name="Group"/>
              <p:cNvGrpSpPr/>
              <p:nvPr/>
            </p:nvGrpSpPr>
            <p:grpSpPr>
              <a:xfrm>
                <a:off x="1451820" y="1309782"/>
                <a:ext cx="1314576" cy="1487546"/>
                <a:chOff x="0" y="0"/>
                <a:chExt cx="1314574" cy="1487545"/>
              </a:xfrm>
            </p:grpSpPr>
            <p:pic>
              <p:nvPicPr>
                <p:cNvPr id="290" name="Image" descr="Image"/>
                <p:cNvPicPr>
                  <a:picLocks noChangeAspect="1"/>
                </p:cNvPicPr>
                <p:nvPr/>
              </p:nvPicPr>
              <p:blipFill>
                <a:blip r:embed="rId5"/>
                <a:stretch>
                  <a:fillRect/>
                </a:stretch>
              </p:blipFill>
              <p:spPr>
                <a:xfrm>
                  <a:off x="0" y="0"/>
                  <a:ext cx="1314575" cy="1487546"/>
                </a:xfrm>
                <a:prstGeom prst="rect">
                  <a:avLst/>
                </a:prstGeom>
                <a:ln w="12700" cap="flat">
                  <a:noFill/>
                  <a:miter lim="400000"/>
                </a:ln>
                <a:effectLst/>
              </p:spPr>
            </p:pic>
            <p:sp>
              <p:nvSpPr>
                <p:cNvPr id="291" name="A"/>
                <p:cNvSpPr txBox="1"/>
                <p:nvPr/>
              </p:nvSpPr>
              <p:spPr>
                <a:xfrm>
                  <a:off x="432870" y="65720"/>
                  <a:ext cx="448834" cy="6963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400" b="1">
                      <a:solidFill>
                        <a:srgbClr val="FFFFFF"/>
                      </a:solidFill>
                    </a:defRPr>
                  </a:lvl1pPr>
                </a:lstStyle>
                <a:p>
                  <a:r>
                    <a:t>A</a:t>
                  </a:r>
                </a:p>
              </p:txBody>
            </p:sp>
          </p:grpSp>
          <p:grpSp>
            <p:nvGrpSpPr>
              <p:cNvPr id="295" name="Group"/>
              <p:cNvGrpSpPr/>
              <p:nvPr/>
            </p:nvGrpSpPr>
            <p:grpSpPr>
              <a:xfrm>
                <a:off x="6014721" y="1309782"/>
                <a:ext cx="1314576" cy="1487546"/>
                <a:chOff x="0" y="0"/>
                <a:chExt cx="1314574" cy="1487545"/>
              </a:xfrm>
            </p:grpSpPr>
            <p:pic>
              <p:nvPicPr>
                <p:cNvPr id="293" name="Image" descr="Image"/>
                <p:cNvPicPr>
                  <a:picLocks noChangeAspect="1"/>
                </p:cNvPicPr>
                <p:nvPr/>
              </p:nvPicPr>
              <p:blipFill>
                <a:blip r:embed="rId5"/>
                <a:stretch>
                  <a:fillRect/>
                </a:stretch>
              </p:blipFill>
              <p:spPr>
                <a:xfrm>
                  <a:off x="0" y="0"/>
                  <a:ext cx="1314575" cy="1487546"/>
                </a:xfrm>
                <a:prstGeom prst="rect">
                  <a:avLst/>
                </a:prstGeom>
                <a:ln w="12700" cap="flat">
                  <a:noFill/>
                  <a:miter lim="400000"/>
                </a:ln>
                <a:effectLst/>
              </p:spPr>
            </p:pic>
            <p:sp>
              <p:nvSpPr>
                <p:cNvPr id="294" name="B"/>
                <p:cNvSpPr txBox="1"/>
                <p:nvPr/>
              </p:nvSpPr>
              <p:spPr>
                <a:xfrm>
                  <a:off x="428077" y="65720"/>
                  <a:ext cx="458421" cy="6963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4400" b="1">
                      <a:solidFill>
                        <a:srgbClr val="FFFFFF"/>
                      </a:solidFill>
                    </a:defRPr>
                  </a:lvl1pPr>
                </a:lstStyle>
                <a:p>
                  <a:r>
                    <a:t>B</a:t>
                  </a:r>
                </a:p>
              </p:txBody>
            </p:sp>
          </p:grpSp>
        </p:grpSp>
        <p:sp>
          <p:nvSpPr>
            <p:cNvPr id="297" name="Absolute abundance: # bacteria"/>
            <p:cNvSpPr txBox="1"/>
            <p:nvPr/>
          </p:nvSpPr>
          <p:spPr>
            <a:xfrm>
              <a:off x="1353161" y="4090608"/>
              <a:ext cx="7032738" cy="5731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825500">
                <a:defRPr sz="3500" b="1">
                  <a:solidFill>
                    <a:srgbClr val="000000"/>
                  </a:solidFill>
                </a:defRPr>
              </a:lvl1pPr>
            </a:lstStyle>
            <a:p>
              <a:r>
                <a:t>Absolute abundance: # bacteria</a:t>
              </a:r>
            </a:p>
          </p:txBody>
        </p:sp>
      </p:grpSp>
      <p:grpSp>
        <p:nvGrpSpPr>
          <p:cNvPr id="302" name="Group"/>
          <p:cNvGrpSpPr/>
          <p:nvPr/>
        </p:nvGrpSpPr>
        <p:grpSpPr>
          <a:xfrm>
            <a:off x="12419755" y="2844466"/>
            <a:ext cx="4579819" cy="5324908"/>
            <a:chOff x="0" y="0"/>
            <a:chExt cx="4579817" cy="5324906"/>
          </a:xfrm>
        </p:grpSpPr>
        <p:pic>
          <p:nvPicPr>
            <p:cNvPr id="299" name="Image" descr="Image"/>
            <p:cNvPicPr>
              <a:picLocks noChangeAspect="1"/>
            </p:cNvPicPr>
            <p:nvPr/>
          </p:nvPicPr>
          <p:blipFill>
            <a:blip r:embed="rId7"/>
            <a:srcRect/>
            <a:stretch>
              <a:fillRect/>
            </a:stretch>
          </p:blipFill>
          <p:spPr>
            <a:xfrm>
              <a:off x="592245" y="932438"/>
              <a:ext cx="3987573" cy="3958573"/>
            </a:xfrm>
            <a:prstGeom prst="rect">
              <a:avLst/>
            </a:prstGeom>
            <a:ln w="12700" cap="flat">
              <a:noFill/>
              <a:miter lim="400000"/>
            </a:ln>
            <a:effectLst/>
          </p:spPr>
        </p:pic>
        <p:sp>
          <p:nvSpPr>
            <p:cNvPr id="300" name="Dead - PI"/>
            <p:cNvSpPr txBox="1"/>
            <p:nvPr/>
          </p:nvSpPr>
          <p:spPr>
            <a:xfrm rot="16200000">
              <a:off x="-1028344" y="1028343"/>
              <a:ext cx="2987623" cy="9309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l" defTabSz="825500">
                <a:defRPr sz="2500" b="1">
                  <a:solidFill>
                    <a:srgbClr val="000000"/>
                  </a:solidFill>
                </a:defRPr>
              </a:pPr>
              <a:r>
                <a:t>Dead </a:t>
              </a:r>
              <a:r>
                <a:rPr>
                  <a:solidFill>
                    <a:srgbClr val="FFFFFF"/>
                  </a:solidFill>
                </a:rPr>
                <a:t>- PI</a:t>
              </a:r>
            </a:p>
          </p:txBody>
        </p:sp>
        <p:sp>
          <p:nvSpPr>
            <p:cNvPr id="301" name="Live - TO"/>
            <p:cNvSpPr txBox="1"/>
            <p:nvPr/>
          </p:nvSpPr>
          <p:spPr>
            <a:xfrm>
              <a:off x="2498048" y="4809963"/>
              <a:ext cx="1819383" cy="5149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l" defTabSz="825500">
                <a:defRPr sz="2500" b="1">
                  <a:solidFill>
                    <a:srgbClr val="000000"/>
                  </a:solidFill>
                </a:defRPr>
              </a:pPr>
              <a:r>
                <a:t>Live </a:t>
              </a:r>
              <a:r>
                <a:rPr>
                  <a:solidFill>
                    <a:srgbClr val="FFFFFF"/>
                  </a:solidFill>
                </a:rPr>
                <a:t>- TO</a:t>
              </a:r>
            </a:p>
          </p:txBody>
        </p:sp>
      </p:grpSp>
      <p:grpSp>
        <p:nvGrpSpPr>
          <p:cNvPr id="306" name="Group"/>
          <p:cNvGrpSpPr/>
          <p:nvPr/>
        </p:nvGrpSpPr>
        <p:grpSpPr>
          <a:xfrm>
            <a:off x="18414018" y="4614228"/>
            <a:ext cx="3533972" cy="3837624"/>
            <a:chOff x="0" y="0"/>
            <a:chExt cx="3533970" cy="3837623"/>
          </a:xfrm>
        </p:grpSpPr>
        <p:pic>
          <p:nvPicPr>
            <p:cNvPr id="303" name="Image" descr="Image"/>
            <p:cNvPicPr>
              <a:picLocks noChangeAspect="1"/>
            </p:cNvPicPr>
            <p:nvPr/>
          </p:nvPicPr>
          <p:blipFill>
            <a:blip r:embed="rId8"/>
            <a:srcRect b="24063"/>
            <a:stretch>
              <a:fillRect/>
            </a:stretch>
          </p:blipFill>
          <p:spPr>
            <a:xfrm>
              <a:off x="0" y="1399039"/>
              <a:ext cx="3211346" cy="2438585"/>
            </a:xfrm>
            <a:prstGeom prst="rect">
              <a:avLst/>
            </a:prstGeom>
            <a:ln w="12700" cap="flat">
              <a:noFill/>
              <a:miter lim="400000"/>
            </a:ln>
            <a:effectLst/>
          </p:spPr>
        </p:pic>
        <p:sp>
          <p:nvSpPr>
            <p:cNvPr id="304" name="Wind"/>
            <p:cNvSpPr/>
            <p:nvPr/>
          </p:nvSpPr>
          <p:spPr>
            <a:xfrm>
              <a:off x="2616961" y="444374"/>
              <a:ext cx="917010" cy="765031"/>
            </a:xfrm>
            <a:custGeom>
              <a:avLst/>
              <a:gdLst/>
              <a:ahLst/>
              <a:cxnLst>
                <a:cxn ang="0">
                  <a:pos x="wd2" y="hd2"/>
                </a:cxn>
                <a:cxn ang="5400000">
                  <a:pos x="wd2" y="hd2"/>
                </a:cxn>
                <a:cxn ang="10800000">
                  <a:pos x="wd2" y="hd2"/>
                </a:cxn>
                <a:cxn ang="16200000">
                  <a:pos x="wd2" y="hd2"/>
                </a:cxn>
              </a:cxnLst>
              <a:rect l="0" t="0" r="r" b="b"/>
              <a:pathLst>
                <a:path w="21598" h="21586" extrusionOk="0">
                  <a:moveTo>
                    <a:pt x="11007" y="3"/>
                  </a:moveTo>
                  <a:cubicBezTo>
                    <a:pt x="10519" y="-14"/>
                    <a:pt x="10178" y="40"/>
                    <a:pt x="10143" y="46"/>
                  </a:cubicBezTo>
                  <a:cubicBezTo>
                    <a:pt x="9825" y="98"/>
                    <a:pt x="9605" y="450"/>
                    <a:pt x="9648" y="830"/>
                  </a:cubicBezTo>
                  <a:cubicBezTo>
                    <a:pt x="9692" y="1210"/>
                    <a:pt x="9984" y="1474"/>
                    <a:pt x="10301" y="1422"/>
                  </a:cubicBezTo>
                  <a:cubicBezTo>
                    <a:pt x="10319" y="1419"/>
                    <a:pt x="12142" y="1155"/>
                    <a:pt x="13202" y="2265"/>
                  </a:cubicBezTo>
                  <a:cubicBezTo>
                    <a:pt x="13739" y="2827"/>
                    <a:pt x="14011" y="3682"/>
                    <a:pt x="14008" y="4804"/>
                  </a:cubicBezTo>
                  <a:lnTo>
                    <a:pt x="14008" y="4830"/>
                  </a:lnTo>
                  <a:cubicBezTo>
                    <a:pt x="14009" y="4842"/>
                    <a:pt x="14024" y="6068"/>
                    <a:pt x="13259" y="7015"/>
                  </a:cubicBezTo>
                  <a:cubicBezTo>
                    <a:pt x="12615" y="7814"/>
                    <a:pt x="11591" y="8215"/>
                    <a:pt x="10224" y="8212"/>
                  </a:cubicBezTo>
                  <a:lnTo>
                    <a:pt x="581" y="8212"/>
                  </a:lnTo>
                  <a:cubicBezTo>
                    <a:pt x="260" y="8212"/>
                    <a:pt x="0" y="8524"/>
                    <a:pt x="0" y="8908"/>
                  </a:cubicBezTo>
                  <a:cubicBezTo>
                    <a:pt x="0" y="9291"/>
                    <a:pt x="260" y="9603"/>
                    <a:pt x="581" y="9603"/>
                  </a:cubicBezTo>
                  <a:lnTo>
                    <a:pt x="10222" y="9603"/>
                  </a:lnTo>
                  <a:cubicBezTo>
                    <a:pt x="11918" y="9606"/>
                    <a:pt x="13221" y="9062"/>
                    <a:pt x="14093" y="7982"/>
                  </a:cubicBezTo>
                  <a:cubicBezTo>
                    <a:pt x="15162" y="6657"/>
                    <a:pt x="15171" y="5000"/>
                    <a:pt x="15168" y="4798"/>
                  </a:cubicBezTo>
                  <a:cubicBezTo>
                    <a:pt x="15169" y="3260"/>
                    <a:pt x="14766" y="2055"/>
                    <a:pt x="13966" y="1218"/>
                  </a:cubicBezTo>
                  <a:cubicBezTo>
                    <a:pt x="13047" y="255"/>
                    <a:pt x="11820" y="32"/>
                    <a:pt x="11007" y="3"/>
                  </a:cubicBezTo>
                  <a:close/>
                  <a:moveTo>
                    <a:pt x="18476" y="6734"/>
                  </a:moveTo>
                  <a:cubicBezTo>
                    <a:pt x="18113" y="6721"/>
                    <a:pt x="17862" y="6760"/>
                    <a:pt x="17835" y="6765"/>
                  </a:cubicBezTo>
                  <a:cubicBezTo>
                    <a:pt x="17519" y="6817"/>
                    <a:pt x="17297" y="7166"/>
                    <a:pt x="17339" y="7545"/>
                  </a:cubicBezTo>
                  <a:cubicBezTo>
                    <a:pt x="17382" y="7925"/>
                    <a:pt x="17674" y="8191"/>
                    <a:pt x="17991" y="8141"/>
                  </a:cubicBezTo>
                  <a:cubicBezTo>
                    <a:pt x="18003" y="8140"/>
                    <a:pt x="19225" y="7959"/>
                    <a:pt x="19926" y="8697"/>
                  </a:cubicBezTo>
                  <a:cubicBezTo>
                    <a:pt x="20272" y="9062"/>
                    <a:pt x="20439" y="9601"/>
                    <a:pt x="20437" y="10347"/>
                  </a:cubicBezTo>
                  <a:lnTo>
                    <a:pt x="20439" y="10373"/>
                  </a:lnTo>
                  <a:cubicBezTo>
                    <a:pt x="20439" y="10381"/>
                    <a:pt x="20449" y="11166"/>
                    <a:pt x="19953" y="11780"/>
                  </a:cubicBezTo>
                  <a:cubicBezTo>
                    <a:pt x="19530" y="12304"/>
                    <a:pt x="18848" y="12570"/>
                    <a:pt x="17928" y="12570"/>
                  </a:cubicBezTo>
                  <a:cubicBezTo>
                    <a:pt x="17923" y="12570"/>
                    <a:pt x="17919" y="12570"/>
                    <a:pt x="17915" y="12570"/>
                  </a:cubicBezTo>
                  <a:lnTo>
                    <a:pt x="581" y="12546"/>
                  </a:lnTo>
                  <a:cubicBezTo>
                    <a:pt x="261" y="12546"/>
                    <a:pt x="1" y="12858"/>
                    <a:pt x="0" y="13242"/>
                  </a:cubicBezTo>
                  <a:cubicBezTo>
                    <a:pt x="0" y="13625"/>
                    <a:pt x="259" y="13936"/>
                    <a:pt x="579" y="13937"/>
                  </a:cubicBezTo>
                  <a:lnTo>
                    <a:pt x="17913" y="13959"/>
                  </a:lnTo>
                  <a:cubicBezTo>
                    <a:pt x="17919" y="13959"/>
                    <a:pt x="17924" y="13959"/>
                    <a:pt x="17930" y="13959"/>
                  </a:cubicBezTo>
                  <a:cubicBezTo>
                    <a:pt x="19175" y="13959"/>
                    <a:pt x="20136" y="13552"/>
                    <a:pt x="20786" y="12746"/>
                  </a:cubicBezTo>
                  <a:cubicBezTo>
                    <a:pt x="21582" y="11760"/>
                    <a:pt x="21600" y="10526"/>
                    <a:pt x="21598" y="10345"/>
                  </a:cubicBezTo>
                  <a:cubicBezTo>
                    <a:pt x="21599" y="9190"/>
                    <a:pt x="21292" y="8281"/>
                    <a:pt x="20685" y="7646"/>
                  </a:cubicBezTo>
                  <a:cubicBezTo>
                    <a:pt x="19996" y="6924"/>
                    <a:pt x="19082" y="6757"/>
                    <a:pt x="18476" y="6734"/>
                  </a:cubicBezTo>
                  <a:close/>
                  <a:moveTo>
                    <a:pt x="15068" y="16652"/>
                  </a:moveTo>
                  <a:lnTo>
                    <a:pt x="579" y="16666"/>
                  </a:lnTo>
                  <a:cubicBezTo>
                    <a:pt x="259" y="16666"/>
                    <a:pt x="0" y="16977"/>
                    <a:pt x="0" y="17361"/>
                  </a:cubicBezTo>
                  <a:cubicBezTo>
                    <a:pt x="1" y="17745"/>
                    <a:pt x="260" y="18055"/>
                    <a:pt x="581" y="18055"/>
                  </a:cubicBezTo>
                  <a:lnTo>
                    <a:pt x="15070" y="18040"/>
                  </a:lnTo>
                  <a:cubicBezTo>
                    <a:pt x="15073" y="18040"/>
                    <a:pt x="15076" y="18040"/>
                    <a:pt x="15078" y="18040"/>
                  </a:cubicBezTo>
                  <a:cubicBezTo>
                    <a:pt x="15565" y="18040"/>
                    <a:pt x="15920" y="18171"/>
                    <a:pt x="16133" y="18426"/>
                  </a:cubicBezTo>
                  <a:cubicBezTo>
                    <a:pt x="16371" y="18712"/>
                    <a:pt x="16372" y="19087"/>
                    <a:pt x="16372" y="19092"/>
                  </a:cubicBezTo>
                  <a:lnTo>
                    <a:pt x="16372" y="19118"/>
                  </a:lnTo>
                  <a:cubicBezTo>
                    <a:pt x="16373" y="19486"/>
                    <a:pt x="16297" y="19746"/>
                    <a:pt x="16140" y="19912"/>
                  </a:cubicBezTo>
                  <a:cubicBezTo>
                    <a:pt x="15853" y="20215"/>
                    <a:pt x="15324" y="20212"/>
                    <a:pt x="15144" y="20185"/>
                  </a:cubicBezTo>
                  <a:cubicBezTo>
                    <a:pt x="14828" y="20135"/>
                    <a:pt x="14538" y="20400"/>
                    <a:pt x="14494" y="20779"/>
                  </a:cubicBezTo>
                  <a:cubicBezTo>
                    <a:pt x="14451" y="21160"/>
                    <a:pt x="14671" y="21509"/>
                    <a:pt x="14989" y="21562"/>
                  </a:cubicBezTo>
                  <a:cubicBezTo>
                    <a:pt x="15025" y="21568"/>
                    <a:pt x="15152" y="21586"/>
                    <a:pt x="15330" y="21586"/>
                  </a:cubicBezTo>
                  <a:cubicBezTo>
                    <a:pt x="15730" y="21586"/>
                    <a:pt x="16392" y="21493"/>
                    <a:pt x="16901" y="20961"/>
                  </a:cubicBezTo>
                  <a:cubicBezTo>
                    <a:pt x="17189" y="20659"/>
                    <a:pt x="17533" y="20097"/>
                    <a:pt x="17533" y="19124"/>
                  </a:cubicBezTo>
                  <a:cubicBezTo>
                    <a:pt x="17535" y="18965"/>
                    <a:pt x="17519" y="18144"/>
                    <a:pt x="16976" y="17472"/>
                  </a:cubicBezTo>
                  <a:cubicBezTo>
                    <a:pt x="16535" y="16926"/>
                    <a:pt x="15897" y="16646"/>
                    <a:pt x="15068" y="16652"/>
                  </a:cubicBezTo>
                  <a:close/>
                </a:path>
              </a:pathLst>
            </a:custGeom>
            <a:solidFill>
              <a:schemeClr val="accent1">
                <a:lumOff val="16847"/>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05" name="Image" descr="Image"/>
            <p:cNvPicPr>
              <a:picLocks noChangeAspect="1"/>
            </p:cNvPicPr>
            <p:nvPr/>
          </p:nvPicPr>
          <p:blipFill>
            <a:blip r:embed="rId9"/>
            <a:srcRect b="17549"/>
            <a:stretch>
              <a:fillRect/>
            </a:stretch>
          </p:blipFill>
          <p:spPr>
            <a:xfrm>
              <a:off x="602853" y="0"/>
              <a:ext cx="2005837" cy="1653814"/>
            </a:xfrm>
            <a:prstGeom prst="rect">
              <a:avLst/>
            </a:prstGeom>
            <a:ln w="12700" cap="flat">
              <a:noFill/>
              <a:miter lim="400000"/>
            </a:ln>
            <a:effectLst/>
          </p:spPr>
        </p:pic>
      </p:grpSp>
      <p:grpSp>
        <p:nvGrpSpPr>
          <p:cNvPr id="323" name="Group"/>
          <p:cNvGrpSpPr/>
          <p:nvPr/>
        </p:nvGrpSpPr>
        <p:grpSpPr>
          <a:xfrm>
            <a:off x="6138762" y="2722678"/>
            <a:ext cx="5162098" cy="5181449"/>
            <a:chOff x="0" y="0"/>
            <a:chExt cx="5162097" cy="5181447"/>
          </a:xfrm>
        </p:grpSpPr>
        <p:grpSp>
          <p:nvGrpSpPr>
            <p:cNvPr id="310" name="Group"/>
            <p:cNvGrpSpPr/>
            <p:nvPr/>
          </p:nvGrpSpPr>
          <p:grpSpPr>
            <a:xfrm>
              <a:off x="249499" y="0"/>
              <a:ext cx="3566220" cy="1514806"/>
              <a:chOff x="0" y="0"/>
              <a:chExt cx="3566218" cy="1514805"/>
            </a:xfrm>
          </p:grpSpPr>
          <p:pic>
            <p:nvPicPr>
              <p:cNvPr id="307" name="Image" descr="Image"/>
              <p:cNvPicPr>
                <a:picLocks noChangeAspect="1"/>
              </p:cNvPicPr>
              <p:nvPr/>
            </p:nvPicPr>
            <p:blipFill>
              <a:blip r:embed="rId10"/>
              <a:stretch>
                <a:fillRect/>
              </a:stretch>
            </p:blipFill>
            <p:spPr>
              <a:xfrm>
                <a:off x="319630" y="476485"/>
                <a:ext cx="2581247" cy="806640"/>
              </a:xfrm>
              <a:prstGeom prst="rect">
                <a:avLst/>
              </a:prstGeom>
              <a:ln w="12700" cap="flat">
                <a:noFill/>
                <a:miter lim="400000"/>
              </a:ln>
              <a:effectLst/>
            </p:spPr>
          </p:pic>
          <p:sp>
            <p:nvSpPr>
              <p:cNvPr id="308" name="Oval"/>
              <p:cNvSpPr/>
              <p:nvPr/>
            </p:nvSpPr>
            <p:spPr>
              <a:xfrm>
                <a:off x="0" y="244805"/>
                <a:ext cx="3220508" cy="1270001"/>
              </a:xfrm>
              <a:prstGeom prst="ellipse">
                <a:avLst/>
              </a:prstGeom>
              <a:noFill/>
              <a:ln w="25400" cap="flat">
                <a:solidFill>
                  <a:srgbClr val="929292"/>
                </a:solidFill>
                <a:custDash>
                  <a:ds d="600000" sp="600000"/>
                </a:custDash>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09" name="Bacteria 1"/>
              <p:cNvSpPr txBox="1"/>
              <p:nvPr/>
            </p:nvSpPr>
            <p:spPr>
              <a:xfrm>
                <a:off x="1846236" y="0"/>
                <a:ext cx="1719983" cy="4880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a:lnSpc>
                    <a:spcPct val="90000"/>
                  </a:lnSpc>
                  <a:defRPr sz="2800">
                    <a:solidFill>
                      <a:srgbClr val="000000"/>
                    </a:solidFill>
                  </a:defRPr>
                </a:lvl1pPr>
              </a:lstStyle>
              <a:p>
                <a:r>
                  <a:t>Bacteria 1</a:t>
                </a:r>
              </a:p>
            </p:txBody>
          </p:sp>
        </p:grpSp>
        <p:grpSp>
          <p:nvGrpSpPr>
            <p:cNvPr id="314" name="Group"/>
            <p:cNvGrpSpPr/>
            <p:nvPr/>
          </p:nvGrpSpPr>
          <p:grpSpPr>
            <a:xfrm>
              <a:off x="0" y="2381296"/>
              <a:ext cx="3470008" cy="1559613"/>
              <a:chOff x="0" y="0"/>
              <a:chExt cx="3470007" cy="1559612"/>
            </a:xfrm>
          </p:grpSpPr>
          <p:pic>
            <p:nvPicPr>
              <p:cNvPr id="311" name="Image" descr="Image"/>
              <p:cNvPicPr>
                <a:picLocks noChangeAspect="1"/>
              </p:cNvPicPr>
              <p:nvPr/>
            </p:nvPicPr>
            <p:blipFill>
              <a:blip r:embed="rId11"/>
              <a:stretch>
                <a:fillRect/>
              </a:stretch>
            </p:blipFill>
            <p:spPr>
              <a:xfrm rot="10800000" flipH="1">
                <a:off x="569131" y="521292"/>
                <a:ext cx="2581246" cy="806640"/>
              </a:xfrm>
              <a:prstGeom prst="rect">
                <a:avLst/>
              </a:prstGeom>
              <a:ln w="12700" cap="flat">
                <a:noFill/>
                <a:miter lim="400000"/>
              </a:ln>
              <a:effectLst/>
            </p:spPr>
          </p:pic>
          <p:sp>
            <p:nvSpPr>
              <p:cNvPr id="312" name="Bacteria 3"/>
              <p:cNvSpPr txBox="1"/>
              <p:nvPr/>
            </p:nvSpPr>
            <p:spPr>
              <a:xfrm>
                <a:off x="0" y="-1"/>
                <a:ext cx="1727658" cy="5234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lnSpc>
                    <a:spcPct val="90000"/>
                  </a:lnSpc>
                  <a:defRPr sz="2800">
                    <a:solidFill>
                      <a:srgbClr val="000000"/>
                    </a:solidFill>
                  </a:defRPr>
                </a:lvl1pPr>
              </a:lstStyle>
              <a:p>
                <a:r>
                  <a:t>Bacteria 3</a:t>
                </a:r>
              </a:p>
            </p:txBody>
          </p:sp>
          <p:sp>
            <p:nvSpPr>
              <p:cNvPr id="313" name="Oval"/>
              <p:cNvSpPr/>
              <p:nvPr/>
            </p:nvSpPr>
            <p:spPr>
              <a:xfrm>
                <a:off x="249499" y="289612"/>
                <a:ext cx="3220509" cy="1270001"/>
              </a:xfrm>
              <a:prstGeom prst="ellipse">
                <a:avLst/>
              </a:prstGeom>
              <a:noFill/>
              <a:ln w="25400" cap="flat">
                <a:solidFill>
                  <a:srgbClr val="929292"/>
                </a:solidFill>
                <a:custDash>
                  <a:ds d="600000" sp="600000"/>
                </a:custDash>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318" name="Group"/>
            <p:cNvGrpSpPr/>
            <p:nvPr/>
          </p:nvGrpSpPr>
          <p:grpSpPr>
            <a:xfrm>
              <a:off x="1695145" y="1235546"/>
              <a:ext cx="3466953" cy="1446321"/>
              <a:chOff x="0" y="0"/>
              <a:chExt cx="3466951" cy="1446320"/>
            </a:xfrm>
          </p:grpSpPr>
          <p:pic>
            <p:nvPicPr>
              <p:cNvPr id="315" name="Image" descr="Image"/>
              <p:cNvPicPr>
                <a:picLocks noChangeAspect="1"/>
              </p:cNvPicPr>
              <p:nvPr/>
            </p:nvPicPr>
            <p:blipFill>
              <a:blip r:embed="rId12"/>
              <a:stretch>
                <a:fillRect/>
              </a:stretch>
            </p:blipFill>
            <p:spPr>
              <a:xfrm rot="10800000">
                <a:off x="212077" y="428318"/>
                <a:ext cx="2745553" cy="857985"/>
              </a:xfrm>
              <a:prstGeom prst="rect">
                <a:avLst/>
              </a:prstGeom>
              <a:ln w="12700" cap="flat">
                <a:noFill/>
                <a:miter lim="400000"/>
              </a:ln>
              <a:effectLst/>
            </p:spPr>
          </p:pic>
          <p:sp>
            <p:nvSpPr>
              <p:cNvPr id="316" name="Bacteria 2"/>
              <p:cNvSpPr txBox="1"/>
              <p:nvPr/>
            </p:nvSpPr>
            <p:spPr>
              <a:xfrm>
                <a:off x="1739294" y="-1"/>
                <a:ext cx="1727658" cy="5234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lnSpc>
                    <a:spcPct val="90000"/>
                  </a:lnSpc>
                  <a:defRPr sz="2800">
                    <a:solidFill>
                      <a:srgbClr val="000000"/>
                    </a:solidFill>
                  </a:defRPr>
                </a:lvl1pPr>
              </a:lstStyle>
              <a:p>
                <a:r>
                  <a:t>Bacteria 2</a:t>
                </a:r>
              </a:p>
            </p:txBody>
          </p:sp>
          <p:sp>
            <p:nvSpPr>
              <p:cNvPr id="317" name="Oval"/>
              <p:cNvSpPr/>
              <p:nvPr/>
            </p:nvSpPr>
            <p:spPr>
              <a:xfrm>
                <a:off x="0" y="176320"/>
                <a:ext cx="3220508" cy="1270001"/>
              </a:xfrm>
              <a:prstGeom prst="ellipse">
                <a:avLst/>
              </a:prstGeom>
              <a:noFill/>
              <a:ln w="25400" cap="flat">
                <a:solidFill>
                  <a:srgbClr val="929292"/>
                </a:solidFill>
                <a:custDash>
                  <a:ds d="600000" sp="600000"/>
                </a:custDash>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322" name="Group"/>
            <p:cNvGrpSpPr/>
            <p:nvPr/>
          </p:nvGrpSpPr>
          <p:grpSpPr>
            <a:xfrm>
              <a:off x="1580535" y="3579848"/>
              <a:ext cx="3581563" cy="1601600"/>
              <a:chOff x="0" y="0"/>
              <a:chExt cx="3581561" cy="1601598"/>
            </a:xfrm>
          </p:grpSpPr>
          <p:pic>
            <p:nvPicPr>
              <p:cNvPr id="319" name="Image" descr="Image"/>
              <p:cNvPicPr>
                <a:picLocks noChangeAspect="1"/>
              </p:cNvPicPr>
              <p:nvPr/>
            </p:nvPicPr>
            <p:blipFill>
              <a:blip r:embed="rId13"/>
              <a:stretch>
                <a:fillRect/>
              </a:stretch>
            </p:blipFill>
            <p:spPr>
              <a:xfrm>
                <a:off x="237476" y="464275"/>
                <a:ext cx="2745553" cy="857986"/>
              </a:xfrm>
              <a:prstGeom prst="rect">
                <a:avLst/>
              </a:prstGeom>
              <a:ln w="12700" cap="flat">
                <a:noFill/>
                <a:miter lim="400000"/>
              </a:ln>
              <a:effectLst/>
            </p:spPr>
          </p:pic>
          <p:sp>
            <p:nvSpPr>
              <p:cNvPr id="320" name="Bacteria 4"/>
              <p:cNvSpPr txBox="1"/>
              <p:nvPr/>
            </p:nvSpPr>
            <p:spPr>
              <a:xfrm>
                <a:off x="1853904" y="-1"/>
                <a:ext cx="1727658" cy="5234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lnSpc>
                    <a:spcPct val="90000"/>
                  </a:lnSpc>
                  <a:defRPr sz="2800">
                    <a:solidFill>
                      <a:srgbClr val="000000"/>
                    </a:solidFill>
                  </a:defRPr>
                </a:lvl1pPr>
              </a:lstStyle>
              <a:p>
                <a:r>
                  <a:t>Bacteria 4</a:t>
                </a:r>
              </a:p>
            </p:txBody>
          </p:sp>
          <p:sp>
            <p:nvSpPr>
              <p:cNvPr id="321" name="Oval"/>
              <p:cNvSpPr/>
              <p:nvPr/>
            </p:nvSpPr>
            <p:spPr>
              <a:xfrm>
                <a:off x="0" y="331598"/>
                <a:ext cx="3220508" cy="1270001"/>
              </a:xfrm>
              <a:prstGeom prst="ellipse">
                <a:avLst/>
              </a:prstGeom>
              <a:noFill/>
              <a:ln w="25400" cap="flat">
                <a:solidFill>
                  <a:srgbClr val="929292"/>
                </a:solidFill>
                <a:custDash>
                  <a:ds d="600000" sp="600000"/>
                </a:custDash>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sp>
        <p:nvSpPr>
          <p:cNvPr id="324" name="Fraction Pie"/>
          <p:cNvSpPr/>
          <p:nvPr/>
        </p:nvSpPr>
        <p:spPr>
          <a:xfrm>
            <a:off x="-5026777" y="9433907"/>
            <a:ext cx="4144584" cy="4143234"/>
          </a:xfrm>
          <a:custGeom>
            <a:avLst/>
            <a:gdLst/>
            <a:ahLst/>
            <a:cxnLst>
              <a:cxn ang="0">
                <a:pos x="wd2" y="hd2"/>
              </a:cxn>
              <a:cxn ang="5400000">
                <a:pos x="wd2" y="hd2"/>
              </a:cxn>
              <a:cxn ang="10800000">
                <a:pos x="wd2" y="hd2"/>
              </a:cxn>
              <a:cxn ang="16200000">
                <a:pos x="wd2" y="hd2"/>
              </a:cxn>
            </a:cxnLst>
            <a:rect l="0" t="0" r="r" b="b"/>
            <a:pathLst>
              <a:path w="21600" h="21597" extrusionOk="0">
                <a:moveTo>
                  <a:pt x="10409" y="0"/>
                </a:moveTo>
                <a:cubicBezTo>
                  <a:pt x="4626" y="206"/>
                  <a:pt x="0" y="4959"/>
                  <a:pt x="0" y="10794"/>
                </a:cubicBezTo>
                <a:cubicBezTo>
                  <a:pt x="0" y="12623"/>
                  <a:pt x="455" y="14345"/>
                  <a:pt x="1256" y="15855"/>
                </a:cubicBezTo>
                <a:cubicBezTo>
                  <a:pt x="1298" y="15933"/>
                  <a:pt x="1396" y="15960"/>
                  <a:pt x="1473" y="15916"/>
                </a:cubicBezTo>
                <a:lnTo>
                  <a:pt x="10431" y="10744"/>
                </a:lnTo>
                <a:cubicBezTo>
                  <a:pt x="10518" y="10694"/>
                  <a:pt x="10570" y="10600"/>
                  <a:pt x="10570" y="10499"/>
                </a:cubicBezTo>
                <a:lnTo>
                  <a:pt x="10570" y="158"/>
                </a:lnTo>
                <a:cubicBezTo>
                  <a:pt x="10570" y="69"/>
                  <a:pt x="10498" y="-2"/>
                  <a:pt x="10409" y="0"/>
                </a:cubicBezTo>
                <a:close/>
                <a:moveTo>
                  <a:pt x="11191" y="0"/>
                </a:moveTo>
                <a:cubicBezTo>
                  <a:pt x="11102" y="-3"/>
                  <a:pt x="11028" y="69"/>
                  <a:pt x="11028" y="158"/>
                </a:cubicBezTo>
                <a:lnTo>
                  <a:pt x="11028" y="10499"/>
                </a:lnTo>
                <a:cubicBezTo>
                  <a:pt x="11028" y="10600"/>
                  <a:pt x="11082" y="10694"/>
                  <a:pt x="11169" y="10744"/>
                </a:cubicBezTo>
                <a:lnTo>
                  <a:pt x="20127" y="15916"/>
                </a:lnTo>
                <a:cubicBezTo>
                  <a:pt x="20204" y="15960"/>
                  <a:pt x="20302" y="15933"/>
                  <a:pt x="20344" y="15855"/>
                </a:cubicBezTo>
                <a:cubicBezTo>
                  <a:pt x="21145" y="14345"/>
                  <a:pt x="21600" y="12623"/>
                  <a:pt x="21600" y="10794"/>
                </a:cubicBezTo>
                <a:cubicBezTo>
                  <a:pt x="21600" y="4959"/>
                  <a:pt x="16974" y="206"/>
                  <a:pt x="11191" y="0"/>
                </a:cubicBezTo>
                <a:close/>
                <a:moveTo>
                  <a:pt x="10799" y="11102"/>
                </a:moveTo>
                <a:cubicBezTo>
                  <a:pt x="10750" y="11102"/>
                  <a:pt x="10703" y="11116"/>
                  <a:pt x="10660" y="11141"/>
                </a:cubicBezTo>
                <a:lnTo>
                  <a:pt x="1702" y="16313"/>
                </a:lnTo>
                <a:cubicBezTo>
                  <a:pt x="1625" y="16357"/>
                  <a:pt x="1600" y="16456"/>
                  <a:pt x="1648" y="16531"/>
                </a:cubicBezTo>
                <a:cubicBezTo>
                  <a:pt x="3558" y="19574"/>
                  <a:pt x="6942" y="21597"/>
                  <a:pt x="10799" y="21597"/>
                </a:cubicBezTo>
                <a:cubicBezTo>
                  <a:pt x="14656" y="21597"/>
                  <a:pt x="18042" y="19574"/>
                  <a:pt x="19952" y="16531"/>
                </a:cubicBezTo>
                <a:cubicBezTo>
                  <a:pt x="19999" y="16456"/>
                  <a:pt x="19975" y="16357"/>
                  <a:pt x="19898" y="16313"/>
                </a:cubicBezTo>
                <a:lnTo>
                  <a:pt x="10940" y="11141"/>
                </a:lnTo>
                <a:cubicBezTo>
                  <a:pt x="10897" y="11116"/>
                  <a:pt x="10848" y="11102"/>
                  <a:pt x="10799" y="11102"/>
                </a:cubicBez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25" name="Bar Chart"/>
          <p:cNvSpPr/>
          <p:nvPr/>
        </p:nvSpPr>
        <p:spPr>
          <a:xfrm>
            <a:off x="-4572677" y="13937499"/>
            <a:ext cx="4022390" cy="4011733"/>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163" y="20628"/>
                </a:lnTo>
                <a:cubicBezTo>
                  <a:pt x="1057" y="20628"/>
                  <a:pt x="970" y="20539"/>
                  <a:pt x="970" y="20432"/>
                </a:cubicBezTo>
                <a:lnTo>
                  <a:pt x="970" y="194"/>
                </a:lnTo>
                <a:cubicBezTo>
                  <a:pt x="970" y="87"/>
                  <a:pt x="883" y="0"/>
                  <a:pt x="776" y="0"/>
                </a:cubicBezTo>
                <a:lnTo>
                  <a:pt x="194" y="0"/>
                </a:lnTo>
                <a:close/>
                <a:moveTo>
                  <a:pt x="16860" y="3004"/>
                </a:moveTo>
                <a:lnTo>
                  <a:pt x="16860" y="19065"/>
                </a:lnTo>
                <a:lnTo>
                  <a:pt x="19553" y="19065"/>
                </a:lnTo>
                <a:lnTo>
                  <a:pt x="19553" y="3004"/>
                </a:lnTo>
                <a:lnTo>
                  <a:pt x="16860" y="3004"/>
                </a:lnTo>
                <a:close/>
                <a:moveTo>
                  <a:pt x="7272" y="6922"/>
                </a:moveTo>
                <a:lnTo>
                  <a:pt x="7272" y="19065"/>
                </a:lnTo>
                <a:lnTo>
                  <a:pt x="9965" y="19065"/>
                </a:lnTo>
                <a:lnTo>
                  <a:pt x="9965" y="6922"/>
                </a:lnTo>
                <a:lnTo>
                  <a:pt x="7272" y="6922"/>
                </a:lnTo>
                <a:close/>
                <a:moveTo>
                  <a:pt x="12066" y="10127"/>
                </a:moveTo>
                <a:lnTo>
                  <a:pt x="12066" y="19065"/>
                </a:lnTo>
                <a:lnTo>
                  <a:pt x="14759" y="19065"/>
                </a:lnTo>
                <a:lnTo>
                  <a:pt x="14759" y="10127"/>
                </a:lnTo>
                <a:lnTo>
                  <a:pt x="12066" y="10127"/>
                </a:lnTo>
                <a:close/>
                <a:moveTo>
                  <a:pt x="2478" y="15151"/>
                </a:moveTo>
                <a:lnTo>
                  <a:pt x="2478" y="19065"/>
                </a:lnTo>
                <a:lnTo>
                  <a:pt x="5171" y="19065"/>
                </a:lnTo>
                <a:lnTo>
                  <a:pt x="5171" y="15151"/>
                </a:lnTo>
                <a:lnTo>
                  <a:pt x="2478" y="15151"/>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1" animBg="1" advAuto="0"/>
      <p:bldP spid="298" grpId="2" animBg="1" advAuto="0"/>
      <p:bldP spid="302" grpId="3" animBg="1" advAuto="0"/>
      <p:bldP spid="306" grpId="4"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Dr. Jill Hamilton,…"/>
          <p:cNvSpPr txBox="1"/>
          <p:nvPr/>
        </p:nvSpPr>
        <p:spPr>
          <a:xfrm>
            <a:off x="1085457" y="12368159"/>
            <a:ext cx="3375890" cy="954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a:lnSpc>
                <a:spcPct val="90000"/>
              </a:lnSpc>
              <a:defRPr sz="2800">
                <a:solidFill>
                  <a:srgbClr val="000000"/>
                </a:solidFill>
              </a:defRPr>
            </a:pPr>
            <a:r>
              <a:t>Dr. Jill Hamilton, </a:t>
            </a:r>
          </a:p>
          <a:p>
            <a:pPr algn="l">
              <a:lnSpc>
                <a:spcPct val="90000"/>
              </a:lnSpc>
              <a:defRPr sz="2800">
                <a:solidFill>
                  <a:srgbClr val="000000"/>
                </a:solidFill>
              </a:defRPr>
            </a:pPr>
            <a:r>
              <a:t>Healthy Living Clinic</a:t>
            </a:r>
          </a:p>
        </p:txBody>
      </p:sp>
      <p:sp>
        <p:nvSpPr>
          <p:cNvPr id="330" name="Obese adolescents at risk of Type 2 Diabetes"/>
          <p:cNvSpPr txBox="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2389572">
              <a:lnSpc>
                <a:spcPct val="80000"/>
              </a:lnSpc>
              <a:defRPr sz="8330" b="1" spc="-166">
                <a:solidFill>
                  <a:srgbClr val="000000"/>
                </a:solidFill>
              </a:defRPr>
            </a:lvl1pPr>
          </a:lstStyle>
          <a:p>
            <a:r>
              <a:t>Obese adolescents at risk of Type 2 Diabetes</a:t>
            </a:r>
          </a:p>
        </p:txBody>
      </p:sp>
      <p:sp>
        <p:nvSpPr>
          <p:cNvPr id="331" name="Rectangle"/>
          <p:cNvSpPr txBox="1"/>
          <p:nvPr/>
        </p:nvSpPr>
        <p:spPr>
          <a:xfrm>
            <a:off x="1206500" y="2372962"/>
            <a:ext cx="21971000" cy="934780"/>
          </a:xfrm>
          <a:prstGeom prst="rect">
            <a:avLst/>
          </a:prstGeom>
          <a:ln w="12700">
            <a:miter lim="400000"/>
          </a:ln>
        </p:spPr>
        <p:txBody>
          <a:bodyPr lIns="45719" rIns="45719">
            <a:normAutofit/>
          </a:bodyPr>
          <a:lstStyle/>
          <a:p>
            <a:pPr algn="l" defTabSz="825500">
              <a:defRPr sz="5500" b="1">
                <a:solidFill>
                  <a:srgbClr val="000000"/>
                </a:solidFill>
              </a:defRPr>
            </a:pPr>
            <a:endParaRPr/>
          </a:p>
        </p:txBody>
      </p:sp>
      <p:grpSp>
        <p:nvGrpSpPr>
          <p:cNvPr id="339" name="Group"/>
          <p:cNvGrpSpPr/>
          <p:nvPr/>
        </p:nvGrpSpPr>
        <p:grpSpPr>
          <a:xfrm>
            <a:off x="12903466" y="3606545"/>
            <a:ext cx="11163040" cy="2291806"/>
            <a:chOff x="0" y="0"/>
            <a:chExt cx="11163038" cy="2291805"/>
          </a:xfrm>
        </p:grpSpPr>
        <p:pic>
          <p:nvPicPr>
            <p:cNvPr id="332" name="Image" descr="Image"/>
            <p:cNvPicPr>
              <a:picLocks noChangeAspect="1"/>
            </p:cNvPicPr>
            <p:nvPr/>
          </p:nvPicPr>
          <p:blipFill>
            <a:blip r:embed="rId3"/>
            <a:srcRect b="18937"/>
            <a:stretch>
              <a:fillRect/>
            </a:stretch>
          </p:blipFill>
          <p:spPr>
            <a:xfrm>
              <a:off x="7145794" y="3409"/>
              <a:ext cx="2819116" cy="2285237"/>
            </a:xfrm>
            <a:prstGeom prst="rect">
              <a:avLst/>
            </a:prstGeom>
            <a:ln w="12700" cap="flat">
              <a:noFill/>
              <a:miter lim="400000"/>
            </a:ln>
            <a:effectLst/>
          </p:spPr>
        </p:pic>
        <p:pic>
          <p:nvPicPr>
            <p:cNvPr id="333" name="Image" descr="Image"/>
            <p:cNvPicPr>
              <a:picLocks noChangeAspect="1"/>
            </p:cNvPicPr>
            <p:nvPr/>
          </p:nvPicPr>
          <p:blipFill>
            <a:blip r:embed="rId4"/>
            <a:srcRect b="19670"/>
            <a:stretch>
              <a:fillRect/>
            </a:stretch>
          </p:blipFill>
          <p:spPr>
            <a:xfrm>
              <a:off x="5740260" y="730"/>
              <a:ext cx="2851410" cy="2290535"/>
            </a:xfrm>
            <a:prstGeom prst="rect">
              <a:avLst/>
            </a:prstGeom>
            <a:ln w="12700" cap="flat">
              <a:noFill/>
              <a:miter lim="400000"/>
            </a:ln>
            <a:effectLst/>
          </p:spPr>
        </p:pic>
        <p:pic>
          <p:nvPicPr>
            <p:cNvPr id="334" name="Image" descr="Image"/>
            <p:cNvPicPr>
              <a:picLocks noChangeAspect="1"/>
            </p:cNvPicPr>
            <p:nvPr/>
          </p:nvPicPr>
          <p:blipFill>
            <a:blip r:embed="rId5"/>
            <a:srcRect b="19392"/>
            <a:stretch>
              <a:fillRect/>
            </a:stretch>
          </p:blipFill>
          <p:spPr>
            <a:xfrm>
              <a:off x="4284225" y="243"/>
              <a:ext cx="2842648" cy="2291374"/>
            </a:xfrm>
            <a:prstGeom prst="rect">
              <a:avLst/>
            </a:prstGeom>
            <a:ln w="12700" cap="flat">
              <a:noFill/>
              <a:miter lim="400000"/>
            </a:ln>
            <a:effectLst/>
          </p:spPr>
        </p:pic>
        <p:pic>
          <p:nvPicPr>
            <p:cNvPr id="335" name="Image" descr="Image"/>
            <p:cNvPicPr>
              <a:picLocks noChangeAspect="1"/>
            </p:cNvPicPr>
            <p:nvPr/>
          </p:nvPicPr>
          <p:blipFill>
            <a:blip r:embed="rId5"/>
            <a:srcRect b="19392"/>
            <a:stretch>
              <a:fillRect/>
            </a:stretch>
          </p:blipFill>
          <p:spPr>
            <a:xfrm>
              <a:off x="2990706" y="243"/>
              <a:ext cx="2842648" cy="2291374"/>
            </a:xfrm>
            <a:prstGeom prst="rect">
              <a:avLst/>
            </a:prstGeom>
            <a:ln w="12700" cap="flat">
              <a:noFill/>
              <a:miter lim="400000"/>
            </a:ln>
            <a:effectLst/>
          </p:spPr>
        </p:pic>
        <p:pic>
          <p:nvPicPr>
            <p:cNvPr id="336" name="Image" descr="Image"/>
            <p:cNvPicPr>
              <a:picLocks noChangeAspect="1"/>
            </p:cNvPicPr>
            <p:nvPr/>
          </p:nvPicPr>
          <p:blipFill>
            <a:blip r:embed="rId4"/>
            <a:srcRect b="19624"/>
            <a:stretch>
              <a:fillRect/>
            </a:stretch>
          </p:blipFill>
          <p:spPr>
            <a:xfrm>
              <a:off x="1493550" y="0"/>
              <a:ext cx="2851387" cy="2291806"/>
            </a:xfrm>
            <a:prstGeom prst="rect">
              <a:avLst/>
            </a:prstGeom>
            <a:ln w="12700" cap="flat">
              <a:noFill/>
              <a:miter lim="400000"/>
            </a:ln>
            <a:effectLst/>
          </p:spPr>
        </p:pic>
        <p:pic>
          <p:nvPicPr>
            <p:cNvPr id="337" name="Image" descr="Image"/>
            <p:cNvPicPr>
              <a:picLocks noChangeAspect="1"/>
            </p:cNvPicPr>
            <p:nvPr/>
          </p:nvPicPr>
          <p:blipFill>
            <a:blip r:embed="rId5"/>
            <a:srcRect b="19392"/>
            <a:stretch>
              <a:fillRect/>
            </a:stretch>
          </p:blipFill>
          <p:spPr>
            <a:xfrm>
              <a:off x="0" y="243"/>
              <a:ext cx="2842647" cy="2291374"/>
            </a:xfrm>
            <a:prstGeom prst="rect">
              <a:avLst/>
            </a:prstGeom>
            <a:ln w="12700" cap="flat">
              <a:noFill/>
              <a:miter lim="400000"/>
            </a:ln>
            <a:effectLst/>
          </p:spPr>
        </p:pic>
        <p:pic>
          <p:nvPicPr>
            <p:cNvPr id="338" name="Image" descr="Image"/>
            <p:cNvPicPr>
              <a:picLocks noChangeAspect="1"/>
            </p:cNvPicPr>
            <p:nvPr/>
          </p:nvPicPr>
          <p:blipFill>
            <a:blip r:embed="rId3"/>
            <a:srcRect b="18937"/>
            <a:stretch>
              <a:fillRect/>
            </a:stretch>
          </p:blipFill>
          <p:spPr>
            <a:xfrm>
              <a:off x="8343924" y="3409"/>
              <a:ext cx="2819115" cy="2285237"/>
            </a:xfrm>
            <a:prstGeom prst="rect">
              <a:avLst/>
            </a:prstGeom>
            <a:ln w="12700" cap="flat">
              <a:noFill/>
              <a:miter lim="400000"/>
            </a:ln>
            <a:effectLst/>
          </p:spPr>
        </p:pic>
      </p:grpSp>
      <p:pic>
        <p:nvPicPr>
          <p:cNvPr id="340" name="questionnaire.png" descr="questionnaire.png"/>
          <p:cNvPicPr>
            <a:picLocks noChangeAspect="1"/>
          </p:cNvPicPr>
          <p:nvPr/>
        </p:nvPicPr>
        <p:blipFill>
          <a:blip r:embed="rId6"/>
          <a:srcRect r="51303"/>
          <a:stretch>
            <a:fillRect/>
          </a:stretch>
        </p:blipFill>
        <p:spPr>
          <a:xfrm>
            <a:off x="13326017" y="7322009"/>
            <a:ext cx="1767004" cy="2540001"/>
          </a:xfrm>
          <a:prstGeom prst="rect">
            <a:avLst/>
          </a:prstGeom>
          <a:ln w="12700">
            <a:miter lim="400000"/>
          </a:ln>
        </p:spPr>
      </p:pic>
      <p:sp>
        <p:nvSpPr>
          <p:cNvPr id="341" name="Inclusion criteria…"/>
          <p:cNvSpPr txBox="1"/>
          <p:nvPr/>
        </p:nvSpPr>
        <p:spPr>
          <a:xfrm>
            <a:off x="1222551" y="3316827"/>
            <a:ext cx="13380327" cy="5346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825500">
              <a:defRPr sz="5500" b="1">
                <a:solidFill>
                  <a:srgbClr val="000000"/>
                </a:solidFill>
              </a:defRPr>
            </a:pPr>
            <a:r>
              <a:t>Inclusion criteria</a:t>
            </a:r>
          </a:p>
          <a:p>
            <a:pPr marL="609600" indent="-609600" algn="l">
              <a:lnSpc>
                <a:spcPct val="90000"/>
              </a:lnSpc>
              <a:spcBef>
                <a:spcPts val="4500"/>
              </a:spcBef>
              <a:buSzPct val="123000"/>
              <a:buChar char="•"/>
              <a:defRPr sz="4800">
                <a:solidFill>
                  <a:srgbClr val="000000"/>
                </a:solidFill>
              </a:defRPr>
            </a:pPr>
            <a:r>
              <a:t>Age 12 - 18 years old</a:t>
            </a:r>
          </a:p>
          <a:p>
            <a:pPr marL="609600" indent="-609600" algn="l">
              <a:lnSpc>
                <a:spcPct val="90000"/>
              </a:lnSpc>
              <a:spcBef>
                <a:spcPts val="4500"/>
              </a:spcBef>
              <a:buSzPct val="123000"/>
              <a:buChar char="•"/>
              <a:defRPr sz="4800">
                <a:solidFill>
                  <a:srgbClr val="000000"/>
                </a:solidFill>
              </a:defRPr>
            </a:pPr>
            <a:r>
              <a:t>Age- and sex-standardized BMI ≥97th percentile</a:t>
            </a:r>
          </a:p>
          <a:p>
            <a:pPr marL="609600" indent="-609600" algn="l">
              <a:lnSpc>
                <a:spcPct val="90000"/>
              </a:lnSpc>
              <a:spcBef>
                <a:spcPts val="4500"/>
              </a:spcBef>
              <a:buSzPct val="123000"/>
              <a:buChar char="•"/>
              <a:defRPr sz="4800">
                <a:solidFill>
                  <a:srgbClr val="000000"/>
                </a:solidFill>
              </a:defRPr>
            </a:pPr>
            <a:r>
              <a:t>Median BMI = 39</a:t>
            </a:r>
          </a:p>
        </p:txBody>
      </p:sp>
      <p:grpSp>
        <p:nvGrpSpPr>
          <p:cNvPr id="344" name="Group"/>
          <p:cNvGrpSpPr/>
          <p:nvPr/>
        </p:nvGrpSpPr>
        <p:grpSpPr>
          <a:xfrm>
            <a:off x="16117944" y="7322009"/>
            <a:ext cx="1956859" cy="3905895"/>
            <a:chOff x="0" y="0"/>
            <a:chExt cx="1956858" cy="3905893"/>
          </a:xfrm>
        </p:grpSpPr>
        <p:pic>
          <p:nvPicPr>
            <p:cNvPr id="342" name="fecal.png" descr="fecal.png"/>
            <p:cNvPicPr>
              <a:picLocks noChangeAspect="1"/>
            </p:cNvPicPr>
            <p:nvPr/>
          </p:nvPicPr>
          <p:blipFill>
            <a:blip r:embed="rId7"/>
            <a:srcRect r="46070"/>
            <a:stretch>
              <a:fillRect/>
            </a:stretch>
          </p:blipFill>
          <p:spPr>
            <a:xfrm>
              <a:off x="0" y="0"/>
              <a:ext cx="1956859" cy="2540000"/>
            </a:xfrm>
            <a:prstGeom prst="rect">
              <a:avLst/>
            </a:prstGeom>
            <a:ln w="12700" cap="flat">
              <a:noFill/>
              <a:miter lim="400000"/>
            </a:ln>
            <a:effectLst/>
          </p:spPr>
        </p:pic>
        <p:sp>
          <p:nvSpPr>
            <p:cNvPr id="343" name="Stool"/>
            <p:cNvSpPr txBox="1"/>
            <p:nvPr/>
          </p:nvSpPr>
          <p:spPr>
            <a:xfrm>
              <a:off x="191197" y="3097462"/>
              <a:ext cx="1574598" cy="808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lnSpc>
                  <a:spcPct val="90000"/>
                </a:lnSpc>
                <a:spcBef>
                  <a:spcPts val="4500"/>
                </a:spcBef>
                <a:defRPr sz="4800">
                  <a:solidFill>
                    <a:srgbClr val="000000"/>
                  </a:solidFill>
                </a:defRPr>
              </a:pPr>
              <a:r>
                <a:t>Stool</a:t>
              </a:r>
              <a:r>
                <a:rPr sz="1200">
                  <a:latin typeface="Times Roman"/>
                  <a:ea typeface="Times Roman"/>
                  <a:cs typeface="Times Roman"/>
                  <a:sym typeface="Times Roman"/>
                </a:rPr>
                <a:t> </a:t>
              </a:r>
            </a:p>
          </p:txBody>
        </p:sp>
      </p:grpSp>
      <p:grpSp>
        <p:nvGrpSpPr>
          <p:cNvPr id="347" name="Group"/>
          <p:cNvGrpSpPr/>
          <p:nvPr/>
        </p:nvGrpSpPr>
        <p:grpSpPr>
          <a:xfrm>
            <a:off x="18693576" y="7480759"/>
            <a:ext cx="2220982" cy="3747145"/>
            <a:chOff x="0" y="0"/>
            <a:chExt cx="2220980" cy="3747143"/>
          </a:xfrm>
        </p:grpSpPr>
        <p:pic>
          <p:nvPicPr>
            <p:cNvPr id="345" name="PBMC.png" descr="PBMC.png"/>
            <p:cNvPicPr>
              <a:picLocks noChangeAspect="1"/>
            </p:cNvPicPr>
            <p:nvPr/>
          </p:nvPicPr>
          <p:blipFill>
            <a:blip r:embed="rId8"/>
            <a:srcRect r="30047"/>
            <a:stretch>
              <a:fillRect/>
            </a:stretch>
          </p:blipFill>
          <p:spPr>
            <a:xfrm>
              <a:off x="0" y="-1"/>
              <a:ext cx="2220981" cy="2222501"/>
            </a:xfrm>
            <a:prstGeom prst="rect">
              <a:avLst/>
            </a:prstGeom>
            <a:ln w="12700" cap="flat">
              <a:noFill/>
              <a:miter lim="400000"/>
            </a:ln>
            <a:effectLst/>
          </p:spPr>
        </p:pic>
        <p:sp>
          <p:nvSpPr>
            <p:cNvPr id="346" name="PBMC"/>
            <p:cNvSpPr txBox="1"/>
            <p:nvPr/>
          </p:nvSpPr>
          <p:spPr>
            <a:xfrm>
              <a:off x="142411" y="2938712"/>
              <a:ext cx="1936091" cy="808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lnSpc>
                  <a:spcPct val="90000"/>
                </a:lnSpc>
                <a:spcBef>
                  <a:spcPts val="4500"/>
                </a:spcBef>
                <a:defRPr sz="4800">
                  <a:solidFill>
                    <a:srgbClr val="000000"/>
                  </a:solidFill>
                </a:defRPr>
              </a:pPr>
              <a:r>
                <a:t>PBMC</a:t>
              </a:r>
              <a:r>
                <a:rPr sz="1200">
                  <a:latin typeface="Times Roman"/>
                  <a:ea typeface="Times Roman"/>
                  <a:cs typeface="Times Roman"/>
                  <a:sym typeface="Times Roman"/>
                </a:rPr>
                <a:t> </a:t>
              </a:r>
            </a:p>
          </p:txBody>
        </p:sp>
      </p:grpSp>
      <p:grpSp>
        <p:nvGrpSpPr>
          <p:cNvPr id="350" name="Group"/>
          <p:cNvGrpSpPr/>
          <p:nvPr/>
        </p:nvGrpSpPr>
        <p:grpSpPr>
          <a:xfrm>
            <a:off x="21318783" y="6992233"/>
            <a:ext cx="2394744" cy="4235670"/>
            <a:chOff x="0" y="0"/>
            <a:chExt cx="2394743" cy="4235668"/>
          </a:xfrm>
        </p:grpSpPr>
        <p:pic>
          <p:nvPicPr>
            <p:cNvPr id="348" name="plasma.png" descr="plasma.png"/>
            <p:cNvPicPr>
              <a:picLocks noChangeAspect="1"/>
            </p:cNvPicPr>
            <p:nvPr/>
          </p:nvPicPr>
          <p:blipFill>
            <a:blip r:embed="rId9"/>
            <a:srcRect r="79887"/>
            <a:stretch>
              <a:fillRect/>
            </a:stretch>
          </p:blipFill>
          <p:spPr>
            <a:xfrm rot="19774080">
              <a:off x="741254" y="12321"/>
              <a:ext cx="912235" cy="3175001"/>
            </a:xfrm>
            <a:prstGeom prst="rect">
              <a:avLst/>
            </a:prstGeom>
            <a:ln w="12700" cap="flat">
              <a:noFill/>
              <a:miter lim="400000"/>
            </a:ln>
            <a:effectLst/>
          </p:spPr>
        </p:pic>
        <p:sp>
          <p:nvSpPr>
            <p:cNvPr id="349" name="Plasma"/>
            <p:cNvSpPr txBox="1"/>
            <p:nvPr/>
          </p:nvSpPr>
          <p:spPr>
            <a:xfrm>
              <a:off x="116323" y="3427237"/>
              <a:ext cx="2162252" cy="808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lnSpc>
                  <a:spcPct val="90000"/>
                </a:lnSpc>
                <a:spcBef>
                  <a:spcPts val="4500"/>
                </a:spcBef>
                <a:defRPr sz="4800">
                  <a:solidFill>
                    <a:srgbClr val="000000"/>
                  </a:solidFill>
                </a:defRPr>
              </a:pPr>
              <a:r>
                <a:t>Plasma</a:t>
              </a:r>
              <a:r>
                <a:rPr sz="1200">
                  <a:latin typeface="Times Roman"/>
                  <a:ea typeface="Times Roman"/>
                  <a:cs typeface="Times Roman"/>
                  <a:sym typeface="Times Roman"/>
                </a:rPr>
                <a:t> </a:t>
              </a:r>
            </a:p>
          </p:txBody>
        </p:sp>
      </p:grpSp>
      <p:sp>
        <p:nvSpPr>
          <p:cNvPr id="351" name="Clinical…"/>
          <p:cNvSpPr txBox="1"/>
          <p:nvPr/>
        </p:nvSpPr>
        <p:spPr>
          <a:xfrm>
            <a:off x="13276043" y="10419471"/>
            <a:ext cx="4184296" cy="14676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10000"/>
              </a:lnSpc>
              <a:spcBef>
                <a:spcPts val="4500"/>
              </a:spcBef>
              <a:defRPr sz="4800">
                <a:solidFill>
                  <a:srgbClr val="000000"/>
                </a:solidFill>
              </a:defRPr>
            </a:pPr>
            <a:r>
              <a:t>Clinical </a:t>
            </a:r>
          </a:p>
          <a:p>
            <a:pPr algn="l">
              <a:lnSpc>
                <a:spcPct val="90000"/>
              </a:lnSpc>
              <a:spcBef>
                <a:spcPts val="4500"/>
              </a:spcBef>
              <a:defRPr sz="4800">
                <a:solidFill>
                  <a:srgbClr val="000000"/>
                </a:solidFill>
              </a:defRPr>
            </a:pPr>
            <a:r>
              <a:t>Measurements</a:t>
            </a:r>
            <a:r>
              <a:rPr sz="1200">
                <a:latin typeface="Times Roman"/>
                <a:ea typeface="Times Roman"/>
                <a:cs typeface="Times Roman"/>
                <a:sym typeface="Times Roman"/>
              </a:rPr>
              <a:t> </a:t>
            </a:r>
          </a:p>
        </p:txBody>
      </p:sp>
      <p:pic>
        <p:nvPicPr>
          <p:cNvPr id="352" name="Image" descr="Image"/>
          <p:cNvPicPr>
            <a:picLocks noChangeAspect="1"/>
          </p:cNvPicPr>
          <p:nvPr/>
        </p:nvPicPr>
        <p:blipFill>
          <a:blip r:embed="rId10"/>
          <a:srcRect b="32343"/>
          <a:stretch>
            <a:fillRect/>
          </a:stretch>
        </p:blipFill>
        <p:spPr>
          <a:xfrm>
            <a:off x="4768020" y="12342485"/>
            <a:ext cx="3023169" cy="1005789"/>
          </a:xfrm>
          <a:prstGeom prst="rect">
            <a:avLst/>
          </a:prstGeom>
          <a:ln w="12700">
            <a:miter lim="400000"/>
          </a:ln>
        </p:spPr>
      </p:pic>
      <p:sp>
        <p:nvSpPr>
          <p:cNvPr id="353" name="n = 56"/>
          <p:cNvSpPr txBox="1"/>
          <p:nvPr/>
        </p:nvSpPr>
        <p:spPr>
          <a:xfrm>
            <a:off x="17567081" y="6285339"/>
            <a:ext cx="1835811"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t>n = 56</a:t>
            </a:r>
          </a:p>
        </p:txBody>
      </p:sp>
      <p:sp>
        <p:nvSpPr>
          <p:cNvPr id="354" name="Goal: to understand risk factors of metabolic dysfunction in obese adolescents"/>
          <p:cNvSpPr txBox="1"/>
          <p:nvPr/>
        </p:nvSpPr>
        <p:spPr>
          <a:xfrm>
            <a:off x="1032395" y="9140565"/>
            <a:ext cx="11010411" cy="2114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90000"/>
              </a:lnSpc>
              <a:spcBef>
                <a:spcPts val="4500"/>
              </a:spcBef>
              <a:defRPr sz="4800">
                <a:solidFill>
                  <a:srgbClr val="000000"/>
                </a:solidFill>
              </a:defRPr>
            </a:lvl1pPr>
          </a:lstStyle>
          <a:p>
            <a:r>
              <a:t>Goal: to understand risk factors of metabolic dysfunction in obese adolescents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0" name="Group"/>
          <p:cNvGrpSpPr/>
          <p:nvPr/>
        </p:nvGrpSpPr>
        <p:grpSpPr>
          <a:xfrm>
            <a:off x="293581" y="4348584"/>
            <a:ext cx="12971044" cy="5777518"/>
            <a:chOff x="0" y="0"/>
            <a:chExt cx="12971043" cy="5777517"/>
          </a:xfrm>
        </p:grpSpPr>
        <p:pic>
          <p:nvPicPr>
            <p:cNvPr id="358" name="Fig1a.pdf" descr="Fig1a.pdf"/>
            <p:cNvPicPr>
              <a:picLocks noChangeAspect="1"/>
            </p:cNvPicPr>
            <p:nvPr/>
          </p:nvPicPr>
          <p:blipFill>
            <a:blip r:embed="rId3"/>
            <a:srcRect b="13155"/>
            <a:stretch>
              <a:fillRect/>
            </a:stretch>
          </p:blipFill>
          <p:spPr>
            <a:xfrm>
              <a:off x="0" y="0"/>
              <a:ext cx="12971044" cy="5632323"/>
            </a:xfrm>
            <a:prstGeom prst="rect">
              <a:avLst/>
            </a:prstGeom>
            <a:ln w="12700" cap="flat">
              <a:noFill/>
              <a:miter lim="400000"/>
            </a:ln>
            <a:effectLst/>
          </p:spPr>
        </p:pic>
        <p:sp>
          <p:nvSpPr>
            <p:cNvPr id="359" name="1…"/>
            <p:cNvSpPr/>
            <p:nvPr/>
          </p:nvSpPr>
          <p:spPr>
            <a:xfrm rot="16200000">
              <a:off x="5204742" y="5567802"/>
              <a:ext cx="41943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r">
                <a:lnSpc>
                  <a:spcPct val="80000"/>
                </a:lnSpc>
                <a:defRPr sz="1200">
                  <a:solidFill>
                    <a:srgbClr val="000000"/>
                  </a:solidFill>
                  <a:latin typeface="Monaco"/>
                  <a:ea typeface="Monaco"/>
                  <a:cs typeface="Monaco"/>
                  <a:sym typeface="Monaco"/>
                </a:defRPr>
              </a:pPr>
              <a:endParaRPr/>
            </a:p>
            <a:p>
              <a:pPr algn="r">
                <a:lnSpc>
                  <a:spcPct val="80000"/>
                </a:lnSpc>
                <a:defRPr sz="1200">
                  <a:solidFill>
                    <a:srgbClr val="000000"/>
                  </a:solidFill>
                  <a:latin typeface="Monaco"/>
                  <a:ea typeface="Monaco"/>
                  <a:cs typeface="Monaco"/>
                  <a:sym typeface="Monaco"/>
                </a:defRPr>
              </a:pPr>
              <a:r>
                <a:t>1</a:t>
              </a:r>
            </a:p>
            <a:p>
              <a:pPr algn="r">
                <a:lnSpc>
                  <a:spcPct val="80000"/>
                </a:lnSpc>
                <a:defRPr sz="1200">
                  <a:solidFill>
                    <a:srgbClr val="000000"/>
                  </a:solidFill>
                  <a:latin typeface="Monaco"/>
                  <a:ea typeface="Monaco"/>
                  <a:cs typeface="Monaco"/>
                  <a:sym typeface="Monaco"/>
                </a:defRPr>
              </a:pPr>
              <a:r>
                <a:t>2</a:t>
              </a:r>
            </a:p>
            <a:p>
              <a:pPr algn="r">
                <a:lnSpc>
                  <a:spcPct val="80000"/>
                </a:lnSpc>
                <a:defRPr sz="1200">
                  <a:solidFill>
                    <a:srgbClr val="000000"/>
                  </a:solidFill>
                  <a:latin typeface="Monaco"/>
                  <a:ea typeface="Monaco"/>
                  <a:cs typeface="Monaco"/>
                  <a:sym typeface="Monaco"/>
                </a:defRPr>
              </a:pPr>
              <a:r>
                <a:t>3</a:t>
              </a:r>
            </a:p>
            <a:p>
              <a:pPr algn="r">
                <a:lnSpc>
                  <a:spcPct val="80000"/>
                </a:lnSpc>
                <a:defRPr sz="1200">
                  <a:solidFill>
                    <a:srgbClr val="000000"/>
                  </a:solidFill>
                  <a:latin typeface="Monaco"/>
                  <a:ea typeface="Monaco"/>
                  <a:cs typeface="Monaco"/>
                  <a:sym typeface="Monaco"/>
                </a:defRPr>
              </a:pPr>
              <a:r>
                <a:t>4</a:t>
              </a:r>
            </a:p>
            <a:p>
              <a:pPr algn="r">
                <a:lnSpc>
                  <a:spcPct val="80000"/>
                </a:lnSpc>
                <a:defRPr sz="1200">
                  <a:solidFill>
                    <a:srgbClr val="000000"/>
                  </a:solidFill>
                  <a:latin typeface="Monaco"/>
                  <a:ea typeface="Monaco"/>
                  <a:cs typeface="Monaco"/>
                  <a:sym typeface="Monaco"/>
                </a:defRPr>
              </a:pPr>
              <a:r>
                <a:t>5</a:t>
              </a:r>
            </a:p>
            <a:p>
              <a:pPr algn="r">
                <a:lnSpc>
                  <a:spcPct val="80000"/>
                </a:lnSpc>
                <a:defRPr sz="1200">
                  <a:solidFill>
                    <a:srgbClr val="000000"/>
                  </a:solidFill>
                  <a:latin typeface="Monaco"/>
                  <a:ea typeface="Monaco"/>
                  <a:cs typeface="Monaco"/>
                  <a:sym typeface="Monaco"/>
                </a:defRPr>
              </a:pPr>
              <a:r>
                <a:t>6</a:t>
              </a:r>
            </a:p>
            <a:p>
              <a:pPr algn="r">
                <a:lnSpc>
                  <a:spcPct val="80000"/>
                </a:lnSpc>
                <a:defRPr sz="1200">
                  <a:solidFill>
                    <a:srgbClr val="000000"/>
                  </a:solidFill>
                  <a:latin typeface="Monaco"/>
                  <a:ea typeface="Monaco"/>
                  <a:cs typeface="Monaco"/>
                  <a:sym typeface="Monaco"/>
                </a:defRPr>
              </a:pPr>
              <a:r>
                <a:t>7</a:t>
              </a:r>
            </a:p>
            <a:p>
              <a:pPr algn="r">
                <a:lnSpc>
                  <a:spcPct val="80000"/>
                </a:lnSpc>
                <a:defRPr sz="1200">
                  <a:solidFill>
                    <a:srgbClr val="000000"/>
                  </a:solidFill>
                  <a:latin typeface="Monaco"/>
                  <a:ea typeface="Monaco"/>
                  <a:cs typeface="Monaco"/>
                  <a:sym typeface="Monaco"/>
                </a:defRPr>
              </a:pPr>
              <a:r>
                <a:t>8</a:t>
              </a:r>
            </a:p>
            <a:p>
              <a:pPr algn="r">
                <a:lnSpc>
                  <a:spcPct val="80000"/>
                </a:lnSpc>
                <a:defRPr sz="1200">
                  <a:solidFill>
                    <a:srgbClr val="000000"/>
                  </a:solidFill>
                  <a:latin typeface="Monaco"/>
                  <a:ea typeface="Monaco"/>
                  <a:cs typeface="Monaco"/>
                  <a:sym typeface="Monaco"/>
                </a:defRPr>
              </a:pPr>
              <a:r>
                <a:t>9</a:t>
              </a:r>
            </a:p>
            <a:p>
              <a:pPr algn="r">
                <a:lnSpc>
                  <a:spcPct val="80000"/>
                </a:lnSpc>
                <a:defRPr sz="1200">
                  <a:solidFill>
                    <a:srgbClr val="000000"/>
                  </a:solidFill>
                  <a:latin typeface="Monaco"/>
                  <a:ea typeface="Monaco"/>
                  <a:cs typeface="Monaco"/>
                  <a:sym typeface="Monaco"/>
                </a:defRPr>
              </a:pPr>
              <a:r>
                <a:t>10</a:t>
              </a:r>
            </a:p>
            <a:p>
              <a:pPr algn="r">
                <a:lnSpc>
                  <a:spcPct val="80000"/>
                </a:lnSpc>
                <a:defRPr sz="1200">
                  <a:solidFill>
                    <a:srgbClr val="000000"/>
                  </a:solidFill>
                  <a:latin typeface="Monaco"/>
                  <a:ea typeface="Monaco"/>
                  <a:cs typeface="Monaco"/>
                  <a:sym typeface="Monaco"/>
                </a:defRPr>
              </a:pPr>
              <a:r>
                <a:t>11</a:t>
              </a:r>
            </a:p>
            <a:p>
              <a:pPr algn="r">
                <a:lnSpc>
                  <a:spcPct val="80000"/>
                </a:lnSpc>
                <a:defRPr sz="1200">
                  <a:solidFill>
                    <a:srgbClr val="000000"/>
                  </a:solidFill>
                  <a:latin typeface="Monaco"/>
                  <a:ea typeface="Monaco"/>
                  <a:cs typeface="Monaco"/>
                  <a:sym typeface="Monaco"/>
                </a:defRPr>
              </a:pPr>
              <a:r>
                <a:t>12</a:t>
              </a:r>
            </a:p>
            <a:p>
              <a:pPr algn="r">
                <a:lnSpc>
                  <a:spcPct val="80000"/>
                </a:lnSpc>
                <a:defRPr sz="1200">
                  <a:solidFill>
                    <a:srgbClr val="000000"/>
                  </a:solidFill>
                  <a:latin typeface="Monaco"/>
                  <a:ea typeface="Monaco"/>
                  <a:cs typeface="Monaco"/>
                  <a:sym typeface="Monaco"/>
                </a:defRPr>
              </a:pPr>
              <a:r>
                <a:t>13</a:t>
              </a:r>
            </a:p>
            <a:p>
              <a:pPr algn="r">
                <a:lnSpc>
                  <a:spcPct val="80000"/>
                </a:lnSpc>
                <a:defRPr sz="1200">
                  <a:solidFill>
                    <a:srgbClr val="000000"/>
                  </a:solidFill>
                  <a:latin typeface="Monaco"/>
                  <a:ea typeface="Monaco"/>
                  <a:cs typeface="Monaco"/>
                  <a:sym typeface="Monaco"/>
                </a:defRPr>
              </a:pPr>
              <a:r>
                <a:t>14</a:t>
              </a:r>
            </a:p>
            <a:p>
              <a:pPr algn="r">
                <a:lnSpc>
                  <a:spcPct val="80000"/>
                </a:lnSpc>
                <a:defRPr sz="1200">
                  <a:solidFill>
                    <a:srgbClr val="000000"/>
                  </a:solidFill>
                  <a:latin typeface="Monaco"/>
                  <a:ea typeface="Monaco"/>
                  <a:cs typeface="Monaco"/>
                  <a:sym typeface="Monaco"/>
                </a:defRPr>
              </a:pPr>
              <a:r>
                <a:t>15</a:t>
              </a:r>
            </a:p>
            <a:p>
              <a:pPr algn="r">
                <a:lnSpc>
                  <a:spcPct val="80000"/>
                </a:lnSpc>
                <a:defRPr sz="1200">
                  <a:solidFill>
                    <a:srgbClr val="000000"/>
                  </a:solidFill>
                  <a:latin typeface="Monaco"/>
                  <a:ea typeface="Monaco"/>
                  <a:cs typeface="Monaco"/>
                  <a:sym typeface="Monaco"/>
                </a:defRPr>
              </a:pPr>
              <a:r>
                <a:t>16</a:t>
              </a:r>
            </a:p>
            <a:p>
              <a:pPr algn="r">
                <a:lnSpc>
                  <a:spcPct val="80000"/>
                </a:lnSpc>
                <a:defRPr sz="1200">
                  <a:solidFill>
                    <a:srgbClr val="000000"/>
                  </a:solidFill>
                  <a:latin typeface="Monaco"/>
                  <a:ea typeface="Monaco"/>
                  <a:cs typeface="Monaco"/>
                  <a:sym typeface="Monaco"/>
                </a:defRPr>
              </a:pPr>
              <a:r>
                <a:t>17</a:t>
              </a:r>
            </a:p>
            <a:p>
              <a:pPr algn="r">
                <a:lnSpc>
                  <a:spcPct val="80000"/>
                </a:lnSpc>
                <a:defRPr sz="1200">
                  <a:solidFill>
                    <a:srgbClr val="000000"/>
                  </a:solidFill>
                  <a:latin typeface="Monaco"/>
                  <a:ea typeface="Monaco"/>
                  <a:cs typeface="Monaco"/>
                  <a:sym typeface="Monaco"/>
                </a:defRPr>
              </a:pPr>
              <a:r>
                <a:t>18</a:t>
              </a:r>
            </a:p>
            <a:p>
              <a:pPr algn="r">
                <a:lnSpc>
                  <a:spcPct val="80000"/>
                </a:lnSpc>
                <a:defRPr sz="1200">
                  <a:solidFill>
                    <a:srgbClr val="000000"/>
                  </a:solidFill>
                  <a:latin typeface="Monaco"/>
                  <a:ea typeface="Monaco"/>
                  <a:cs typeface="Monaco"/>
                  <a:sym typeface="Monaco"/>
                </a:defRPr>
              </a:pPr>
              <a:r>
                <a:t>19</a:t>
              </a:r>
            </a:p>
            <a:p>
              <a:pPr algn="r">
                <a:lnSpc>
                  <a:spcPct val="80000"/>
                </a:lnSpc>
                <a:defRPr sz="1200">
                  <a:solidFill>
                    <a:srgbClr val="000000"/>
                  </a:solidFill>
                  <a:latin typeface="Monaco"/>
                  <a:ea typeface="Monaco"/>
                  <a:cs typeface="Monaco"/>
                  <a:sym typeface="Monaco"/>
                </a:defRPr>
              </a:pPr>
              <a:r>
                <a:t>20</a:t>
              </a:r>
            </a:p>
            <a:p>
              <a:pPr algn="r">
                <a:lnSpc>
                  <a:spcPct val="80000"/>
                </a:lnSpc>
                <a:defRPr sz="1200">
                  <a:solidFill>
                    <a:srgbClr val="000000"/>
                  </a:solidFill>
                  <a:latin typeface="Monaco"/>
                  <a:ea typeface="Monaco"/>
                  <a:cs typeface="Monaco"/>
                  <a:sym typeface="Monaco"/>
                </a:defRPr>
              </a:pPr>
              <a:r>
                <a:t>21</a:t>
              </a:r>
            </a:p>
            <a:p>
              <a:pPr algn="r">
                <a:lnSpc>
                  <a:spcPct val="80000"/>
                </a:lnSpc>
                <a:defRPr sz="1200">
                  <a:solidFill>
                    <a:srgbClr val="000000"/>
                  </a:solidFill>
                  <a:latin typeface="Monaco"/>
                  <a:ea typeface="Monaco"/>
                  <a:cs typeface="Monaco"/>
                  <a:sym typeface="Monaco"/>
                </a:defRPr>
              </a:pPr>
              <a:r>
                <a:t>22</a:t>
              </a:r>
            </a:p>
            <a:p>
              <a:pPr algn="r">
                <a:lnSpc>
                  <a:spcPct val="80000"/>
                </a:lnSpc>
                <a:defRPr sz="1200">
                  <a:solidFill>
                    <a:srgbClr val="000000"/>
                  </a:solidFill>
                  <a:latin typeface="Monaco"/>
                  <a:ea typeface="Monaco"/>
                  <a:cs typeface="Monaco"/>
                  <a:sym typeface="Monaco"/>
                </a:defRPr>
              </a:pPr>
              <a:r>
                <a:t>23</a:t>
              </a:r>
            </a:p>
            <a:p>
              <a:pPr algn="r">
                <a:lnSpc>
                  <a:spcPct val="80000"/>
                </a:lnSpc>
                <a:defRPr sz="1200">
                  <a:solidFill>
                    <a:srgbClr val="000000"/>
                  </a:solidFill>
                  <a:latin typeface="Monaco"/>
                  <a:ea typeface="Monaco"/>
                  <a:cs typeface="Monaco"/>
                  <a:sym typeface="Monaco"/>
                </a:defRPr>
              </a:pPr>
              <a:r>
                <a:t>24</a:t>
              </a:r>
            </a:p>
            <a:p>
              <a:pPr algn="r">
                <a:lnSpc>
                  <a:spcPct val="80000"/>
                </a:lnSpc>
                <a:defRPr sz="1200">
                  <a:solidFill>
                    <a:srgbClr val="000000"/>
                  </a:solidFill>
                  <a:latin typeface="Monaco"/>
                  <a:ea typeface="Monaco"/>
                  <a:cs typeface="Monaco"/>
                  <a:sym typeface="Monaco"/>
                </a:defRPr>
              </a:pPr>
              <a:r>
                <a:t>25</a:t>
              </a:r>
            </a:p>
            <a:p>
              <a:pPr algn="r">
                <a:lnSpc>
                  <a:spcPct val="80000"/>
                </a:lnSpc>
                <a:defRPr sz="1200">
                  <a:solidFill>
                    <a:srgbClr val="000000"/>
                  </a:solidFill>
                  <a:latin typeface="Monaco"/>
                  <a:ea typeface="Monaco"/>
                  <a:cs typeface="Monaco"/>
                  <a:sym typeface="Monaco"/>
                </a:defRPr>
              </a:pPr>
              <a:r>
                <a:t>26</a:t>
              </a:r>
            </a:p>
            <a:p>
              <a:pPr algn="r">
                <a:lnSpc>
                  <a:spcPct val="80000"/>
                </a:lnSpc>
                <a:defRPr sz="1200">
                  <a:solidFill>
                    <a:srgbClr val="000000"/>
                  </a:solidFill>
                  <a:latin typeface="Monaco"/>
                  <a:ea typeface="Monaco"/>
                  <a:cs typeface="Monaco"/>
                  <a:sym typeface="Monaco"/>
                </a:defRPr>
              </a:pPr>
              <a:r>
                <a:t>27</a:t>
              </a:r>
            </a:p>
            <a:p>
              <a:pPr algn="r">
                <a:lnSpc>
                  <a:spcPct val="80000"/>
                </a:lnSpc>
                <a:defRPr sz="1200">
                  <a:solidFill>
                    <a:srgbClr val="000000"/>
                  </a:solidFill>
                  <a:latin typeface="Monaco"/>
                  <a:ea typeface="Monaco"/>
                  <a:cs typeface="Monaco"/>
                  <a:sym typeface="Monaco"/>
                </a:defRPr>
              </a:pPr>
              <a:r>
                <a:t>28</a:t>
              </a:r>
            </a:p>
            <a:p>
              <a:pPr algn="r">
                <a:lnSpc>
                  <a:spcPct val="80000"/>
                </a:lnSpc>
                <a:defRPr sz="1200">
                  <a:solidFill>
                    <a:srgbClr val="000000"/>
                  </a:solidFill>
                  <a:latin typeface="Monaco"/>
                  <a:ea typeface="Monaco"/>
                  <a:cs typeface="Monaco"/>
                  <a:sym typeface="Monaco"/>
                </a:defRPr>
              </a:pPr>
              <a:r>
                <a:t>29</a:t>
              </a:r>
            </a:p>
            <a:p>
              <a:pPr algn="r">
                <a:lnSpc>
                  <a:spcPct val="80000"/>
                </a:lnSpc>
                <a:defRPr sz="1200">
                  <a:solidFill>
                    <a:srgbClr val="000000"/>
                  </a:solidFill>
                  <a:latin typeface="Monaco"/>
                  <a:ea typeface="Monaco"/>
                  <a:cs typeface="Monaco"/>
                  <a:sym typeface="Monaco"/>
                </a:defRPr>
              </a:pPr>
              <a:r>
                <a:t>30</a:t>
              </a:r>
            </a:p>
            <a:p>
              <a:pPr algn="r">
                <a:lnSpc>
                  <a:spcPct val="80000"/>
                </a:lnSpc>
                <a:defRPr sz="1200">
                  <a:solidFill>
                    <a:srgbClr val="000000"/>
                  </a:solidFill>
                  <a:latin typeface="Monaco"/>
                  <a:ea typeface="Monaco"/>
                  <a:cs typeface="Monaco"/>
                  <a:sym typeface="Monaco"/>
                </a:defRPr>
              </a:pPr>
              <a:r>
                <a:t>31</a:t>
              </a:r>
            </a:p>
            <a:p>
              <a:pPr algn="r">
                <a:lnSpc>
                  <a:spcPct val="80000"/>
                </a:lnSpc>
                <a:defRPr sz="1200">
                  <a:solidFill>
                    <a:srgbClr val="000000"/>
                  </a:solidFill>
                  <a:latin typeface="Monaco"/>
                  <a:ea typeface="Monaco"/>
                  <a:cs typeface="Monaco"/>
                  <a:sym typeface="Monaco"/>
                </a:defRPr>
              </a:pPr>
              <a:r>
                <a:t>32</a:t>
              </a:r>
            </a:p>
            <a:p>
              <a:pPr algn="r">
                <a:lnSpc>
                  <a:spcPct val="80000"/>
                </a:lnSpc>
                <a:defRPr sz="1200">
                  <a:solidFill>
                    <a:srgbClr val="000000"/>
                  </a:solidFill>
                  <a:latin typeface="Monaco"/>
                  <a:ea typeface="Monaco"/>
                  <a:cs typeface="Monaco"/>
                  <a:sym typeface="Monaco"/>
                </a:defRPr>
              </a:pPr>
              <a:r>
                <a:t>33</a:t>
              </a:r>
            </a:p>
            <a:p>
              <a:pPr algn="r">
                <a:lnSpc>
                  <a:spcPct val="80000"/>
                </a:lnSpc>
                <a:defRPr sz="1200">
                  <a:solidFill>
                    <a:srgbClr val="000000"/>
                  </a:solidFill>
                  <a:latin typeface="Monaco"/>
                  <a:ea typeface="Monaco"/>
                  <a:cs typeface="Monaco"/>
                  <a:sym typeface="Monaco"/>
                </a:defRPr>
              </a:pPr>
              <a:r>
                <a:t>34</a:t>
              </a:r>
            </a:p>
            <a:p>
              <a:pPr algn="r">
                <a:lnSpc>
                  <a:spcPct val="80000"/>
                </a:lnSpc>
                <a:defRPr sz="1200">
                  <a:solidFill>
                    <a:srgbClr val="000000"/>
                  </a:solidFill>
                  <a:latin typeface="Monaco"/>
                  <a:ea typeface="Monaco"/>
                  <a:cs typeface="Monaco"/>
                  <a:sym typeface="Monaco"/>
                </a:defRPr>
              </a:pPr>
              <a:r>
                <a:t>35</a:t>
              </a:r>
            </a:p>
            <a:p>
              <a:pPr algn="r">
                <a:lnSpc>
                  <a:spcPct val="80000"/>
                </a:lnSpc>
                <a:defRPr sz="1200">
                  <a:solidFill>
                    <a:srgbClr val="000000"/>
                  </a:solidFill>
                  <a:latin typeface="Monaco"/>
                  <a:ea typeface="Monaco"/>
                  <a:cs typeface="Monaco"/>
                  <a:sym typeface="Monaco"/>
                </a:defRPr>
              </a:pPr>
              <a:r>
                <a:t>36</a:t>
              </a:r>
            </a:p>
            <a:p>
              <a:pPr algn="r">
                <a:lnSpc>
                  <a:spcPct val="80000"/>
                </a:lnSpc>
                <a:defRPr sz="1200">
                  <a:solidFill>
                    <a:srgbClr val="000000"/>
                  </a:solidFill>
                  <a:latin typeface="Monaco"/>
                  <a:ea typeface="Monaco"/>
                  <a:cs typeface="Monaco"/>
                  <a:sym typeface="Monaco"/>
                </a:defRPr>
              </a:pPr>
              <a:r>
                <a:t>37</a:t>
              </a:r>
            </a:p>
            <a:p>
              <a:pPr algn="r">
                <a:lnSpc>
                  <a:spcPct val="80000"/>
                </a:lnSpc>
                <a:defRPr sz="1200">
                  <a:solidFill>
                    <a:srgbClr val="000000"/>
                  </a:solidFill>
                  <a:latin typeface="Monaco"/>
                  <a:ea typeface="Monaco"/>
                  <a:cs typeface="Monaco"/>
                  <a:sym typeface="Monaco"/>
                </a:defRPr>
              </a:pPr>
              <a:r>
                <a:t>38</a:t>
              </a:r>
            </a:p>
            <a:p>
              <a:pPr algn="r">
                <a:lnSpc>
                  <a:spcPct val="80000"/>
                </a:lnSpc>
                <a:defRPr sz="1200">
                  <a:solidFill>
                    <a:srgbClr val="000000"/>
                  </a:solidFill>
                  <a:latin typeface="Monaco"/>
                  <a:ea typeface="Monaco"/>
                  <a:cs typeface="Monaco"/>
                  <a:sym typeface="Monaco"/>
                </a:defRPr>
              </a:pPr>
              <a:r>
                <a:t>39</a:t>
              </a:r>
            </a:p>
            <a:p>
              <a:pPr algn="r">
                <a:lnSpc>
                  <a:spcPct val="80000"/>
                </a:lnSpc>
                <a:defRPr sz="1200">
                  <a:solidFill>
                    <a:srgbClr val="000000"/>
                  </a:solidFill>
                  <a:latin typeface="Monaco"/>
                  <a:ea typeface="Monaco"/>
                  <a:cs typeface="Monaco"/>
                  <a:sym typeface="Monaco"/>
                </a:defRPr>
              </a:pPr>
              <a:r>
                <a:t>40</a:t>
              </a:r>
            </a:p>
            <a:p>
              <a:pPr algn="r">
                <a:lnSpc>
                  <a:spcPct val="80000"/>
                </a:lnSpc>
                <a:defRPr sz="1200">
                  <a:solidFill>
                    <a:srgbClr val="000000"/>
                  </a:solidFill>
                  <a:latin typeface="Monaco"/>
                  <a:ea typeface="Monaco"/>
                  <a:cs typeface="Monaco"/>
                  <a:sym typeface="Monaco"/>
                </a:defRPr>
              </a:pPr>
              <a:r>
                <a:t>41</a:t>
              </a:r>
            </a:p>
            <a:p>
              <a:pPr algn="r">
                <a:lnSpc>
                  <a:spcPct val="80000"/>
                </a:lnSpc>
                <a:defRPr sz="1200">
                  <a:solidFill>
                    <a:srgbClr val="000000"/>
                  </a:solidFill>
                  <a:latin typeface="Monaco"/>
                  <a:ea typeface="Monaco"/>
                  <a:cs typeface="Monaco"/>
                  <a:sym typeface="Monaco"/>
                </a:defRPr>
              </a:pPr>
              <a:r>
                <a:t>42</a:t>
              </a:r>
            </a:p>
            <a:p>
              <a:pPr algn="r">
                <a:lnSpc>
                  <a:spcPct val="80000"/>
                </a:lnSpc>
                <a:defRPr sz="1200">
                  <a:solidFill>
                    <a:srgbClr val="000000"/>
                  </a:solidFill>
                  <a:latin typeface="Monaco"/>
                  <a:ea typeface="Monaco"/>
                  <a:cs typeface="Monaco"/>
                  <a:sym typeface="Monaco"/>
                </a:defRPr>
              </a:pPr>
              <a:r>
                <a:t>43</a:t>
              </a:r>
            </a:p>
            <a:p>
              <a:pPr algn="r">
                <a:lnSpc>
                  <a:spcPct val="80000"/>
                </a:lnSpc>
                <a:defRPr sz="1200">
                  <a:solidFill>
                    <a:srgbClr val="000000"/>
                  </a:solidFill>
                  <a:latin typeface="Monaco"/>
                  <a:ea typeface="Monaco"/>
                  <a:cs typeface="Monaco"/>
                  <a:sym typeface="Monaco"/>
                </a:defRPr>
              </a:pPr>
              <a:r>
                <a:t>44</a:t>
              </a:r>
            </a:p>
            <a:p>
              <a:pPr algn="r">
                <a:lnSpc>
                  <a:spcPct val="80000"/>
                </a:lnSpc>
                <a:defRPr sz="1200">
                  <a:solidFill>
                    <a:srgbClr val="000000"/>
                  </a:solidFill>
                  <a:latin typeface="Monaco"/>
                  <a:ea typeface="Monaco"/>
                  <a:cs typeface="Monaco"/>
                  <a:sym typeface="Monaco"/>
                </a:defRPr>
              </a:pPr>
              <a:r>
                <a:t>45</a:t>
              </a:r>
            </a:p>
            <a:p>
              <a:pPr algn="r">
                <a:lnSpc>
                  <a:spcPct val="80000"/>
                </a:lnSpc>
                <a:defRPr sz="1200">
                  <a:solidFill>
                    <a:srgbClr val="000000"/>
                  </a:solidFill>
                  <a:latin typeface="Monaco"/>
                  <a:ea typeface="Monaco"/>
                  <a:cs typeface="Monaco"/>
                  <a:sym typeface="Monaco"/>
                </a:defRPr>
              </a:pPr>
              <a:r>
                <a:t>46</a:t>
              </a:r>
            </a:p>
            <a:p>
              <a:pPr algn="r">
                <a:lnSpc>
                  <a:spcPct val="80000"/>
                </a:lnSpc>
                <a:defRPr sz="1200">
                  <a:solidFill>
                    <a:srgbClr val="000000"/>
                  </a:solidFill>
                  <a:latin typeface="Monaco"/>
                  <a:ea typeface="Monaco"/>
                  <a:cs typeface="Monaco"/>
                  <a:sym typeface="Monaco"/>
                </a:defRPr>
              </a:pPr>
              <a:r>
                <a:t>47</a:t>
              </a:r>
            </a:p>
            <a:p>
              <a:pPr algn="r">
                <a:lnSpc>
                  <a:spcPct val="80000"/>
                </a:lnSpc>
                <a:defRPr sz="1200">
                  <a:solidFill>
                    <a:srgbClr val="000000"/>
                  </a:solidFill>
                  <a:latin typeface="Monaco"/>
                  <a:ea typeface="Monaco"/>
                  <a:cs typeface="Monaco"/>
                  <a:sym typeface="Monaco"/>
                </a:defRPr>
              </a:pPr>
              <a:r>
                <a:t>48</a:t>
              </a:r>
            </a:p>
            <a:p>
              <a:pPr algn="r">
                <a:lnSpc>
                  <a:spcPct val="80000"/>
                </a:lnSpc>
                <a:defRPr sz="1200">
                  <a:solidFill>
                    <a:srgbClr val="000000"/>
                  </a:solidFill>
                  <a:latin typeface="Monaco"/>
                  <a:ea typeface="Monaco"/>
                  <a:cs typeface="Monaco"/>
                  <a:sym typeface="Monaco"/>
                </a:defRPr>
              </a:pPr>
              <a:r>
                <a:t>49</a:t>
              </a:r>
            </a:p>
            <a:p>
              <a:pPr algn="r">
                <a:lnSpc>
                  <a:spcPct val="80000"/>
                </a:lnSpc>
                <a:defRPr sz="1200">
                  <a:solidFill>
                    <a:srgbClr val="000000"/>
                  </a:solidFill>
                  <a:latin typeface="Monaco"/>
                  <a:ea typeface="Monaco"/>
                  <a:cs typeface="Monaco"/>
                  <a:sym typeface="Monaco"/>
                </a:defRPr>
              </a:pPr>
              <a:r>
                <a:t>50</a:t>
              </a:r>
            </a:p>
            <a:p>
              <a:pPr algn="r">
                <a:lnSpc>
                  <a:spcPct val="80000"/>
                </a:lnSpc>
                <a:defRPr sz="1200">
                  <a:solidFill>
                    <a:srgbClr val="000000"/>
                  </a:solidFill>
                  <a:latin typeface="Monaco"/>
                  <a:ea typeface="Monaco"/>
                  <a:cs typeface="Monaco"/>
                  <a:sym typeface="Monaco"/>
                </a:defRPr>
              </a:pPr>
              <a:r>
                <a:t>51</a:t>
              </a:r>
            </a:p>
            <a:p>
              <a:pPr algn="r">
                <a:lnSpc>
                  <a:spcPct val="80000"/>
                </a:lnSpc>
                <a:defRPr sz="1200">
                  <a:solidFill>
                    <a:srgbClr val="000000"/>
                  </a:solidFill>
                  <a:latin typeface="Monaco"/>
                  <a:ea typeface="Monaco"/>
                  <a:cs typeface="Monaco"/>
                  <a:sym typeface="Monaco"/>
                </a:defRPr>
              </a:pPr>
              <a:r>
                <a:t>52</a:t>
              </a:r>
            </a:p>
            <a:p>
              <a:pPr algn="r">
                <a:lnSpc>
                  <a:spcPct val="80000"/>
                </a:lnSpc>
                <a:defRPr sz="1200">
                  <a:solidFill>
                    <a:srgbClr val="000000"/>
                  </a:solidFill>
                  <a:latin typeface="Monaco"/>
                  <a:ea typeface="Monaco"/>
                  <a:cs typeface="Monaco"/>
                  <a:sym typeface="Monaco"/>
                </a:defRPr>
              </a:pPr>
              <a:r>
                <a:t>53</a:t>
              </a:r>
            </a:p>
          </p:txBody>
        </p:sp>
      </p:grpSp>
      <p:grpSp>
        <p:nvGrpSpPr>
          <p:cNvPr id="365" name="Group"/>
          <p:cNvGrpSpPr/>
          <p:nvPr/>
        </p:nvGrpSpPr>
        <p:grpSpPr>
          <a:xfrm>
            <a:off x="10480187" y="4192687"/>
            <a:ext cx="14153815" cy="6457922"/>
            <a:chOff x="0" y="0"/>
            <a:chExt cx="14153813" cy="6457920"/>
          </a:xfrm>
        </p:grpSpPr>
        <p:grpSp>
          <p:nvGrpSpPr>
            <p:cNvPr id="363" name="Group"/>
            <p:cNvGrpSpPr/>
            <p:nvPr/>
          </p:nvGrpSpPr>
          <p:grpSpPr>
            <a:xfrm>
              <a:off x="0" y="-1"/>
              <a:ext cx="14153814" cy="6457922"/>
              <a:chOff x="0" y="0"/>
              <a:chExt cx="14153813" cy="6457920"/>
            </a:xfrm>
          </p:grpSpPr>
          <p:pic>
            <p:nvPicPr>
              <p:cNvPr id="361" name="Fig1b_final.pdf" descr="Fig1b_final.pdf"/>
              <p:cNvPicPr>
                <a:picLocks noChangeAspect="1"/>
              </p:cNvPicPr>
              <p:nvPr/>
            </p:nvPicPr>
            <p:blipFill>
              <a:blip r:embed="rId4"/>
              <a:srcRect l="7752" t="44282" r="41845" b="26416"/>
              <a:stretch>
                <a:fillRect/>
              </a:stretch>
            </p:blipFill>
            <p:spPr>
              <a:xfrm>
                <a:off x="0" y="0"/>
                <a:ext cx="14153814" cy="5812240"/>
              </a:xfrm>
              <a:prstGeom prst="rect">
                <a:avLst/>
              </a:prstGeom>
              <a:ln w="12700" cap="flat">
                <a:noFill/>
                <a:miter lim="400000"/>
              </a:ln>
              <a:effectLst/>
            </p:spPr>
          </p:pic>
          <p:sp>
            <p:nvSpPr>
              <p:cNvPr id="362" name="Sample ID"/>
              <p:cNvSpPr txBox="1"/>
              <p:nvPr/>
            </p:nvSpPr>
            <p:spPr>
              <a:xfrm>
                <a:off x="5086319" y="5934477"/>
                <a:ext cx="1761085" cy="5234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lnSpc>
                    <a:spcPct val="90000"/>
                  </a:lnSpc>
                  <a:spcBef>
                    <a:spcPts val="4500"/>
                  </a:spcBef>
                  <a:defRPr sz="2800">
                    <a:solidFill>
                      <a:srgbClr val="000000"/>
                    </a:solidFill>
                  </a:defRPr>
                </a:lvl1pPr>
              </a:lstStyle>
              <a:p>
                <a:r>
                  <a:t>Sample ID</a:t>
                </a:r>
              </a:p>
            </p:txBody>
          </p:sp>
        </p:grpSp>
        <p:sp>
          <p:nvSpPr>
            <p:cNvPr id="364" name="1…"/>
            <p:cNvSpPr txBox="1"/>
            <p:nvPr/>
          </p:nvSpPr>
          <p:spPr>
            <a:xfrm rot="16200000">
              <a:off x="5788926" y="759477"/>
              <a:ext cx="419431" cy="9868005"/>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r">
                <a:lnSpc>
                  <a:spcPct val="90000"/>
                </a:lnSpc>
                <a:defRPr sz="1200">
                  <a:solidFill>
                    <a:srgbClr val="000000"/>
                  </a:solidFill>
                  <a:latin typeface="Monaco"/>
                  <a:ea typeface="Monaco"/>
                  <a:cs typeface="Monaco"/>
                  <a:sym typeface="Monaco"/>
                </a:defRPr>
              </a:pPr>
              <a:r>
                <a:t>1</a:t>
              </a:r>
            </a:p>
            <a:p>
              <a:pPr algn="r">
                <a:lnSpc>
                  <a:spcPct val="90000"/>
                </a:lnSpc>
                <a:defRPr sz="1200">
                  <a:solidFill>
                    <a:srgbClr val="000000"/>
                  </a:solidFill>
                  <a:latin typeface="Monaco"/>
                  <a:ea typeface="Monaco"/>
                  <a:cs typeface="Monaco"/>
                  <a:sym typeface="Monaco"/>
                </a:defRPr>
              </a:pPr>
              <a:r>
                <a:t>2</a:t>
              </a:r>
            </a:p>
            <a:p>
              <a:pPr algn="r">
                <a:lnSpc>
                  <a:spcPct val="90000"/>
                </a:lnSpc>
                <a:defRPr sz="1200">
                  <a:solidFill>
                    <a:srgbClr val="000000"/>
                  </a:solidFill>
                  <a:latin typeface="Monaco"/>
                  <a:ea typeface="Monaco"/>
                  <a:cs typeface="Monaco"/>
                  <a:sym typeface="Monaco"/>
                </a:defRPr>
              </a:pPr>
              <a:r>
                <a:t>3</a:t>
              </a:r>
            </a:p>
            <a:p>
              <a:pPr algn="r">
                <a:lnSpc>
                  <a:spcPct val="90000"/>
                </a:lnSpc>
                <a:defRPr sz="1200">
                  <a:solidFill>
                    <a:srgbClr val="000000"/>
                  </a:solidFill>
                  <a:latin typeface="Monaco"/>
                  <a:ea typeface="Monaco"/>
                  <a:cs typeface="Monaco"/>
                  <a:sym typeface="Monaco"/>
                </a:defRPr>
              </a:pPr>
              <a:r>
                <a:t>4</a:t>
              </a:r>
            </a:p>
            <a:p>
              <a:pPr algn="r">
                <a:lnSpc>
                  <a:spcPct val="90000"/>
                </a:lnSpc>
                <a:defRPr sz="1200">
                  <a:solidFill>
                    <a:srgbClr val="000000"/>
                  </a:solidFill>
                  <a:latin typeface="Monaco"/>
                  <a:ea typeface="Monaco"/>
                  <a:cs typeface="Monaco"/>
                  <a:sym typeface="Monaco"/>
                </a:defRPr>
              </a:pPr>
              <a:r>
                <a:t>5</a:t>
              </a:r>
            </a:p>
            <a:p>
              <a:pPr algn="r">
                <a:lnSpc>
                  <a:spcPct val="90000"/>
                </a:lnSpc>
                <a:defRPr sz="1200">
                  <a:solidFill>
                    <a:srgbClr val="000000"/>
                  </a:solidFill>
                  <a:latin typeface="Monaco"/>
                  <a:ea typeface="Monaco"/>
                  <a:cs typeface="Monaco"/>
                  <a:sym typeface="Monaco"/>
                </a:defRPr>
              </a:pPr>
              <a:r>
                <a:t>6</a:t>
              </a:r>
            </a:p>
            <a:p>
              <a:pPr algn="r">
                <a:lnSpc>
                  <a:spcPct val="90000"/>
                </a:lnSpc>
                <a:defRPr sz="1200">
                  <a:solidFill>
                    <a:srgbClr val="000000"/>
                  </a:solidFill>
                  <a:latin typeface="Monaco"/>
                  <a:ea typeface="Monaco"/>
                  <a:cs typeface="Monaco"/>
                  <a:sym typeface="Monaco"/>
                </a:defRPr>
              </a:pPr>
              <a:r>
                <a:t>7</a:t>
              </a:r>
            </a:p>
            <a:p>
              <a:pPr algn="r">
                <a:lnSpc>
                  <a:spcPct val="90000"/>
                </a:lnSpc>
                <a:defRPr sz="1200">
                  <a:solidFill>
                    <a:srgbClr val="000000"/>
                  </a:solidFill>
                  <a:latin typeface="Monaco"/>
                  <a:ea typeface="Monaco"/>
                  <a:cs typeface="Monaco"/>
                  <a:sym typeface="Monaco"/>
                </a:defRPr>
              </a:pPr>
              <a:r>
                <a:t>8</a:t>
              </a:r>
            </a:p>
            <a:p>
              <a:pPr algn="r">
                <a:lnSpc>
                  <a:spcPct val="90000"/>
                </a:lnSpc>
                <a:defRPr sz="1200">
                  <a:solidFill>
                    <a:srgbClr val="000000"/>
                  </a:solidFill>
                  <a:latin typeface="Monaco"/>
                  <a:ea typeface="Monaco"/>
                  <a:cs typeface="Monaco"/>
                  <a:sym typeface="Monaco"/>
                </a:defRPr>
              </a:pPr>
              <a:r>
                <a:t>9</a:t>
              </a:r>
            </a:p>
            <a:p>
              <a:pPr algn="r">
                <a:lnSpc>
                  <a:spcPct val="90000"/>
                </a:lnSpc>
                <a:defRPr sz="1200">
                  <a:solidFill>
                    <a:srgbClr val="000000"/>
                  </a:solidFill>
                  <a:latin typeface="Monaco"/>
                  <a:ea typeface="Monaco"/>
                  <a:cs typeface="Monaco"/>
                  <a:sym typeface="Monaco"/>
                </a:defRPr>
              </a:pPr>
              <a:r>
                <a:t>10</a:t>
              </a:r>
            </a:p>
            <a:p>
              <a:pPr algn="r">
                <a:lnSpc>
                  <a:spcPct val="90000"/>
                </a:lnSpc>
                <a:defRPr sz="1200">
                  <a:solidFill>
                    <a:srgbClr val="000000"/>
                  </a:solidFill>
                  <a:latin typeface="Monaco"/>
                  <a:ea typeface="Monaco"/>
                  <a:cs typeface="Monaco"/>
                  <a:sym typeface="Monaco"/>
                </a:defRPr>
              </a:pPr>
              <a:r>
                <a:t>11</a:t>
              </a:r>
            </a:p>
            <a:p>
              <a:pPr algn="r">
                <a:lnSpc>
                  <a:spcPct val="90000"/>
                </a:lnSpc>
                <a:defRPr sz="1200">
                  <a:solidFill>
                    <a:srgbClr val="000000"/>
                  </a:solidFill>
                  <a:latin typeface="Monaco"/>
                  <a:ea typeface="Monaco"/>
                  <a:cs typeface="Monaco"/>
                  <a:sym typeface="Monaco"/>
                </a:defRPr>
              </a:pPr>
              <a:r>
                <a:t>12</a:t>
              </a:r>
            </a:p>
            <a:p>
              <a:pPr algn="r">
                <a:lnSpc>
                  <a:spcPct val="90000"/>
                </a:lnSpc>
                <a:defRPr sz="1200">
                  <a:solidFill>
                    <a:srgbClr val="000000"/>
                  </a:solidFill>
                  <a:latin typeface="Monaco"/>
                  <a:ea typeface="Monaco"/>
                  <a:cs typeface="Monaco"/>
                  <a:sym typeface="Monaco"/>
                </a:defRPr>
              </a:pPr>
              <a:r>
                <a:t>13</a:t>
              </a:r>
            </a:p>
            <a:p>
              <a:pPr algn="r">
                <a:lnSpc>
                  <a:spcPct val="90000"/>
                </a:lnSpc>
                <a:defRPr sz="1200">
                  <a:solidFill>
                    <a:srgbClr val="000000"/>
                  </a:solidFill>
                  <a:latin typeface="Monaco"/>
                  <a:ea typeface="Monaco"/>
                  <a:cs typeface="Monaco"/>
                  <a:sym typeface="Monaco"/>
                </a:defRPr>
              </a:pPr>
              <a:r>
                <a:t>14</a:t>
              </a:r>
            </a:p>
            <a:p>
              <a:pPr algn="r">
                <a:lnSpc>
                  <a:spcPct val="90000"/>
                </a:lnSpc>
                <a:defRPr sz="1200">
                  <a:solidFill>
                    <a:srgbClr val="000000"/>
                  </a:solidFill>
                  <a:latin typeface="Monaco"/>
                  <a:ea typeface="Monaco"/>
                  <a:cs typeface="Monaco"/>
                  <a:sym typeface="Monaco"/>
                </a:defRPr>
              </a:pPr>
              <a:r>
                <a:t>15</a:t>
              </a:r>
            </a:p>
            <a:p>
              <a:pPr algn="r">
                <a:lnSpc>
                  <a:spcPct val="90000"/>
                </a:lnSpc>
                <a:defRPr sz="1200">
                  <a:solidFill>
                    <a:srgbClr val="000000"/>
                  </a:solidFill>
                  <a:latin typeface="Monaco"/>
                  <a:ea typeface="Monaco"/>
                  <a:cs typeface="Monaco"/>
                  <a:sym typeface="Monaco"/>
                </a:defRPr>
              </a:pPr>
              <a:r>
                <a:t>16</a:t>
              </a:r>
            </a:p>
            <a:p>
              <a:pPr algn="r">
                <a:lnSpc>
                  <a:spcPct val="90000"/>
                </a:lnSpc>
                <a:defRPr sz="1200">
                  <a:solidFill>
                    <a:srgbClr val="000000"/>
                  </a:solidFill>
                  <a:latin typeface="Monaco"/>
                  <a:ea typeface="Monaco"/>
                  <a:cs typeface="Monaco"/>
                  <a:sym typeface="Monaco"/>
                </a:defRPr>
              </a:pPr>
              <a:r>
                <a:t>17</a:t>
              </a:r>
            </a:p>
            <a:p>
              <a:pPr algn="r">
                <a:lnSpc>
                  <a:spcPct val="90000"/>
                </a:lnSpc>
                <a:defRPr sz="1200">
                  <a:solidFill>
                    <a:srgbClr val="000000"/>
                  </a:solidFill>
                  <a:latin typeface="Monaco"/>
                  <a:ea typeface="Monaco"/>
                  <a:cs typeface="Monaco"/>
                  <a:sym typeface="Monaco"/>
                </a:defRPr>
              </a:pPr>
              <a:r>
                <a:t>18</a:t>
              </a:r>
            </a:p>
            <a:p>
              <a:pPr algn="r">
                <a:lnSpc>
                  <a:spcPct val="90000"/>
                </a:lnSpc>
                <a:defRPr sz="1200">
                  <a:solidFill>
                    <a:srgbClr val="000000"/>
                  </a:solidFill>
                  <a:latin typeface="Monaco"/>
                  <a:ea typeface="Monaco"/>
                  <a:cs typeface="Monaco"/>
                  <a:sym typeface="Monaco"/>
                </a:defRPr>
              </a:pPr>
              <a:r>
                <a:t>19</a:t>
              </a:r>
            </a:p>
            <a:p>
              <a:pPr algn="r">
                <a:lnSpc>
                  <a:spcPct val="90000"/>
                </a:lnSpc>
                <a:defRPr sz="1200">
                  <a:solidFill>
                    <a:srgbClr val="000000"/>
                  </a:solidFill>
                  <a:latin typeface="Monaco"/>
                  <a:ea typeface="Monaco"/>
                  <a:cs typeface="Monaco"/>
                  <a:sym typeface="Monaco"/>
                </a:defRPr>
              </a:pPr>
              <a:r>
                <a:t>20</a:t>
              </a:r>
            </a:p>
            <a:p>
              <a:pPr algn="r">
                <a:lnSpc>
                  <a:spcPct val="90000"/>
                </a:lnSpc>
                <a:defRPr sz="1200">
                  <a:solidFill>
                    <a:srgbClr val="000000"/>
                  </a:solidFill>
                  <a:latin typeface="Monaco"/>
                  <a:ea typeface="Monaco"/>
                  <a:cs typeface="Monaco"/>
                  <a:sym typeface="Monaco"/>
                </a:defRPr>
              </a:pPr>
              <a:r>
                <a:t>21</a:t>
              </a:r>
            </a:p>
            <a:p>
              <a:pPr algn="r">
                <a:lnSpc>
                  <a:spcPct val="90000"/>
                </a:lnSpc>
                <a:defRPr sz="1200">
                  <a:solidFill>
                    <a:srgbClr val="000000"/>
                  </a:solidFill>
                  <a:latin typeface="Monaco"/>
                  <a:ea typeface="Monaco"/>
                  <a:cs typeface="Monaco"/>
                  <a:sym typeface="Monaco"/>
                </a:defRPr>
              </a:pPr>
              <a:r>
                <a:t>22</a:t>
              </a:r>
            </a:p>
            <a:p>
              <a:pPr algn="r">
                <a:lnSpc>
                  <a:spcPct val="90000"/>
                </a:lnSpc>
                <a:defRPr sz="1200">
                  <a:solidFill>
                    <a:srgbClr val="000000"/>
                  </a:solidFill>
                  <a:latin typeface="Monaco"/>
                  <a:ea typeface="Monaco"/>
                  <a:cs typeface="Monaco"/>
                  <a:sym typeface="Monaco"/>
                </a:defRPr>
              </a:pPr>
              <a:r>
                <a:t>23</a:t>
              </a:r>
            </a:p>
            <a:p>
              <a:pPr algn="r">
                <a:lnSpc>
                  <a:spcPct val="90000"/>
                </a:lnSpc>
                <a:defRPr sz="1200">
                  <a:solidFill>
                    <a:srgbClr val="000000"/>
                  </a:solidFill>
                  <a:latin typeface="Monaco"/>
                  <a:ea typeface="Monaco"/>
                  <a:cs typeface="Monaco"/>
                  <a:sym typeface="Monaco"/>
                </a:defRPr>
              </a:pPr>
              <a:r>
                <a:t>24</a:t>
              </a:r>
            </a:p>
            <a:p>
              <a:pPr algn="r">
                <a:lnSpc>
                  <a:spcPct val="90000"/>
                </a:lnSpc>
                <a:defRPr sz="1200">
                  <a:solidFill>
                    <a:srgbClr val="000000"/>
                  </a:solidFill>
                  <a:latin typeface="Monaco"/>
                  <a:ea typeface="Monaco"/>
                  <a:cs typeface="Monaco"/>
                  <a:sym typeface="Monaco"/>
                </a:defRPr>
              </a:pPr>
              <a:r>
                <a:t>25</a:t>
              </a:r>
            </a:p>
            <a:p>
              <a:pPr algn="r">
                <a:lnSpc>
                  <a:spcPct val="90000"/>
                </a:lnSpc>
                <a:defRPr sz="1200">
                  <a:solidFill>
                    <a:srgbClr val="000000"/>
                  </a:solidFill>
                  <a:latin typeface="Monaco"/>
                  <a:ea typeface="Monaco"/>
                  <a:cs typeface="Monaco"/>
                  <a:sym typeface="Monaco"/>
                </a:defRPr>
              </a:pPr>
              <a:r>
                <a:t>26</a:t>
              </a:r>
            </a:p>
            <a:p>
              <a:pPr algn="r">
                <a:lnSpc>
                  <a:spcPct val="90000"/>
                </a:lnSpc>
                <a:defRPr sz="1200">
                  <a:solidFill>
                    <a:srgbClr val="000000"/>
                  </a:solidFill>
                  <a:latin typeface="Monaco"/>
                  <a:ea typeface="Monaco"/>
                  <a:cs typeface="Monaco"/>
                  <a:sym typeface="Monaco"/>
                </a:defRPr>
              </a:pPr>
              <a:r>
                <a:t>27</a:t>
              </a:r>
            </a:p>
            <a:p>
              <a:pPr algn="r">
                <a:lnSpc>
                  <a:spcPct val="90000"/>
                </a:lnSpc>
                <a:defRPr sz="1200">
                  <a:solidFill>
                    <a:srgbClr val="000000"/>
                  </a:solidFill>
                  <a:latin typeface="Monaco"/>
                  <a:ea typeface="Monaco"/>
                  <a:cs typeface="Monaco"/>
                  <a:sym typeface="Monaco"/>
                </a:defRPr>
              </a:pPr>
              <a:r>
                <a:t>28</a:t>
              </a:r>
            </a:p>
            <a:p>
              <a:pPr algn="r">
                <a:lnSpc>
                  <a:spcPct val="90000"/>
                </a:lnSpc>
                <a:defRPr sz="1200">
                  <a:solidFill>
                    <a:srgbClr val="000000"/>
                  </a:solidFill>
                  <a:latin typeface="Monaco"/>
                  <a:ea typeface="Monaco"/>
                  <a:cs typeface="Monaco"/>
                  <a:sym typeface="Monaco"/>
                </a:defRPr>
              </a:pPr>
              <a:r>
                <a:t>29</a:t>
              </a:r>
            </a:p>
            <a:p>
              <a:pPr algn="r">
                <a:lnSpc>
                  <a:spcPct val="90000"/>
                </a:lnSpc>
                <a:defRPr sz="1200">
                  <a:solidFill>
                    <a:srgbClr val="000000"/>
                  </a:solidFill>
                  <a:latin typeface="Monaco"/>
                  <a:ea typeface="Monaco"/>
                  <a:cs typeface="Monaco"/>
                  <a:sym typeface="Monaco"/>
                </a:defRPr>
              </a:pPr>
              <a:r>
                <a:t>30</a:t>
              </a:r>
            </a:p>
            <a:p>
              <a:pPr algn="r">
                <a:lnSpc>
                  <a:spcPct val="90000"/>
                </a:lnSpc>
                <a:defRPr sz="1200">
                  <a:solidFill>
                    <a:srgbClr val="000000"/>
                  </a:solidFill>
                  <a:latin typeface="Monaco"/>
                  <a:ea typeface="Monaco"/>
                  <a:cs typeface="Monaco"/>
                  <a:sym typeface="Monaco"/>
                </a:defRPr>
              </a:pPr>
              <a:r>
                <a:t>31</a:t>
              </a:r>
            </a:p>
            <a:p>
              <a:pPr algn="r">
                <a:lnSpc>
                  <a:spcPct val="90000"/>
                </a:lnSpc>
                <a:defRPr sz="1200">
                  <a:solidFill>
                    <a:srgbClr val="000000"/>
                  </a:solidFill>
                  <a:latin typeface="Monaco"/>
                  <a:ea typeface="Monaco"/>
                  <a:cs typeface="Monaco"/>
                  <a:sym typeface="Monaco"/>
                </a:defRPr>
              </a:pPr>
              <a:r>
                <a:t>32</a:t>
              </a:r>
            </a:p>
            <a:p>
              <a:pPr algn="r">
                <a:lnSpc>
                  <a:spcPct val="90000"/>
                </a:lnSpc>
                <a:defRPr sz="1200">
                  <a:solidFill>
                    <a:srgbClr val="000000"/>
                  </a:solidFill>
                  <a:latin typeface="Monaco"/>
                  <a:ea typeface="Monaco"/>
                  <a:cs typeface="Monaco"/>
                  <a:sym typeface="Monaco"/>
                </a:defRPr>
              </a:pPr>
              <a:r>
                <a:t>33</a:t>
              </a:r>
            </a:p>
            <a:p>
              <a:pPr algn="r">
                <a:lnSpc>
                  <a:spcPct val="90000"/>
                </a:lnSpc>
                <a:defRPr sz="1200">
                  <a:solidFill>
                    <a:srgbClr val="000000"/>
                  </a:solidFill>
                  <a:latin typeface="Monaco"/>
                  <a:ea typeface="Monaco"/>
                  <a:cs typeface="Monaco"/>
                  <a:sym typeface="Monaco"/>
                </a:defRPr>
              </a:pPr>
              <a:r>
                <a:t>34</a:t>
              </a:r>
            </a:p>
            <a:p>
              <a:pPr algn="r">
                <a:lnSpc>
                  <a:spcPct val="90000"/>
                </a:lnSpc>
                <a:defRPr sz="1200">
                  <a:solidFill>
                    <a:srgbClr val="000000"/>
                  </a:solidFill>
                  <a:latin typeface="Monaco"/>
                  <a:ea typeface="Monaco"/>
                  <a:cs typeface="Monaco"/>
                  <a:sym typeface="Monaco"/>
                </a:defRPr>
              </a:pPr>
              <a:r>
                <a:t>35</a:t>
              </a:r>
            </a:p>
            <a:p>
              <a:pPr algn="r">
                <a:lnSpc>
                  <a:spcPct val="90000"/>
                </a:lnSpc>
                <a:defRPr sz="1200">
                  <a:solidFill>
                    <a:srgbClr val="000000"/>
                  </a:solidFill>
                  <a:latin typeface="Monaco"/>
                  <a:ea typeface="Monaco"/>
                  <a:cs typeface="Monaco"/>
                  <a:sym typeface="Monaco"/>
                </a:defRPr>
              </a:pPr>
              <a:r>
                <a:t>36</a:t>
              </a:r>
            </a:p>
            <a:p>
              <a:pPr algn="r">
                <a:lnSpc>
                  <a:spcPct val="90000"/>
                </a:lnSpc>
                <a:defRPr sz="1200">
                  <a:solidFill>
                    <a:srgbClr val="000000"/>
                  </a:solidFill>
                  <a:latin typeface="Monaco"/>
                  <a:ea typeface="Monaco"/>
                  <a:cs typeface="Monaco"/>
                  <a:sym typeface="Monaco"/>
                </a:defRPr>
              </a:pPr>
              <a:r>
                <a:t>37</a:t>
              </a:r>
            </a:p>
            <a:p>
              <a:pPr algn="r">
                <a:lnSpc>
                  <a:spcPct val="90000"/>
                </a:lnSpc>
                <a:defRPr sz="1200">
                  <a:solidFill>
                    <a:srgbClr val="000000"/>
                  </a:solidFill>
                  <a:latin typeface="Monaco"/>
                  <a:ea typeface="Monaco"/>
                  <a:cs typeface="Monaco"/>
                  <a:sym typeface="Monaco"/>
                </a:defRPr>
              </a:pPr>
              <a:r>
                <a:t>38</a:t>
              </a:r>
            </a:p>
            <a:p>
              <a:pPr algn="r">
                <a:lnSpc>
                  <a:spcPct val="90000"/>
                </a:lnSpc>
                <a:defRPr sz="1200">
                  <a:solidFill>
                    <a:srgbClr val="000000"/>
                  </a:solidFill>
                  <a:latin typeface="Monaco"/>
                  <a:ea typeface="Monaco"/>
                  <a:cs typeface="Monaco"/>
                  <a:sym typeface="Monaco"/>
                </a:defRPr>
              </a:pPr>
              <a:r>
                <a:t>39</a:t>
              </a:r>
            </a:p>
            <a:p>
              <a:pPr algn="r">
                <a:lnSpc>
                  <a:spcPct val="90000"/>
                </a:lnSpc>
                <a:defRPr sz="1200">
                  <a:solidFill>
                    <a:srgbClr val="000000"/>
                  </a:solidFill>
                  <a:latin typeface="Monaco"/>
                  <a:ea typeface="Monaco"/>
                  <a:cs typeface="Monaco"/>
                  <a:sym typeface="Monaco"/>
                </a:defRPr>
              </a:pPr>
              <a:r>
                <a:t>40</a:t>
              </a:r>
            </a:p>
            <a:p>
              <a:pPr algn="r">
                <a:lnSpc>
                  <a:spcPct val="90000"/>
                </a:lnSpc>
                <a:defRPr sz="1200">
                  <a:solidFill>
                    <a:srgbClr val="000000"/>
                  </a:solidFill>
                  <a:latin typeface="Monaco"/>
                  <a:ea typeface="Monaco"/>
                  <a:cs typeface="Monaco"/>
                  <a:sym typeface="Monaco"/>
                </a:defRPr>
              </a:pPr>
              <a:r>
                <a:t>41</a:t>
              </a:r>
            </a:p>
            <a:p>
              <a:pPr algn="r">
                <a:lnSpc>
                  <a:spcPct val="90000"/>
                </a:lnSpc>
                <a:defRPr sz="1200">
                  <a:solidFill>
                    <a:srgbClr val="000000"/>
                  </a:solidFill>
                  <a:latin typeface="Monaco"/>
                  <a:ea typeface="Monaco"/>
                  <a:cs typeface="Monaco"/>
                  <a:sym typeface="Monaco"/>
                </a:defRPr>
              </a:pPr>
              <a:r>
                <a:t>42</a:t>
              </a:r>
            </a:p>
            <a:p>
              <a:pPr algn="r">
                <a:lnSpc>
                  <a:spcPct val="90000"/>
                </a:lnSpc>
                <a:defRPr sz="1200">
                  <a:solidFill>
                    <a:srgbClr val="000000"/>
                  </a:solidFill>
                  <a:latin typeface="Monaco"/>
                  <a:ea typeface="Monaco"/>
                  <a:cs typeface="Monaco"/>
                  <a:sym typeface="Monaco"/>
                </a:defRPr>
              </a:pPr>
              <a:r>
                <a:t>43</a:t>
              </a:r>
            </a:p>
            <a:p>
              <a:pPr algn="r">
                <a:lnSpc>
                  <a:spcPct val="90000"/>
                </a:lnSpc>
                <a:defRPr sz="1200">
                  <a:solidFill>
                    <a:srgbClr val="000000"/>
                  </a:solidFill>
                  <a:latin typeface="Monaco"/>
                  <a:ea typeface="Monaco"/>
                  <a:cs typeface="Monaco"/>
                  <a:sym typeface="Monaco"/>
                </a:defRPr>
              </a:pPr>
              <a:r>
                <a:t>44</a:t>
              </a:r>
            </a:p>
            <a:p>
              <a:pPr algn="r">
                <a:lnSpc>
                  <a:spcPct val="90000"/>
                </a:lnSpc>
                <a:defRPr sz="1200">
                  <a:solidFill>
                    <a:srgbClr val="000000"/>
                  </a:solidFill>
                  <a:latin typeface="Monaco"/>
                  <a:ea typeface="Monaco"/>
                  <a:cs typeface="Monaco"/>
                  <a:sym typeface="Monaco"/>
                </a:defRPr>
              </a:pPr>
              <a:r>
                <a:t>45</a:t>
              </a:r>
            </a:p>
            <a:p>
              <a:pPr algn="r">
                <a:lnSpc>
                  <a:spcPct val="90000"/>
                </a:lnSpc>
                <a:defRPr sz="1200">
                  <a:solidFill>
                    <a:srgbClr val="000000"/>
                  </a:solidFill>
                  <a:latin typeface="Monaco"/>
                  <a:ea typeface="Monaco"/>
                  <a:cs typeface="Monaco"/>
                  <a:sym typeface="Monaco"/>
                </a:defRPr>
              </a:pPr>
              <a:r>
                <a:t>46</a:t>
              </a:r>
            </a:p>
            <a:p>
              <a:pPr algn="r">
                <a:lnSpc>
                  <a:spcPct val="90000"/>
                </a:lnSpc>
                <a:defRPr sz="1200">
                  <a:solidFill>
                    <a:srgbClr val="000000"/>
                  </a:solidFill>
                  <a:latin typeface="Monaco"/>
                  <a:ea typeface="Monaco"/>
                  <a:cs typeface="Monaco"/>
                  <a:sym typeface="Monaco"/>
                </a:defRPr>
              </a:pPr>
              <a:r>
                <a:t>47</a:t>
              </a:r>
            </a:p>
            <a:p>
              <a:pPr algn="r">
                <a:lnSpc>
                  <a:spcPct val="90000"/>
                </a:lnSpc>
                <a:defRPr sz="1200">
                  <a:solidFill>
                    <a:srgbClr val="000000"/>
                  </a:solidFill>
                  <a:latin typeface="Monaco"/>
                  <a:ea typeface="Monaco"/>
                  <a:cs typeface="Monaco"/>
                  <a:sym typeface="Monaco"/>
                </a:defRPr>
              </a:pPr>
              <a:r>
                <a:t>48</a:t>
              </a:r>
            </a:p>
            <a:p>
              <a:pPr algn="r">
                <a:lnSpc>
                  <a:spcPct val="90000"/>
                </a:lnSpc>
                <a:defRPr sz="1200">
                  <a:solidFill>
                    <a:srgbClr val="000000"/>
                  </a:solidFill>
                  <a:latin typeface="Monaco"/>
                  <a:ea typeface="Monaco"/>
                  <a:cs typeface="Monaco"/>
                  <a:sym typeface="Monaco"/>
                </a:defRPr>
              </a:pPr>
              <a:r>
                <a:t>49</a:t>
              </a:r>
            </a:p>
            <a:p>
              <a:pPr algn="r">
                <a:lnSpc>
                  <a:spcPct val="90000"/>
                </a:lnSpc>
                <a:defRPr sz="1200">
                  <a:solidFill>
                    <a:srgbClr val="000000"/>
                  </a:solidFill>
                  <a:latin typeface="Monaco"/>
                  <a:ea typeface="Monaco"/>
                  <a:cs typeface="Monaco"/>
                  <a:sym typeface="Monaco"/>
                </a:defRPr>
              </a:pPr>
              <a:r>
                <a:t>50</a:t>
              </a:r>
            </a:p>
            <a:p>
              <a:pPr algn="r">
                <a:lnSpc>
                  <a:spcPct val="90000"/>
                </a:lnSpc>
                <a:defRPr sz="1200">
                  <a:solidFill>
                    <a:srgbClr val="000000"/>
                  </a:solidFill>
                  <a:latin typeface="Monaco"/>
                  <a:ea typeface="Monaco"/>
                  <a:cs typeface="Monaco"/>
                  <a:sym typeface="Monaco"/>
                </a:defRPr>
              </a:pPr>
              <a:r>
                <a:t>51</a:t>
              </a:r>
            </a:p>
            <a:p>
              <a:pPr algn="r">
                <a:lnSpc>
                  <a:spcPct val="90000"/>
                </a:lnSpc>
                <a:defRPr sz="1200">
                  <a:solidFill>
                    <a:srgbClr val="000000"/>
                  </a:solidFill>
                  <a:latin typeface="Monaco"/>
                  <a:ea typeface="Monaco"/>
                  <a:cs typeface="Monaco"/>
                  <a:sym typeface="Monaco"/>
                </a:defRPr>
              </a:pPr>
              <a:r>
                <a:t>52</a:t>
              </a:r>
            </a:p>
            <a:p>
              <a:pPr algn="r">
                <a:lnSpc>
                  <a:spcPct val="90000"/>
                </a:lnSpc>
                <a:defRPr sz="1200">
                  <a:solidFill>
                    <a:srgbClr val="000000"/>
                  </a:solidFill>
                  <a:latin typeface="Monaco"/>
                  <a:ea typeface="Monaco"/>
                  <a:cs typeface="Monaco"/>
                  <a:sym typeface="Monaco"/>
                </a:defRPr>
              </a:pPr>
              <a:r>
                <a:t>53</a:t>
              </a:r>
            </a:p>
          </p:txBody>
        </p:sp>
      </p:grpSp>
      <p:sp>
        <p:nvSpPr>
          <p:cNvPr id="366" name="Analysis of the gut microbiome of obese adolescents"/>
          <p:cNvSpPr txBox="1"/>
          <p:nvPr/>
        </p:nvSpPr>
        <p:spPr>
          <a:xfrm>
            <a:off x="1206500" y="616918"/>
            <a:ext cx="21971000" cy="1433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2023821">
              <a:lnSpc>
                <a:spcPct val="80000"/>
              </a:lnSpc>
              <a:defRPr sz="7054" b="1" spc="-141">
                <a:solidFill>
                  <a:srgbClr val="000000"/>
                </a:solidFill>
              </a:defRPr>
            </a:lvl1pPr>
          </a:lstStyle>
          <a:p>
            <a:r>
              <a:t>Analysis of the gut microbiome of obese adolescents</a:t>
            </a:r>
          </a:p>
        </p:txBody>
      </p:sp>
      <p:sp>
        <p:nvSpPr>
          <p:cNvPr id="367" name="Multi-log order differences…"/>
          <p:cNvSpPr txBox="1"/>
          <p:nvPr/>
        </p:nvSpPr>
        <p:spPr>
          <a:xfrm>
            <a:off x="12963249" y="5205319"/>
            <a:ext cx="5549604" cy="1809527"/>
          </a:xfrm>
          <a:prstGeom prst="rect">
            <a:avLst/>
          </a:prstGeom>
          <a:ln w="38100">
            <a:solidFill>
              <a:schemeClr val="accent4"/>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defRPr sz="3500">
                <a:solidFill>
                  <a:srgbClr val="000000"/>
                </a:solidFill>
                <a:latin typeface="Calibri"/>
                <a:ea typeface="Calibri"/>
                <a:cs typeface="Calibri"/>
                <a:sym typeface="Calibri"/>
              </a:defRPr>
            </a:pPr>
            <a:r>
              <a:t>Multi-log order differences </a:t>
            </a:r>
          </a:p>
          <a:p>
            <a:pPr defTabSz="457200">
              <a:defRPr sz="3500">
                <a:solidFill>
                  <a:srgbClr val="000000"/>
                </a:solidFill>
                <a:latin typeface="Calibri"/>
                <a:ea typeface="Calibri"/>
                <a:cs typeface="Calibri"/>
                <a:sym typeface="Calibri"/>
              </a:defRPr>
            </a:pPr>
            <a:r>
              <a:t>in fecal bacterial abundance</a:t>
            </a:r>
            <a:endParaRPr>
              <a:latin typeface="Times Roman"/>
              <a:ea typeface="Times Roman"/>
              <a:cs typeface="Times Roman"/>
              <a:sym typeface="Times Roman"/>
            </a:endParaRPr>
          </a:p>
          <a:p>
            <a:pPr defTabSz="457200">
              <a:spcBef>
                <a:spcPts val="2000"/>
              </a:spcBef>
              <a:defRPr sz="2500">
                <a:solidFill>
                  <a:srgbClr val="000000"/>
                </a:solidFill>
                <a:latin typeface="Calibri"/>
                <a:ea typeface="Calibri"/>
                <a:cs typeface="Calibri"/>
                <a:sym typeface="Calibri"/>
              </a:defRPr>
            </a:pPr>
            <a:r>
              <a:t>3.8x10</a:t>
            </a:r>
            <a:r>
              <a:rPr baseline="31999"/>
              <a:t>9</a:t>
            </a:r>
            <a:r>
              <a:t> – 5.5x10</a:t>
            </a:r>
            <a:r>
              <a:rPr baseline="31999"/>
              <a:t>11</a:t>
            </a:r>
            <a:r>
              <a:t> bacteria/g dry stool</a:t>
            </a:r>
          </a:p>
        </p:txBody>
      </p:sp>
      <p:sp>
        <p:nvSpPr>
          <p:cNvPr id="368" name="Sample ID"/>
          <p:cNvSpPr txBox="1"/>
          <p:nvPr/>
        </p:nvSpPr>
        <p:spPr>
          <a:xfrm>
            <a:off x="4379900" y="10170084"/>
            <a:ext cx="1761085" cy="523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2800">
                <a:solidFill>
                  <a:srgbClr val="000000"/>
                </a:solidFill>
              </a:defRPr>
            </a:lvl1pPr>
          </a:lstStyle>
          <a:p>
            <a:r>
              <a:t>Sample ID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1" animBg="1" advAuto="0"/>
      <p:bldP spid="367" grpId="2"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Absolute bacteria abundance associated with gut microbiome diversity"/>
          <p:cNvSpPr txBox="1">
            <a:spLocks noGrp="1"/>
          </p:cNvSpPr>
          <p:nvPr>
            <p:ph type="title"/>
          </p:nvPr>
        </p:nvSpPr>
        <p:spPr>
          <a:prstGeom prst="rect">
            <a:avLst/>
          </a:prstGeom>
        </p:spPr>
        <p:txBody>
          <a:bodyPr/>
          <a:lstStyle>
            <a:lvl1pPr defTabSz="1511770">
              <a:defRPr sz="5270" spc="-105"/>
            </a:lvl1pPr>
          </a:lstStyle>
          <a:p>
            <a:r>
              <a:t>Absolute bacteria abundance associated with gut microbiome diversity</a:t>
            </a:r>
          </a:p>
        </p:txBody>
      </p:sp>
      <p:sp>
        <p:nvSpPr>
          <p:cNvPr id="373" name="bacterial diversity                              # bacteria taxa"/>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bacterial diversity                              # bacteria taxa</a:t>
            </a:r>
          </a:p>
        </p:txBody>
      </p:sp>
      <p:pic>
        <p:nvPicPr>
          <p:cNvPr id="374" name="Supp_Fig1a.pdf" descr="Supp_Fig1a.pdf"/>
          <p:cNvPicPr>
            <a:picLocks noChangeAspect="1"/>
          </p:cNvPicPr>
          <p:nvPr/>
        </p:nvPicPr>
        <p:blipFill>
          <a:blip r:embed="rId3"/>
          <a:stretch>
            <a:fillRect/>
          </a:stretch>
        </p:blipFill>
        <p:spPr>
          <a:xfrm>
            <a:off x="711566" y="4616707"/>
            <a:ext cx="12539505" cy="7519605"/>
          </a:xfrm>
          <a:prstGeom prst="rect">
            <a:avLst/>
          </a:prstGeom>
          <a:ln w="12700">
            <a:miter lim="400000"/>
          </a:ln>
        </p:spPr>
      </p:pic>
      <p:sp>
        <p:nvSpPr>
          <p:cNvPr id="375" name="p = 8.45 × 10-5"/>
          <p:cNvSpPr txBox="1"/>
          <p:nvPr/>
        </p:nvSpPr>
        <p:spPr>
          <a:xfrm>
            <a:off x="7238625" y="4131108"/>
            <a:ext cx="3548212" cy="715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90000"/>
              </a:lnSpc>
              <a:spcBef>
                <a:spcPts val="4500"/>
              </a:spcBef>
              <a:defRPr sz="4000">
                <a:solidFill>
                  <a:srgbClr val="000000"/>
                </a:solidFill>
              </a:defRPr>
            </a:pPr>
            <a:r>
              <a:t>p = 8.45 × 10</a:t>
            </a:r>
            <a:r>
              <a:rPr baseline="31999"/>
              <a:t>-5</a:t>
            </a:r>
            <a:r>
              <a:rPr baseline="31999">
                <a:latin typeface="Times Roman"/>
                <a:ea typeface="Times Roman"/>
                <a:cs typeface="Times Roman"/>
                <a:sym typeface="Times Roman"/>
              </a:rPr>
              <a:t> </a:t>
            </a:r>
          </a:p>
        </p:txBody>
      </p:sp>
      <p:grpSp>
        <p:nvGrpSpPr>
          <p:cNvPr id="379" name="Group"/>
          <p:cNvGrpSpPr/>
          <p:nvPr/>
        </p:nvGrpSpPr>
        <p:grpSpPr>
          <a:xfrm>
            <a:off x="11602753" y="4101965"/>
            <a:ext cx="12740755" cy="7856799"/>
            <a:chOff x="0" y="0"/>
            <a:chExt cx="12740753" cy="7856797"/>
          </a:xfrm>
        </p:grpSpPr>
        <p:pic>
          <p:nvPicPr>
            <p:cNvPr id="376" name="Fig1e.pdf" descr="Fig1e.pdf"/>
            <p:cNvPicPr>
              <a:picLocks noChangeAspect="1"/>
            </p:cNvPicPr>
            <p:nvPr/>
          </p:nvPicPr>
          <p:blipFill>
            <a:blip r:embed="rId4"/>
            <a:stretch>
              <a:fillRect/>
            </a:stretch>
          </p:blipFill>
          <p:spPr>
            <a:xfrm>
              <a:off x="0" y="0"/>
              <a:ext cx="12740754" cy="7856798"/>
            </a:xfrm>
            <a:prstGeom prst="rect">
              <a:avLst/>
            </a:prstGeom>
            <a:ln w="12700" cap="flat">
              <a:noFill/>
              <a:miter lim="400000"/>
            </a:ln>
            <a:effectLst/>
          </p:spPr>
        </p:pic>
        <p:sp>
          <p:nvSpPr>
            <p:cNvPr id="377" name="p = 0.0001"/>
            <p:cNvSpPr txBox="1"/>
            <p:nvPr/>
          </p:nvSpPr>
          <p:spPr>
            <a:xfrm>
              <a:off x="7942908" y="62470"/>
              <a:ext cx="2556257" cy="6969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a:lnSpc>
                  <a:spcPct val="90000"/>
                </a:lnSpc>
                <a:spcBef>
                  <a:spcPts val="4500"/>
                </a:spcBef>
                <a:defRPr sz="4000">
                  <a:solidFill>
                    <a:srgbClr val="000000"/>
                  </a:solidFill>
                </a:defRPr>
              </a:lvl1pPr>
            </a:lstStyle>
            <a:p>
              <a:r>
                <a:t>p = 0.0001</a:t>
              </a:r>
            </a:p>
          </p:txBody>
        </p:sp>
        <p:sp>
          <p:nvSpPr>
            <p:cNvPr id="378" name="taxa"/>
            <p:cNvSpPr txBox="1"/>
            <p:nvPr/>
          </p:nvSpPr>
          <p:spPr>
            <a:xfrm rot="16200000">
              <a:off x="-226587" y="1257415"/>
              <a:ext cx="1229325" cy="609856"/>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lnSpc>
                  <a:spcPct val="90000"/>
                </a:lnSpc>
                <a:spcBef>
                  <a:spcPts val="4500"/>
                </a:spcBef>
                <a:defRPr sz="3500">
                  <a:solidFill>
                    <a:srgbClr val="000000"/>
                  </a:solidFill>
                </a:defRPr>
              </a:lvl1pPr>
            </a:lstStyle>
            <a:p>
              <a:r>
                <a:t>taxa</a:t>
              </a: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5" name="Group"/>
          <p:cNvGrpSpPr/>
          <p:nvPr/>
        </p:nvGrpSpPr>
        <p:grpSpPr>
          <a:xfrm>
            <a:off x="1605882" y="4139707"/>
            <a:ext cx="13218579" cy="7727044"/>
            <a:chOff x="0" y="0"/>
            <a:chExt cx="13218577" cy="7727042"/>
          </a:xfrm>
        </p:grpSpPr>
        <p:pic>
          <p:nvPicPr>
            <p:cNvPr id="383" name="Fig1b_final.pdf" descr="Fig1b_final.pdf"/>
            <p:cNvPicPr>
              <a:picLocks noChangeAspect="1"/>
            </p:cNvPicPr>
            <p:nvPr/>
          </p:nvPicPr>
          <p:blipFill>
            <a:blip r:embed="rId3"/>
            <a:srcRect l="9697" t="44282" r="53103" b="28296"/>
            <a:stretch>
              <a:fillRect/>
            </a:stretch>
          </p:blipFill>
          <p:spPr>
            <a:xfrm>
              <a:off x="0" y="0"/>
              <a:ext cx="13218578" cy="6882914"/>
            </a:xfrm>
            <a:prstGeom prst="rect">
              <a:avLst/>
            </a:prstGeom>
            <a:ln w="12700" cap="flat">
              <a:noFill/>
              <a:miter lim="400000"/>
            </a:ln>
            <a:effectLst/>
          </p:spPr>
        </p:pic>
        <p:sp>
          <p:nvSpPr>
            <p:cNvPr id="384" name="Line"/>
            <p:cNvSpPr/>
            <p:nvPr/>
          </p:nvSpPr>
          <p:spPr>
            <a:xfrm flipV="1">
              <a:off x="6806925" y="133340"/>
              <a:ext cx="1" cy="7593703"/>
            </a:xfrm>
            <a:prstGeom prst="line">
              <a:avLst/>
            </a:prstGeom>
            <a:noFill/>
            <a:ln w="25400" cap="flat">
              <a:solidFill>
                <a:srgbClr val="5E5E5E"/>
              </a:solidFill>
              <a:custDash>
                <a:ds d="200000" sp="200000"/>
              </a:custDash>
              <a:miter lim="400000"/>
            </a:ln>
            <a:effectLst/>
          </p:spPr>
          <p:txBody>
            <a:bodyPr wrap="square" lIns="50800" tIns="50800" rIns="50800" bIns="50800" numCol="1" anchor="ctr">
              <a:noAutofit/>
            </a:bodyPr>
            <a:lstStyle/>
            <a:p>
              <a:endParaRPr/>
            </a:p>
          </p:txBody>
        </p:sp>
      </p:grpSp>
      <p:sp>
        <p:nvSpPr>
          <p:cNvPr id="386" name="Difference in absolute abundance: intrinsic to gut Mb or host influence"/>
          <p:cNvSpPr txBox="1">
            <a:spLocks noGrp="1"/>
          </p:cNvSpPr>
          <p:nvPr>
            <p:ph type="title"/>
          </p:nvPr>
        </p:nvSpPr>
        <p:spPr>
          <a:prstGeom prst="rect">
            <a:avLst/>
          </a:prstGeom>
        </p:spPr>
        <p:txBody>
          <a:bodyPr/>
          <a:lstStyle>
            <a:lvl1pPr defTabSz="1536153">
              <a:defRPr sz="5355" spc="-107"/>
            </a:lvl1pPr>
          </a:lstStyle>
          <a:p>
            <a:r>
              <a:t>Difference in absolute abundance: intrinsic to gut Mb or host influence </a:t>
            </a:r>
          </a:p>
        </p:txBody>
      </p:sp>
      <p:sp>
        <p:nvSpPr>
          <p:cNvPr id="387" name="Slide Subtitle"/>
          <p:cNvSpPr txBox="1">
            <a:spLocks noGrp="1"/>
          </p:cNvSpPr>
          <p:nvPr>
            <p:ph type="body" idx="21"/>
          </p:nvPr>
        </p:nvSpPr>
        <p:spPr>
          <a:prstGeom prst="rect">
            <a:avLst/>
          </a:prstGeom>
        </p:spPr>
        <p:txBody>
          <a:bodyPr/>
          <a:lstStyle/>
          <a:p>
            <a:endParaRPr/>
          </a:p>
        </p:txBody>
      </p:sp>
      <p:grpSp>
        <p:nvGrpSpPr>
          <p:cNvPr id="446" name="Group"/>
          <p:cNvGrpSpPr/>
          <p:nvPr/>
        </p:nvGrpSpPr>
        <p:grpSpPr>
          <a:xfrm>
            <a:off x="2754312" y="3729822"/>
            <a:ext cx="11431114" cy="6141517"/>
            <a:chOff x="0" y="0"/>
            <a:chExt cx="11431112" cy="6141515"/>
          </a:xfrm>
        </p:grpSpPr>
        <p:grpSp>
          <p:nvGrpSpPr>
            <p:cNvPr id="416" name="Group"/>
            <p:cNvGrpSpPr/>
            <p:nvPr/>
          </p:nvGrpSpPr>
          <p:grpSpPr>
            <a:xfrm>
              <a:off x="0" y="3051881"/>
              <a:ext cx="5359677" cy="3089635"/>
              <a:chOff x="0" y="0"/>
              <a:chExt cx="5359676" cy="3089634"/>
            </a:xfrm>
          </p:grpSpPr>
          <p:sp>
            <p:nvSpPr>
              <p:cNvPr id="388" name="Arrow 7"/>
              <p:cNvSpPr/>
              <p:nvPr/>
            </p:nvSpPr>
            <p:spPr>
              <a:xfrm rot="7488755">
                <a:off x="2605864" y="123898"/>
                <a:ext cx="911367" cy="1166276"/>
              </a:xfrm>
              <a:custGeom>
                <a:avLst/>
                <a:gdLst/>
                <a:ahLst/>
                <a:cxnLst>
                  <a:cxn ang="0">
                    <a:pos x="wd2" y="hd2"/>
                  </a:cxn>
                  <a:cxn ang="5400000">
                    <a:pos x="wd2" y="hd2"/>
                  </a:cxn>
                  <a:cxn ang="10800000">
                    <a:pos x="wd2" y="hd2"/>
                  </a:cxn>
                  <a:cxn ang="16200000">
                    <a:pos x="wd2" y="hd2"/>
                  </a:cxn>
                </a:cxnLst>
                <a:rect l="0" t="0" r="r" b="b"/>
                <a:pathLst>
                  <a:path w="21600" h="21600" extrusionOk="0">
                    <a:moveTo>
                      <a:pt x="7367" y="0"/>
                    </a:moveTo>
                    <a:lnTo>
                      <a:pt x="0" y="7818"/>
                    </a:lnTo>
                    <a:lnTo>
                      <a:pt x="4127" y="7818"/>
                    </a:lnTo>
                    <a:cubicBezTo>
                      <a:pt x="4127" y="7860"/>
                      <a:pt x="4125" y="7904"/>
                      <a:pt x="4125" y="7946"/>
                    </a:cubicBezTo>
                    <a:cubicBezTo>
                      <a:pt x="4125" y="15487"/>
                      <a:pt x="11948" y="21600"/>
                      <a:pt x="21598" y="21600"/>
                    </a:cubicBezTo>
                    <a:cubicBezTo>
                      <a:pt x="21598" y="21600"/>
                      <a:pt x="21600" y="21600"/>
                      <a:pt x="21600" y="21600"/>
                    </a:cubicBezTo>
                    <a:lnTo>
                      <a:pt x="21600" y="16556"/>
                    </a:lnTo>
                    <a:cubicBezTo>
                      <a:pt x="21600" y="16556"/>
                      <a:pt x="21598" y="16556"/>
                      <a:pt x="21598" y="16556"/>
                    </a:cubicBezTo>
                    <a:cubicBezTo>
                      <a:pt x="15512" y="16556"/>
                      <a:pt x="10578" y="12702"/>
                      <a:pt x="10578" y="7946"/>
                    </a:cubicBezTo>
                    <a:cubicBezTo>
                      <a:pt x="10578" y="7903"/>
                      <a:pt x="10582" y="7860"/>
                      <a:pt x="10582" y="7818"/>
                    </a:cubicBezTo>
                    <a:lnTo>
                      <a:pt x="14736" y="7818"/>
                    </a:lnTo>
                    <a:lnTo>
                      <a:pt x="7367" y="0"/>
                    </a:lnTo>
                    <a:close/>
                  </a:path>
                </a:pathLst>
              </a:custGeom>
              <a:solidFill>
                <a:srgbClr val="EFDC9E">
                  <a:alpha val="83238"/>
                </a:srgbClr>
              </a:solidFill>
              <a:ln w="12700" cap="flat">
                <a:noFill/>
                <a:miter lim="400000"/>
              </a:ln>
              <a:effectLst/>
            </p:spPr>
            <p:txBody>
              <a:bodyPr wrap="square" lIns="50800" tIns="50800" rIns="50800" bIns="50800" numCol="1" anchor="ctr">
                <a:noAutofit/>
              </a:bodyPr>
              <a:lstStyle/>
              <a:p>
                <a:pPr defTabSz="584200">
                  <a:defRPr sz="2200">
                    <a:solidFill>
                      <a:schemeClr val="accent5">
                        <a:hueOff val="-82419"/>
                        <a:satOff val="-9513"/>
                        <a:lumOff val="-16343"/>
                      </a:schemeClr>
                    </a:solidFill>
                    <a:latin typeface="Helvetica Neue Medium"/>
                    <a:ea typeface="Helvetica Neue Medium"/>
                    <a:cs typeface="Helvetica Neue Medium"/>
                    <a:sym typeface="Helvetica Neue Medium"/>
                  </a:defRPr>
                </a:pPr>
                <a:endParaRPr/>
              </a:p>
            </p:txBody>
          </p:sp>
          <p:grpSp>
            <p:nvGrpSpPr>
              <p:cNvPr id="412" name="Group"/>
              <p:cNvGrpSpPr/>
              <p:nvPr/>
            </p:nvGrpSpPr>
            <p:grpSpPr>
              <a:xfrm>
                <a:off x="3881844" y="11779"/>
                <a:ext cx="1477833" cy="2834898"/>
                <a:chOff x="0" y="0"/>
                <a:chExt cx="1477832" cy="2834897"/>
              </a:xfrm>
            </p:grpSpPr>
            <p:sp>
              <p:nvSpPr>
                <p:cNvPr id="389" name="Rectangle"/>
                <p:cNvSpPr/>
                <p:nvPr/>
              </p:nvSpPr>
              <p:spPr>
                <a:xfrm>
                  <a:off x="207246" y="1028250"/>
                  <a:ext cx="1063340" cy="553904"/>
                </a:xfrm>
                <a:prstGeom prst="rect">
                  <a:avLst/>
                </a:prstGeom>
                <a:solidFill>
                  <a:srgbClr val="929292"/>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90" name="Shape"/>
                <p:cNvSpPr/>
                <p:nvPr/>
              </p:nvSpPr>
              <p:spPr>
                <a:xfrm>
                  <a:off x="201187" y="1057221"/>
                  <a:ext cx="1075457" cy="1777677"/>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929292"/>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91" name="Rectangle"/>
                <p:cNvSpPr/>
                <p:nvPr/>
              </p:nvSpPr>
              <p:spPr>
                <a:xfrm>
                  <a:off x="55888" y="935414"/>
                  <a:ext cx="1366056" cy="206468"/>
                </a:xfrm>
                <a:prstGeom prst="rect">
                  <a:avLst/>
                </a:prstGeom>
                <a:solidFill>
                  <a:srgbClr val="5E5E5E"/>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92" name="Rectangle"/>
                <p:cNvSpPr/>
                <p:nvPr/>
              </p:nvSpPr>
              <p:spPr>
                <a:xfrm>
                  <a:off x="0" y="986461"/>
                  <a:ext cx="1477833" cy="104373"/>
                </a:xfrm>
                <a:prstGeom prst="rect">
                  <a:avLst/>
                </a:prstGeom>
                <a:solidFill>
                  <a:srgbClr val="D6D5D5"/>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93" name="Rounded Rectangle"/>
                <p:cNvSpPr/>
                <p:nvPr/>
              </p:nvSpPr>
              <p:spPr>
                <a:xfrm>
                  <a:off x="929512" y="680125"/>
                  <a:ext cx="142962" cy="145032"/>
                </a:xfrm>
                <a:prstGeom prst="roundRect">
                  <a:avLst>
                    <a:gd name="adj" fmla="val 17046"/>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94" name="Rounded Rectangle"/>
                <p:cNvSpPr/>
                <p:nvPr/>
              </p:nvSpPr>
              <p:spPr>
                <a:xfrm>
                  <a:off x="946509" y="565655"/>
                  <a:ext cx="108969" cy="114080"/>
                </a:xfrm>
                <a:prstGeom prst="roundRect">
                  <a:avLst>
                    <a:gd name="adj" fmla="val 17591"/>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95" name="Rounded Rectangle"/>
                <p:cNvSpPr/>
                <p:nvPr/>
              </p:nvSpPr>
              <p:spPr>
                <a:xfrm>
                  <a:off x="946509" y="485010"/>
                  <a:ext cx="108969" cy="82129"/>
                </a:xfrm>
                <a:prstGeom prst="roundRect">
                  <a:avLst>
                    <a:gd name="adj" fmla="val 23340"/>
                  </a:avLst>
                </a:prstGeom>
                <a:solidFill>
                  <a:schemeClr val="accent5">
                    <a:lumOff val="-29866"/>
                  </a:schemeClr>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96" name="Rounded Rectangle"/>
                <p:cNvSpPr/>
                <p:nvPr/>
              </p:nvSpPr>
              <p:spPr>
                <a:xfrm>
                  <a:off x="963505" y="343078"/>
                  <a:ext cx="74977" cy="145032"/>
                </a:xfrm>
                <a:prstGeom prst="roundRect">
                  <a:avLst>
                    <a:gd name="adj" fmla="val 32503"/>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97" name="Rectangle"/>
                <p:cNvSpPr/>
                <p:nvPr/>
              </p:nvSpPr>
              <p:spPr>
                <a:xfrm rot="16200000">
                  <a:off x="813618" y="157844"/>
                  <a:ext cx="374752" cy="59064"/>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98" name="Rectangle"/>
                <p:cNvSpPr/>
                <p:nvPr/>
              </p:nvSpPr>
              <p:spPr>
                <a:xfrm rot="10800000" flipH="1">
                  <a:off x="513929" y="2472707"/>
                  <a:ext cx="203837" cy="59064"/>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399" name="Rectangle"/>
                <p:cNvSpPr/>
                <p:nvPr/>
              </p:nvSpPr>
              <p:spPr>
                <a:xfrm rot="16200000">
                  <a:off x="532069" y="763564"/>
                  <a:ext cx="289373" cy="59064"/>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00" name="Oval"/>
                <p:cNvSpPr/>
                <p:nvPr/>
              </p:nvSpPr>
              <p:spPr>
                <a:xfrm>
                  <a:off x="212785" y="2448463"/>
                  <a:ext cx="1063340" cy="374753"/>
                </a:xfrm>
                <a:prstGeom prst="ellipse">
                  <a:avLst/>
                </a:prstGeom>
                <a:solidFill>
                  <a:srgbClr val="E7B8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01" name="Rectangle"/>
                <p:cNvSpPr/>
                <p:nvPr/>
              </p:nvSpPr>
              <p:spPr>
                <a:xfrm>
                  <a:off x="210287" y="1705244"/>
                  <a:ext cx="1057257" cy="923055"/>
                </a:xfrm>
                <a:prstGeom prst="rect">
                  <a:avLst/>
                </a:prstGeom>
                <a:solidFill>
                  <a:srgbClr val="E7B8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02" name="Rounded Rectangle"/>
                <p:cNvSpPr/>
                <p:nvPr/>
              </p:nvSpPr>
              <p:spPr>
                <a:xfrm>
                  <a:off x="931079" y="1792040"/>
                  <a:ext cx="142962" cy="145363"/>
                </a:xfrm>
                <a:prstGeom prst="roundRect">
                  <a:avLst>
                    <a:gd name="adj" fmla="val 15252"/>
                  </a:avLst>
                </a:prstGeom>
                <a:solidFill>
                  <a:srgbClr val="D6D5D5"/>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03" name="Rectangle"/>
                <p:cNvSpPr/>
                <p:nvPr/>
              </p:nvSpPr>
              <p:spPr>
                <a:xfrm rot="16200000">
                  <a:off x="-179690" y="1620122"/>
                  <a:ext cx="1040860" cy="102640"/>
                </a:xfrm>
                <a:prstGeom prst="rect">
                  <a:avLst/>
                </a:prstGeom>
                <a:solidFill>
                  <a:srgbClr val="D6D5D5"/>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04" name="Rectangle"/>
                <p:cNvSpPr/>
                <p:nvPr/>
              </p:nvSpPr>
              <p:spPr>
                <a:xfrm rot="16200000">
                  <a:off x="480564" y="1288037"/>
                  <a:ext cx="1040860" cy="102640"/>
                </a:xfrm>
                <a:prstGeom prst="rect">
                  <a:avLst/>
                </a:prstGeom>
                <a:solidFill>
                  <a:srgbClr val="D6D5D5"/>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05" name="Rectangle"/>
                <p:cNvSpPr/>
                <p:nvPr/>
              </p:nvSpPr>
              <p:spPr>
                <a:xfrm rot="16200000">
                  <a:off x="-656231" y="1300672"/>
                  <a:ext cx="2396402" cy="61474"/>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06" name="Rectangle"/>
                <p:cNvSpPr/>
                <p:nvPr/>
              </p:nvSpPr>
              <p:spPr>
                <a:xfrm rot="16200000">
                  <a:off x="59079" y="1557827"/>
                  <a:ext cx="1535247" cy="59064"/>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07" name="Rectangle"/>
                <p:cNvSpPr/>
                <p:nvPr/>
              </p:nvSpPr>
              <p:spPr>
                <a:xfrm rot="10800000" flipH="1">
                  <a:off x="724784" y="1977778"/>
                  <a:ext cx="203838" cy="59064"/>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08" name="Rectangle"/>
                <p:cNvSpPr/>
                <p:nvPr/>
              </p:nvSpPr>
              <p:spPr>
                <a:xfrm rot="10800000" flipH="1">
                  <a:off x="724784" y="2197915"/>
                  <a:ext cx="203838" cy="59063"/>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09" name="Rectangle"/>
                <p:cNvSpPr/>
                <p:nvPr/>
              </p:nvSpPr>
              <p:spPr>
                <a:xfrm rot="16200000">
                  <a:off x="608037" y="1196151"/>
                  <a:ext cx="1134496" cy="59063"/>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10" name="Line"/>
                <p:cNvSpPr/>
                <p:nvPr/>
              </p:nvSpPr>
              <p:spPr>
                <a:xfrm>
                  <a:off x="1176257" y="351177"/>
                  <a:ext cx="256176" cy="3150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86" y="14001"/>
                      </a:lnTo>
                      <a:lnTo>
                        <a:pt x="5833" y="7058"/>
                      </a:lnTo>
                      <a:lnTo>
                        <a:pt x="12512" y="3278"/>
                      </a:lnTo>
                      <a:lnTo>
                        <a:pt x="21600" y="0"/>
                      </a:lnTo>
                    </a:path>
                  </a:pathLst>
                </a:custGeom>
                <a:noFill/>
                <a:ln w="88900" cap="flat">
                  <a:solidFill>
                    <a:srgbClr val="929292"/>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11" name="Line"/>
                <p:cNvSpPr/>
                <p:nvPr/>
              </p:nvSpPr>
              <p:spPr>
                <a:xfrm>
                  <a:off x="675691" y="377104"/>
                  <a:ext cx="33999" cy="271559"/>
                </a:xfrm>
                <a:custGeom>
                  <a:avLst/>
                  <a:gdLst/>
                  <a:ahLst/>
                  <a:cxnLst>
                    <a:cxn ang="0">
                      <a:pos x="wd2" y="hd2"/>
                    </a:cxn>
                    <a:cxn ang="5400000">
                      <a:pos x="wd2" y="hd2"/>
                    </a:cxn>
                    <a:cxn ang="10800000">
                      <a:pos x="wd2" y="hd2"/>
                    </a:cxn>
                    <a:cxn ang="16200000">
                      <a:pos x="wd2" y="hd2"/>
                    </a:cxn>
                  </a:cxnLst>
                  <a:rect l="0" t="0" r="r" b="b"/>
                  <a:pathLst>
                    <a:path w="21600" h="21600" extrusionOk="0">
                      <a:moveTo>
                        <a:pt x="1310" y="21600"/>
                      </a:moveTo>
                      <a:lnTo>
                        <a:pt x="0" y="15202"/>
                      </a:lnTo>
                      <a:lnTo>
                        <a:pt x="4810" y="5905"/>
                      </a:lnTo>
                      <a:lnTo>
                        <a:pt x="21600" y="0"/>
                      </a:lnTo>
                    </a:path>
                  </a:pathLst>
                </a:custGeom>
                <a:noFill/>
                <a:ln w="63500" cap="flat">
                  <a:solidFill>
                    <a:srgbClr val="929292"/>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sp>
            <p:nvSpPr>
              <p:cNvPr id="413" name="Rectangle"/>
              <p:cNvSpPr/>
              <p:nvPr/>
            </p:nvSpPr>
            <p:spPr>
              <a:xfrm>
                <a:off x="1196499" y="1000411"/>
                <a:ext cx="810700" cy="654434"/>
              </a:xfrm>
              <a:prstGeom prst="rect">
                <a:avLst/>
              </a:prstGeom>
              <a:solidFill>
                <a:srgbClr val="E7B8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14" name="Low biomass…"/>
              <p:cNvSpPr txBox="1"/>
              <p:nvPr/>
            </p:nvSpPr>
            <p:spPr>
              <a:xfrm>
                <a:off x="0" y="1680460"/>
                <a:ext cx="3224275" cy="14091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defTabSz="825500">
                  <a:defRPr sz="3500" b="1">
                    <a:solidFill>
                      <a:srgbClr val="E7B800"/>
                    </a:solidFill>
                  </a:defRPr>
                </a:pPr>
                <a:r>
                  <a:t>Low biomass</a:t>
                </a:r>
              </a:p>
              <a:p>
                <a:pPr defTabSz="825500">
                  <a:defRPr sz="3500">
                    <a:solidFill>
                      <a:srgbClr val="E7B800"/>
                    </a:solidFill>
                  </a:defRPr>
                </a:pPr>
                <a:r>
                  <a:t>(n=4)</a:t>
                </a:r>
              </a:p>
            </p:txBody>
          </p:sp>
          <p:pic>
            <p:nvPicPr>
              <p:cNvPr id="415" name="Image" descr="Image"/>
              <p:cNvPicPr>
                <a:picLocks noChangeAspect="1"/>
              </p:cNvPicPr>
              <p:nvPr/>
            </p:nvPicPr>
            <p:blipFill>
              <a:blip r:embed="rId4"/>
              <a:srcRect b="17549"/>
              <a:stretch>
                <a:fillRect/>
              </a:stretch>
            </p:blipFill>
            <p:spPr>
              <a:xfrm>
                <a:off x="706865" y="377451"/>
                <a:ext cx="1810564" cy="1492811"/>
              </a:xfrm>
              <a:prstGeom prst="rect">
                <a:avLst/>
              </a:prstGeom>
              <a:ln w="12700" cap="flat">
                <a:noFill/>
                <a:miter lim="400000"/>
              </a:ln>
              <a:effectLst/>
            </p:spPr>
          </p:pic>
        </p:grpSp>
        <p:grpSp>
          <p:nvGrpSpPr>
            <p:cNvPr id="445" name="Group"/>
            <p:cNvGrpSpPr/>
            <p:nvPr/>
          </p:nvGrpSpPr>
          <p:grpSpPr>
            <a:xfrm>
              <a:off x="5981068" y="-1"/>
              <a:ext cx="5450045" cy="2983565"/>
              <a:chOff x="0" y="0"/>
              <a:chExt cx="5450043" cy="2983563"/>
            </a:xfrm>
          </p:grpSpPr>
          <p:sp>
            <p:nvSpPr>
              <p:cNvPr id="417" name="Arrow 7"/>
              <p:cNvSpPr/>
              <p:nvPr/>
            </p:nvSpPr>
            <p:spPr>
              <a:xfrm rot="7488755">
                <a:off x="2695413" y="123675"/>
                <a:ext cx="909724" cy="1164173"/>
              </a:xfrm>
              <a:custGeom>
                <a:avLst/>
                <a:gdLst/>
                <a:ahLst/>
                <a:cxnLst>
                  <a:cxn ang="0">
                    <a:pos x="wd2" y="hd2"/>
                  </a:cxn>
                  <a:cxn ang="5400000">
                    <a:pos x="wd2" y="hd2"/>
                  </a:cxn>
                  <a:cxn ang="10800000">
                    <a:pos x="wd2" y="hd2"/>
                  </a:cxn>
                  <a:cxn ang="16200000">
                    <a:pos x="wd2" y="hd2"/>
                  </a:cxn>
                </a:cxnLst>
                <a:rect l="0" t="0" r="r" b="b"/>
                <a:pathLst>
                  <a:path w="21600" h="21600" extrusionOk="0">
                    <a:moveTo>
                      <a:pt x="7367" y="0"/>
                    </a:moveTo>
                    <a:lnTo>
                      <a:pt x="0" y="7818"/>
                    </a:lnTo>
                    <a:lnTo>
                      <a:pt x="4127" y="7818"/>
                    </a:lnTo>
                    <a:cubicBezTo>
                      <a:pt x="4127" y="7860"/>
                      <a:pt x="4125" y="7904"/>
                      <a:pt x="4125" y="7946"/>
                    </a:cubicBezTo>
                    <a:cubicBezTo>
                      <a:pt x="4125" y="15487"/>
                      <a:pt x="11948" y="21600"/>
                      <a:pt x="21598" y="21600"/>
                    </a:cubicBezTo>
                    <a:cubicBezTo>
                      <a:pt x="21598" y="21600"/>
                      <a:pt x="21600" y="21600"/>
                      <a:pt x="21600" y="21600"/>
                    </a:cubicBezTo>
                    <a:lnTo>
                      <a:pt x="21600" y="16556"/>
                    </a:lnTo>
                    <a:cubicBezTo>
                      <a:pt x="21600" y="16556"/>
                      <a:pt x="21598" y="16556"/>
                      <a:pt x="21598" y="16556"/>
                    </a:cubicBezTo>
                    <a:cubicBezTo>
                      <a:pt x="15512" y="16556"/>
                      <a:pt x="10578" y="12702"/>
                      <a:pt x="10578" y="7946"/>
                    </a:cubicBezTo>
                    <a:cubicBezTo>
                      <a:pt x="10578" y="7903"/>
                      <a:pt x="10582" y="7860"/>
                      <a:pt x="10582" y="7818"/>
                    </a:cubicBezTo>
                    <a:lnTo>
                      <a:pt x="14736" y="7818"/>
                    </a:lnTo>
                    <a:lnTo>
                      <a:pt x="7367" y="0"/>
                    </a:lnTo>
                    <a:close/>
                  </a:path>
                </a:pathLst>
              </a:custGeom>
              <a:solidFill>
                <a:srgbClr val="A8CEEC">
                  <a:alpha val="62561"/>
                </a:srgbClr>
              </a:solidFill>
              <a:ln w="12700" cap="flat">
                <a:noFill/>
                <a:miter lim="400000"/>
              </a:ln>
              <a:effectLst/>
            </p:spPr>
            <p:txBody>
              <a:bodyPr wrap="square" lIns="50800" tIns="50800" rIns="50800" bIns="50800" numCol="1" anchor="ctr">
                <a:noAutofit/>
              </a:bodyPr>
              <a:lstStyle/>
              <a:p>
                <a:pPr defTabSz="584200">
                  <a:defRPr sz="2200">
                    <a:solidFill>
                      <a:schemeClr val="accent5">
                        <a:hueOff val="-82419"/>
                        <a:satOff val="-9513"/>
                        <a:lumOff val="-16343"/>
                      </a:schemeClr>
                    </a:solidFill>
                    <a:latin typeface="Helvetica Neue Medium"/>
                    <a:ea typeface="Helvetica Neue Medium"/>
                    <a:cs typeface="Helvetica Neue Medium"/>
                    <a:sym typeface="Helvetica Neue Medium"/>
                  </a:defRPr>
                </a:pPr>
                <a:endParaRPr/>
              </a:p>
            </p:txBody>
          </p:sp>
          <p:grpSp>
            <p:nvGrpSpPr>
              <p:cNvPr id="441" name="Group"/>
              <p:cNvGrpSpPr/>
              <p:nvPr/>
            </p:nvGrpSpPr>
            <p:grpSpPr>
              <a:xfrm>
                <a:off x="3974875" y="17956"/>
                <a:ext cx="1475169" cy="2829788"/>
                <a:chOff x="0" y="0"/>
                <a:chExt cx="1475168" cy="2829786"/>
              </a:xfrm>
            </p:grpSpPr>
            <p:sp>
              <p:nvSpPr>
                <p:cNvPr id="418" name="Rectangle"/>
                <p:cNvSpPr/>
                <p:nvPr/>
              </p:nvSpPr>
              <p:spPr>
                <a:xfrm>
                  <a:off x="206872" y="1026397"/>
                  <a:ext cx="1061424" cy="552906"/>
                </a:xfrm>
                <a:prstGeom prst="rect">
                  <a:avLst/>
                </a:prstGeom>
                <a:solidFill>
                  <a:srgbClr val="929292"/>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19" name="Shape"/>
                <p:cNvSpPr/>
                <p:nvPr/>
              </p:nvSpPr>
              <p:spPr>
                <a:xfrm>
                  <a:off x="200825" y="1055316"/>
                  <a:ext cx="1073518" cy="1774471"/>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929292"/>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20" name="Rectangle"/>
                <p:cNvSpPr/>
                <p:nvPr/>
              </p:nvSpPr>
              <p:spPr>
                <a:xfrm>
                  <a:off x="55788" y="933728"/>
                  <a:ext cx="1363592" cy="206095"/>
                </a:xfrm>
                <a:prstGeom prst="rect">
                  <a:avLst/>
                </a:prstGeom>
                <a:solidFill>
                  <a:srgbClr val="5E5E5E"/>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21" name="Rectangle"/>
                <p:cNvSpPr/>
                <p:nvPr/>
              </p:nvSpPr>
              <p:spPr>
                <a:xfrm>
                  <a:off x="0" y="984683"/>
                  <a:ext cx="1475169" cy="104185"/>
                </a:xfrm>
                <a:prstGeom prst="rect">
                  <a:avLst/>
                </a:prstGeom>
                <a:solidFill>
                  <a:srgbClr val="D6D5D5"/>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22" name="Rounded Rectangle"/>
                <p:cNvSpPr/>
                <p:nvPr/>
              </p:nvSpPr>
              <p:spPr>
                <a:xfrm>
                  <a:off x="927837" y="678899"/>
                  <a:ext cx="142704" cy="144770"/>
                </a:xfrm>
                <a:prstGeom prst="roundRect">
                  <a:avLst>
                    <a:gd name="adj" fmla="val 17046"/>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23" name="Rounded Rectangle"/>
                <p:cNvSpPr/>
                <p:nvPr/>
              </p:nvSpPr>
              <p:spPr>
                <a:xfrm>
                  <a:off x="944802" y="564635"/>
                  <a:ext cx="108774" cy="113875"/>
                </a:xfrm>
                <a:prstGeom prst="roundRect">
                  <a:avLst>
                    <a:gd name="adj" fmla="val 17591"/>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24" name="Rounded Rectangle"/>
                <p:cNvSpPr/>
                <p:nvPr/>
              </p:nvSpPr>
              <p:spPr>
                <a:xfrm>
                  <a:off x="944802" y="484136"/>
                  <a:ext cx="108774" cy="81981"/>
                </a:xfrm>
                <a:prstGeom prst="roundRect">
                  <a:avLst>
                    <a:gd name="adj" fmla="val 23340"/>
                  </a:avLst>
                </a:prstGeom>
                <a:solidFill>
                  <a:schemeClr val="accent5">
                    <a:lumOff val="-29866"/>
                  </a:schemeClr>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25" name="Rounded Rectangle"/>
                <p:cNvSpPr/>
                <p:nvPr/>
              </p:nvSpPr>
              <p:spPr>
                <a:xfrm>
                  <a:off x="961768" y="342460"/>
                  <a:ext cx="74842" cy="144770"/>
                </a:xfrm>
                <a:prstGeom prst="roundRect">
                  <a:avLst>
                    <a:gd name="adj" fmla="val 32503"/>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26" name="Rectangle"/>
                <p:cNvSpPr/>
                <p:nvPr/>
              </p:nvSpPr>
              <p:spPr>
                <a:xfrm rot="16200000">
                  <a:off x="812151" y="157560"/>
                  <a:ext cx="374077" cy="58956"/>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27" name="Rectangle"/>
                <p:cNvSpPr/>
                <p:nvPr/>
              </p:nvSpPr>
              <p:spPr>
                <a:xfrm rot="10800000" flipH="1">
                  <a:off x="513002" y="2468250"/>
                  <a:ext cx="203470" cy="58957"/>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28" name="Rectangle"/>
                <p:cNvSpPr/>
                <p:nvPr/>
              </p:nvSpPr>
              <p:spPr>
                <a:xfrm rot="16200000">
                  <a:off x="531110" y="762188"/>
                  <a:ext cx="288851" cy="58957"/>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29" name="Oval"/>
                <p:cNvSpPr/>
                <p:nvPr/>
              </p:nvSpPr>
              <p:spPr>
                <a:xfrm>
                  <a:off x="212402" y="2444049"/>
                  <a:ext cx="1061423" cy="374077"/>
                </a:xfrm>
                <a:prstGeom prst="ellipse">
                  <a:avLst/>
                </a:prstGeom>
                <a:solidFill>
                  <a:srgbClr val="2E9FDF"/>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30" name="Rectangle"/>
                <p:cNvSpPr/>
                <p:nvPr/>
              </p:nvSpPr>
              <p:spPr>
                <a:xfrm>
                  <a:off x="209908" y="1702170"/>
                  <a:ext cx="1055351" cy="921391"/>
                </a:xfrm>
                <a:prstGeom prst="rect">
                  <a:avLst/>
                </a:prstGeom>
                <a:solidFill>
                  <a:srgbClr val="2E9FDF"/>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31" name="Rounded Rectangle"/>
                <p:cNvSpPr/>
                <p:nvPr/>
              </p:nvSpPr>
              <p:spPr>
                <a:xfrm>
                  <a:off x="929401" y="1788809"/>
                  <a:ext cx="142704" cy="145101"/>
                </a:xfrm>
                <a:prstGeom prst="roundRect">
                  <a:avLst>
                    <a:gd name="adj" fmla="val 15252"/>
                  </a:avLst>
                </a:prstGeom>
                <a:solidFill>
                  <a:srgbClr val="D6D5D5"/>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32" name="Rectangle"/>
                <p:cNvSpPr/>
                <p:nvPr/>
              </p:nvSpPr>
              <p:spPr>
                <a:xfrm rot="16200000">
                  <a:off x="-179366" y="1617202"/>
                  <a:ext cx="1038983" cy="102455"/>
                </a:xfrm>
                <a:prstGeom prst="rect">
                  <a:avLst/>
                </a:prstGeom>
                <a:solidFill>
                  <a:srgbClr val="D6D5D5"/>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33" name="Rectangle"/>
                <p:cNvSpPr/>
                <p:nvPr/>
              </p:nvSpPr>
              <p:spPr>
                <a:xfrm rot="16200000">
                  <a:off x="479698" y="1285715"/>
                  <a:ext cx="1038983" cy="102455"/>
                </a:xfrm>
                <a:prstGeom prst="rect">
                  <a:avLst/>
                </a:prstGeom>
                <a:solidFill>
                  <a:srgbClr val="D6D5D5"/>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34" name="Rectangle"/>
                <p:cNvSpPr/>
                <p:nvPr/>
              </p:nvSpPr>
              <p:spPr>
                <a:xfrm rot="16200000">
                  <a:off x="-655048" y="1298327"/>
                  <a:ext cx="2392082" cy="61364"/>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35" name="Rectangle"/>
                <p:cNvSpPr/>
                <p:nvPr/>
              </p:nvSpPr>
              <p:spPr>
                <a:xfrm rot="16200000">
                  <a:off x="58972" y="1555019"/>
                  <a:ext cx="1532480" cy="58957"/>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36" name="Rectangle"/>
                <p:cNvSpPr/>
                <p:nvPr/>
              </p:nvSpPr>
              <p:spPr>
                <a:xfrm rot="10800000" flipH="1">
                  <a:off x="723477" y="1974213"/>
                  <a:ext cx="203470" cy="58957"/>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37" name="Rectangle"/>
                <p:cNvSpPr/>
                <p:nvPr/>
              </p:nvSpPr>
              <p:spPr>
                <a:xfrm rot="10800000" flipH="1">
                  <a:off x="723477" y="2193953"/>
                  <a:ext cx="203470" cy="58957"/>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38" name="Rectangle"/>
                <p:cNvSpPr/>
                <p:nvPr/>
              </p:nvSpPr>
              <p:spPr>
                <a:xfrm rot="16200000">
                  <a:off x="606940" y="1193994"/>
                  <a:ext cx="1132452" cy="58957"/>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39" name="Line"/>
                <p:cNvSpPr/>
                <p:nvPr/>
              </p:nvSpPr>
              <p:spPr>
                <a:xfrm>
                  <a:off x="1174136" y="350544"/>
                  <a:ext cx="255715" cy="31447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86" y="14001"/>
                      </a:lnTo>
                      <a:lnTo>
                        <a:pt x="5833" y="7058"/>
                      </a:lnTo>
                      <a:lnTo>
                        <a:pt x="12512" y="3278"/>
                      </a:lnTo>
                      <a:lnTo>
                        <a:pt x="21600" y="0"/>
                      </a:lnTo>
                    </a:path>
                  </a:pathLst>
                </a:custGeom>
                <a:noFill/>
                <a:ln w="88900" cap="flat">
                  <a:solidFill>
                    <a:srgbClr val="929292"/>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40" name="Line"/>
                <p:cNvSpPr/>
                <p:nvPr/>
              </p:nvSpPr>
              <p:spPr>
                <a:xfrm>
                  <a:off x="674473" y="376424"/>
                  <a:ext cx="33937" cy="271070"/>
                </a:xfrm>
                <a:custGeom>
                  <a:avLst/>
                  <a:gdLst/>
                  <a:ahLst/>
                  <a:cxnLst>
                    <a:cxn ang="0">
                      <a:pos x="wd2" y="hd2"/>
                    </a:cxn>
                    <a:cxn ang="5400000">
                      <a:pos x="wd2" y="hd2"/>
                    </a:cxn>
                    <a:cxn ang="10800000">
                      <a:pos x="wd2" y="hd2"/>
                    </a:cxn>
                    <a:cxn ang="16200000">
                      <a:pos x="wd2" y="hd2"/>
                    </a:cxn>
                  </a:cxnLst>
                  <a:rect l="0" t="0" r="r" b="b"/>
                  <a:pathLst>
                    <a:path w="21600" h="21600" extrusionOk="0">
                      <a:moveTo>
                        <a:pt x="1310" y="21600"/>
                      </a:moveTo>
                      <a:lnTo>
                        <a:pt x="0" y="15202"/>
                      </a:lnTo>
                      <a:lnTo>
                        <a:pt x="4810" y="5905"/>
                      </a:lnTo>
                      <a:lnTo>
                        <a:pt x="21600" y="0"/>
                      </a:lnTo>
                    </a:path>
                  </a:pathLst>
                </a:custGeom>
                <a:noFill/>
                <a:ln w="63500" cap="flat">
                  <a:solidFill>
                    <a:srgbClr val="929292"/>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sp>
            <p:nvSpPr>
              <p:cNvPr id="442" name="Rectangle"/>
              <p:cNvSpPr/>
              <p:nvPr/>
            </p:nvSpPr>
            <p:spPr>
              <a:xfrm>
                <a:off x="1216654" y="913236"/>
                <a:ext cx="809239" cy="727031"/>
              </a:xfrm>
              <a:prstGeom prst="rect">
                <a:avLst/>
              </a:prstGeom>
              <a:solidFill>
                <a:srgbClr val="2E9FDF"/>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43" name="High biomass…"/>
              <p:cNvSpPr txBox="1"/>
              <p:nvPr/>
            </p:nvSpPr>
            <p:spPr>
              <a:xfrm>
                <a:off x="0" y="1673866"/>
                <a:ext cx="3242547" cy="13096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defTabSz="825500">
                  <a:defRPr sz="3500" b="1">
                    <a:solidFill>
                      <a:srgbClr val="2E9FDF"/>
                    </a:solidFill>
                  </a:defRPr>
                </a:pPr>
                <a:r>
                  <a:t>High biomass</a:t>
                </a:r>
              </a:p>
              <a:p>
                <a:pPr defTabSz="825500">
                  <a:defRPr sz="3500">
                    <a:solidFill>
                      <a:srgbClr val="2E9FDF"/>
                    </a:solidFill>
                  </a:defRPr>
                </a:pPr>
                <a:r>
                  <a:t>(n=4)</a:t>
                </a:r>
              </a:p>
            </p:txBody>
          </p:sp>
          <p:pic>
            <p:nvPicPr>
              <p:cNvPr id="444" name="Image" descr="Image"/>
              <p:cNvPicPr>
                <a:picLocks noChangeAspect="1"/>
              </p:cNvPicPr>
              <p:nvPr/>
            </p:nvPicPr>
            <p:blipFill>
              <a:blip r:embed="rId4"/>
              <a:srcRect b="17549"/>
              <a:stretch>
                <a:fillRect/>
              </a:stretch>
            </p:blipFill>
            <p:spPr>
              <a:xfrm>
                <a:off x="717675" y="362708"/>
                <a:ext cx="1807300" cy="1490120"/>
              </a:xfrm>
              <a:prstGeom prst="rect">
                <a:avLst/>
              </a:prstGeom>
              <a:ln w="12700" cap="flat">
                <a:noFill/>
                <a:miter lim="400000"/>
              </a:ln>
              <a:effectLst/>
            </p:spPr>
          </p:pic>
        </p:grpSp>
      </p:grpSp>
      <p:sp>
        <p:nvSpPr>
          <p:cNvPr id="447" name="Granato, Yau and Kong et al. (2023) submitted"/>
          <p:cNvSpPr txBox="1"/>
          <p:nvPr/>
        </p:nvSpPr>
        <p:spPr>
          <a:xfrm>
            <a:off x="1179652" y="12698716"/>
            <a:ext cx="6404764"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Granato, Yau and Kong </a:t>
            </a:r>
            <a:r>
              <a:rPr i="1"/>
              <a:t>et al. </a:t>
            </a:r>
            <a:r>
              <a:t>(2023) submitted</a:t>
            </a:r>
          </a:p>
        </p:txBody>
      </p:sp>
      <p:grpSp>
        <p:nvGrpSpPr>
          <p:cNvPr id="458" name="Group"/>
          <p:cNvGrpSpPr/>
          <p:nvPr/>
        </p:nvGrpSpPr>
        <p:grpSpPr>
          <a:xfrm>
            <a:off x="15630267" y="3055345"/>
            <a:ext cx="7614918" cy="10022641"/>
            <a:chOff x="0" y="0"/>
            <a:chExt cx="7614916" cy="10022640"/>
          </a:xfrm>
        </p:grpSpPr>
        <p:sp>
          <p:nvSpPr>
            <p:cNvPr id="448" name="Group"/>
            <p:cNvSpPr/>
            <p:nvPr/>
          </p:nvSpPr>
          <p:spPr>
            <a:xfrm>
              <a:off x="0" y="3990900"/>
              <a:ext cx="1910671" cy="884101"/>
            </a:xfrm>
            <a:prstGeom prst="rightArrow">
              <a:avLst>
                <a:gd name="adj1" fmla="val 32000"/>
                <a:gd name="adj2" fmla="val 91935"/>
              </a:avLst>
            </a:prstGeom>
            <a:solidFill>
              <a:srgbClr val="000000"/>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nvGrpSpPr>
            <p:cNvPr id="453" name="Group"/>
            <p:cNvGrpSpPr/>
            <p:nvPr/>
          </p:nvGrpSpPr>
          <p:grpSpPr>
            <a:xfrm>
              <a:off x="1610051" y="0"/>
              <a:ext cx="6004866" cy="4011732"/>
              <a:chOff x="0" y="0"/>
              <a:chExt cx="6004864" cy="4011731"/>
            </a:xfrm>
          </p:grpSpPr>
          <p:grpSp>
            <p:nvGrpSpPr>
              <p:cNvPr id="451" name="Group"/>
              <p:cNvGrpSpPr/>
              <p:nvPr/>
            </p:nvGrpSpPr>
            <p:grpSpPr>
              <a:xfrm>
                <a:off x="-1" y="29735"/>
                <a:ext cx="6004866" cy="3981997"/>
                <a:chOff x="0" y="0"/>
                <a:chExt cx="6004864" cy="3981996"/>
              </a:xfrm>
            </p:grpSpPr>
            <p:pic>
              <p:nvPicPr>
                <p:cNvPr id="449" name="ribosomeRNA.png" descr="ribosomeRNA.png"/>
                <p:cNvPicPr>
                  <a:picLocks noChangeAspect="1"/>
                </p:cNvPicPr>
                <p:nvPr/>
              </p:nvPicPr>
              <p:blipFill>
                <a:blip r:embed="rId5"/>
                <a:stretch>
                  <a:fillRect/>
                </a:stretch>
              </p:blipFill>
              <p:spPr>
                <a:xfrm rot="10800000">
                  <a:off x="313474" y="0"/>
                  <a:ext cx="5691391" cy="3981997"/>
                </a:xfrm>
                <a:prstGeom prst="rect">
                  <a:avLst/>
                </a:prstGeom>
                <a:ln w="12700" cap="flat">
                  <a:noFill/>
                  <a:miter lim="400000"/>
                </a:ln>
                <a:effectLst/>
              </p:spPr>
            </p:pic>
            <p:sp>
              <p:nvSpPr>
                <p:cNvPr id="450" name="ATCG"/>
                <p:cNvSpPr txBox="1"/>
                <p:nvPr/>
              </p:nvSpPr>
              <p:spPr>
                <a:xfrm>
                  <a:off x="0" y="1004364"/>
                  <a:ext cx="2475518" cy="8548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sz="5000" b="1">
                      <a:solidFill>
                        <a:srgbClr val="367C90"/>
                      </a:solidFill>
                    </a:defRPr>
                  </a:pPr>
                  <a:r>
                    <a:t>A</a:t>
                  </a:r>
                  <a:r>
                    <a:rPr>
                      <a:solidFill>
                        <a:srgbClr val="D8BA3E"/>
                      </a:solidFill>
                    </a:rPr>
                    <a:t>T</a:t>
                  </a:r>
                  <a:r>
                    <a:rPr>
                      <a:solidFill>
                        <a:srgbClr val="A93B44"/>
                      </a:solidFill>
                    </a:rPr>
                    <a:t>C</a:t>
                  </a:r>
                  <a:r>
                    <a:rPr>
                      <a:solidFill>
                        <a:srgbClr val="5D2685"/>
                      </a:solidFill>
                    </a:rPr>
                    <a:t>G</a:t>
                  </a:r>
                </a:p>
              </p:txBody>
            </p:sp>
          </p:grpSp>
          <p:sp>
            <p:nvSpPr>
              <p:cNvPr id="452" name="Rectangle"/>
              <p:cNvSpPr/>
              <p:nvPr/>
            </p:nvSpPr>
            <p:spPr>
              <a:xfrm>
                <a:off x="304672" y="0"/>
                <a:ext cx="1748400" cy="408588"/>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grpSp>
        <p:grpSp>
          <p:nvGrpSpPr>
            <p:cNvPr id="457" name="Group"/>
            <p:cNvGrpSpPr/>
            <p:nvPr/>
          </p:nvGrpSpPr>
          <p:grpSpPr>
            <a:xfrm>
              <a:off x="1817333" y="4608707"/>
              <a:ext cx="5637242" cy="5413934"/>
              <a:chOff x="0" y="0"/>
              <a:chExt cx="5637241" cy="5413933"/>
            </a:xfrm>
          </p:grpSpPr>
          <p:pic>
            <p:nvPicPr>
              <p:cNvPr id="454" name="Image" descr="Image"/>
              <p:cNvPicPr>
                <a:picLocks noChangeAspect="1"/>
              </p:cNvPicPr>
              <p:nvPr/>
            </p:nvPicPr>
            <p:blipFill>
              <a:blip r:embed="rId6"/>
              <a:srcRect/>
              <a:stretch>
                <a:fillRect/>
              </a:stretch>
            </p:blipFill>
            <p:spPr>
              <a:xfrm>
                <a:off x="710090" y="877783"/>
                <a:ext cx="3987573" cy="3958574"/>
              </a:xfrm>
              <a:prstGeom prst="rect">
                <a:avLst/>
              </a:prstGeom>
              <a:ln w="12700" cap="flat">
                <a:noFill/>
                <a:miter lim="400000"/>
              </a:ln>
              <a:effectLst/>
            </p:spPr>
          </p:pic>
          <p:sp>
            <p:nvSpPr>
              <p:cNvPr id="455" name="Dead - PI"/>
              <p:cNvSpPr txBox="1"/>
              <p:nvPr/>
            </p:nvSpPr>
            <p:spPr>
              <a:xfrm rot="16200000">
                <a:off x="-1028344" y="1028343"/>
                <a:ext cx="2987623" cy="9309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l" defTabSz="825500">
                  <a:defRPr sz="2500" b="1">
                    <a:solidFill>
                      <a:srgbClr val="000000"/>
                    </a:solidFill>
                  </a:defRPr>
                </a:pPr>
                <a:r>
                  <a:t>Dead </a:t>
                </a:r>
                <a:r>
                  <a:rPr>
                    <a:solidFill>
                      <a:srgbClr val="FFFFFF"/>
                    </a:solidFill>
                  </a:rPr>
                  <a:t>- PI</a:t>
                </a:r>
              </a:p>
            </p:txBody>
          </p:sp>
          <p:sp>
            <p:nvSpPr>
              <p:cNvPr id="456" name="Live - TO"/>
              <p:cNvSpPr txBox="1"/>
              <p:nvPr/>
            </p:nvSpPr>
            <p:spPr>
              <a:xfrm>
                <a:off x="2729539" y="4482998"/>
                <a:ext cx="2907703" cy="9309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l" defTabSz="825500">
                  <a:defRPr sz="2500" b="1">
                    <a:solidFill>
                      <a:srgbClr val="000000"/>
                    </a:solidFill>
                  </a:defRPr>
                </a:pPr>
                <a:r>
                  <a:t>Live </a:t>
                </a:r>
                <a:r>
                  <a:rPr>
                    <a:solidFill>
                      <a:srgbClr val="FFFFFF"/>
                    </a:solidFill>
                  </a:rPr>
                  <a:t>- TO</a:t>
                </a:r>
              </a:p>
            </p:txBody>
          </p:sp>
        </p:grpSp>
      </p:grpSp>
      <p:graphicFrame>
        <p:nvGraphicFramePr>
          <p:cNvPr id="459" name="Table"/>
          <p:cNvGraphicFramePr/>
          <p:nvPr/>
        </p:nvGraphicFramePr>
        <p:xfrm>
          <a:off x="-5671857" y="5157633"/>
          <a:ext cx="3057656" cy="2297943"/>
        </p:xfrm>
        <a:graphic>
          <a:graphicData uri="http://schemas.openxmlformats.org/drawingml/2006/table">
            <a:tbl>
              <a:tblPr>
                <a:tableStyleId>{4C3C2611-4C71-4FC5-86AE-919BDF0F9419}</a:tableStyleId>
              </a:tblPr>
              <a:tblGrid>
                <a:gridCol w="1014985">
                  <a:extLst>
                    <a:ext uri="{9D8B030D-6E8A-4147-A177-3AD203B41FA5}">
                      <a16:colId xmlns:a16="http://schemas.microsoft.com/office/drawing/2014/main" val="20000"/>
                    </a:ext>
                  </a:extLst>
                </a:gridCol>
                <a:gridCol w="1014985">
                  <a:extLst>
                    <a:ext uri="{9D8B030D-6E8A-4147-A177-3AD203B41FA5}">
                      <a16:colId xmlns:a16="http://schemas.microsoft.com/office/drawing/2014/main" val="20001"/>
                    </a:ext>
                  </a:extLst>
                </a:gridCol>
                <a:gridCol w="1014985">
                  <a:extLst>
                    <a:ext uri="{9D8B030D-6E8A-4147-A177-3AD203B41FA5}">
                      <a16:colId xmlns:a16="http://schemas.microsoft.com/office/drawing/2014/main" val="20002"/>
                    </a:ext>
                  </a:extLst>
                </a:gridCol>
              </a:tblGrid>
              <a:tr h="761747">
                <a:tc>
                  <a:txBody>
                    <a:bodyPr/>
                    <a:lstStyle/>
                    <a:p>
                      <a:pPr defTabSz="914400">
                        <a:defRPr sz="3200"/>
                      </a:pPr>
                      <a:endParaRPr/>
                    </a:p>
                  </a:txBody>
                  <a:tcPr marL="50800" marR="50800" marT="50800" marB="50800" anchor="ctr" horzOverflow="overflow"/>
                </a:tc>
                <a:tc>
                  <a:txBody>
                    <a:bodyPr/>
                    <a:lstStyle/>
                    <a:p>
                      <a:pPr defTabSz="914400"/>
                      <a:r>
                        <a:rPr sz="3200">
                          <a:solidFill>
                            <a:srgbClr val="529DDA"/>
                          </a:solidFill>
                        </a:rPr>
                        <a:t>High</a:t>
                      </a:r>
                    </a:p>
                  </a:txBody>
                  <a:tcPr marL="50800" marR="50800" marT="50800" marB="50800" anchor="ctr" horzOverflow="overflow"/>
                </a:tc>
                <a:tc>
                  <a:txBody>
                    <a:bodyPr/>
                    <a:lstStyle/>
                    <a:p>
                      <a:pPr defTabSz="914400"/>
                      <a:r>
                        <a:rPr sz="3200">
                          <a:solidFill>
                            <a:srgbClr val="E0BA3E"/>
                          </a:solidFill>
                        </a:rPr>
                        <a:t>Low</a:t>
                      </a:r>
                    </a:p>
                  </a:txBody>
                  <a:tcPr marL="50800" marR="50800" marT="50800" marB="50800" anchor="ctr" horzOverflow="overflow"/>
                </a:tc>
                <a:extLst>
                  <a:ext uri="{0D108BD9-81ED-4DB2-BD59-A6C34878D82A}">
                    <a16:rowId xmlns:a16="http://schemas.microsoft.com/office/drawing/2014/main" val="10000"/>
                  </a:ext>
                </a:extLst>
              </a:tr>
              <a:tr h="761747">
                <a:tc>
                  <a:txBody>
                    <a:bodyPr/>
                    <a:lstStyle/>
                    <a:p>
                      <a:pPr defTabSz="914400"/>
                      <a:r>
                        <a:rPr sz="3200" b="1">
                          <a:solidFill>
                            <a:srgbClr val="D8A399"/>
                          </a:solidFill>
                        </a:rPr>
                        <a:t>F</a:t>
                      </a:r>
                    </a:p>
                  </a:txBody>
                  <a:tcPr marL="50800" marR="50800" marT="50800" marB="50800" anchor="ctr" horzOverflow="overflow"/>
                </a:tc>
                <a:tc>
                  <a:txBody>
                    <a:bodyPr/>
                    <a:lstStyle/>
                    <a:p>
                      <a:pPr defTabSz="914400"/>
                      <a:r>
                        <a:rPr sz="3200"/>
                        <a:t>11</a:t>
                      </a:r>
                    </a:p>
                  </a:txBody>
                  <a:tcPr marL="50800" marR="50800" marT="50800" marB="50800" anchor="ctr" horzOverflow="overflow"/>
                </a:tc>
                <a:tc>
                  <a:txBody>
                    <a:bodyPr/>
                    <a:lstStyle/>
                    <a:p>
                      <a:pPr defTabSz="914400"/>
                      <a:r>
                        <a:rPr sz="3200"/>
                        <a:t>13</a:t>
                      </a:r>
                    </a:p>
                  </a:txBody>
                  <a:tcPr marL="50800" marR="50800" marT="50800" marB="50800" anchor="ctr" horzOverflow="overflow"/>
                </a:tc>
                <a:extLst>
                  <a:ext uri="{0D108BD9-81ED-4DB2-BD59-A6C34878D82A}">
                    <a16:rowId xmlns:a16="http://schemas.microsoft.com/office/drawing/2014/main" val="10001"/>
                  </a:ext>
                </a:extLst>
              </a:tr>
              <a:tr h="761747">
                <a:tc>
                  <a:txBody>
                    <a:bodyPr/>
                    <a:lstStyle/>
                    <a:p>
                      <a:pPr defTabSz="914400"/>
                      <a:r>
                        <a:rPr sz="3200" b="1">
                          <a:solidFill>
                            <a:srgbClr val="7394D5"/>
                          </a:solidFill>
                        </a:rPr>
                        <a:t>M</a:t>
                      </a:r>
                    </a:p>
                  </a:txBody>
                  <a:tcPr marL="50800" marR="50800" marT="50800" marB="50800" anchor="ctr" horzOverflow="overflow"/>
                </a:tc>
                <a:tc>
                  <a:txBody>
                    <a:bodyPr/>
                    <a:lstStyle/>
                    <a:p>
                      <a:pPr defTabSz="914400"/>
                      <a:r>
                        <a:rPr sz="3200"/>
                        <a:t>16</a:t>
                      </a:r>
                    </a:p>
                  </a:txBody>
                  <a:tcPr marL="50800" marR="50800" marT="50800" marB="50800" anchor="ctr" horzOverflow="overflow"/>
                </a:tc>
                <a:tc>
                  <a:txBody>
                    <a:bodyPr/>
                    <a:lstStyle/>
                    <a:p>
                      <a:pPr defTabSz="914400"/>
                      <a:r>
                        <a:rPr sz="3200"/>
                        <a:t>13</a:t>
                      </a:r>
                    </a:p>
                  </a:txBody>
                  <a:tcPr marL="50800" marR="50800" marT="50800" marB="50800" anchor="ctr" horzOverflow="overflow"/>
                </a:tc>
                <a:extLst>
                  <a:ext uri="{0D108BD9-81ED-4DB2-BD59-A6C34878D82A}">
                    <a16:rowId xmlns:a16="http://schemas.microsoft.com/office/drawing/2014/main" val="10002"/>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1" animBg="1" advAuto="0"/>
      <p:bldP spid="458" grpId="2"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Bacterial biomass is a host-dependent feature"/>
          <p:cNvSpPr txBox="1">
            <a:spLocks noGrp="1"/>
          </p:cNvSpPr>
          <p:nvPr>
            <p:ph type="title"/>
          </p:nvPr>
        </p:nvSpPr>
        <p:spPr>
          <a:prstGeom prst="rect">
            <a:avLst/>
          </a:prstGeom>
        </p:spPr>
        <p:txBody>
          <a:bodyPr/>
          <a:lstStyle>
            <a:lvl1pPr defTabSz="2316421">
              <a:defRPr sz="8075" spc="-161"/>
            </a:lvl1pPr>
          </a:lstStyle>
          <a:p>
            <a:r>
              <a:t>Bacterial biomass is a host-dependent feature</a:t>
            </a:r>
          </a:p>
        </p:txBody>
      </p:sp>
      <p:sp>
        <p:nvSpPr>
          <p:cNvPr id="464" name="Slide bullet text"/>
          <p:cNvSpPr txBox="1">
            <a:spLocks noGrp="1"/>
          </p:cNvSpPr>
          <p:nvPr>
            <p:ph type="body" idx="1"/>
          </p:nvPr>
        </p:nvSpPr>
        <p:spPr>
          <a:prstGeom prst="rect">
            <a:avLst/>
          </a:prstGeom>
        </p:spPr>
        <p:txBody>
          <a:bodyPr/>
          <a:lstStyle/>
          <a:p>
            <a:endParaRPr/>
          </a:p>
        </p:txBody>
      </p:sp>
      <p:pic>
        <p:nvPicPr>
          <p:cNvPr id="465" name="Fig1f_wide.pdf" descr="Fig1f_wide.pdf"/>
          <p:cNvPicPr>
            <a:picLocks noChangeAspect="1"/>
          </p:cNvPicPr>
          <p:nvPr/>
        </p:nvPicPr>
        <p:blipFill>
          <a:blip r:embed="rId3"/>
          <a:srcRect t="10550" r="16490"/>
          <a:stretch>
            <a:fillRect/>
          </a:stretch>
        </p:blipFill>
        <p:spPr>
          <a:xfrm>
            <a:off x="-92654" y="5498198"/>
            <a:ext cx="12162257" cy="6694666"/>
          </a:xfrm>
          <a:prstGeom prst="rect">
            <a:avLst/>
          </a:prstGeom>
          <a:ln w="12700">
            <a:miter lim="400000"/>
          </a:ln>
        </p:spPr>
      </p:pic>
      <p:sp>
        <p:nvSpPr>
          <p:cNvPr id="466" name="p &lt; 0.001"/>
          <p:cNvSpPr txBox="1"/>
          <p:nvPr/>
        </p:nvSpPr>
        <p:spPr>
          <a:xfrm>
            <a:off x="10073956" y="10248138"/>
            <a:ext cx="1714857" cy="5366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90000"/>
              </a:lnSpc>
              <a:spcBef>
                <a:spcPts val="4500"/>
              </a:spcBef>
              <a:defRPr sz="2800">
                <a:solidFill>
                  <a:srgbClr val="000000"/>
                </a:solidFill>
              </a:defRPr>
            </a:pPr>
            <a:r>
              <a:t>p &lt; 0.001</a:t>
            </a:r>
            <a:r>
              <a:rPr>
                <a:latin typeface="Times Roman"/>
                <a:ea typeface="Times Roman"/>
                <a:cs typeface="Times Roman"/>
                <a:sym typeface="Times Roman"/>
              </a:rPr>
              <a:t> </a:t>
            </a:r>
          </a:p>
        </p:txBody>
      </p:sp>
      <p:sp>
        <p:nvSpPr>
          <p:cNvPr id="467" name="bacterial diversity"/>
          <p:cNvSpPr txBox="1"/>
          <p:nvPr/>
        </p:nvSpPr>
        <p:spPr>
          <a:xfrm>
            <a:off x="2036800" y="3319129"/>
            <a:ext cx="21856052"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825500">
              <a:defRPr sz="5500" b="1">
                <a:solidFill>
                  <a:srgbClr val="000000"/>
                </a:solidFill>
              </a:defRPr>
            </a:lvl1pPr>
          </a:lstStyle>
          <a:p>
            <a:r>
              <a:t>bacterial diversity                                    </a:t>
            </a:r>
          </a:p>
        </p:txBody>
      </p:sp>
      <p:grpSp>
        <p:nvGrpSpPr>
          <p:cNvPr id="472" name="Group"/>
          <p:cNvGrpSpPr/>
          <p:nvPr/>
        </p:nvGrpSpPr>
        <p:grpSpPr>
          <a:xfrm>
            <a:off x="11914870" y="3324312"/>
            <a:ext cx="12673713" cy="8930467"/>
            <a:chOff x="0" y="0"/>
            <a:chExt cx="12673711" cy="8930465"/>
          </a:xfrm>
        </p:grpSpPr>
        <p:grpSp>
          <p:nvGrpSpPr>
            <p:cNvPr id="470" name="Group"/>
            <p:cNvGrpSpPr/>
            <p:nvPr/>
          </p:nvGrpSpPr>
          <p:grpSpPr>
            <a:xfrm>
              <a:off x="0" y="-1"/>
              <a:ext cx="12673712" cy="8930467"/>
              <a:chOff x="0" y="0"/>
              <a:chExt cx="12673711" cy="8930465"/>
            </a:xfrm>
          </p:grpSpPr>
          <p:pic>
            <p:nvPicPr>
              <p:cNvPr id="468" name="Fig1g_wide.pdf" descr="Fig1g_wide.pdf"/>
              <p:cNvPicPr>
                <a:picLocks noChangeAspect="1"/>
              </p:cNvPicPr>
              <p:nvPr/>
            </p:nvPicPr>
            <p:blipFill>
              <a:blip r:embed="rId4"/>
              <a:srcRect t="7324" r="16303"/>
              <a:stretch>
                <a:fillRect/>
              </a:stretch>
            </p:blipFill>
            <p:spPr>
              <a:xfrm>
                <a:off x="0" y="1718889"/>
                <a:ext cx="12673712" cy="7211577"/>
              </a:xfrm>
              <a:prstGeom prst="rect">
                <a:avLst/>
              </a:prstGeom>
              <a:ln w="12700" cap="flat">
                <a:noFill/>
                <a:miter lim="400000"/>
              </a:ln>
              <a:effectLst/>
            </p:spPr>
          </p:pic>
          <p:sp>
            <p:nvSpPr>
              <p:cNvPr id="469" name="absolute abundance"/>
              <p:cNvSpPr txBox="1"/>
              <p:nvPr/>
            </p:nvSpPr>
            <p:spPr>
              <a:xfrm>
                <a:off x="90631" y="0"/>
                <a:ext cx="6879274" cy="9449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825500">
                  <a:defRPr sz="5500" b="1">
                    <a:solidFill>
                      <a:srgbClr val="000000"/>
                    </a:solidFill>
                  </a:defRPr>
                </a:lvl1pPr>
              </a:lstStyle>
              <a:p>
                <a:r>
                  <a:t>absolute abundance</a:t>
                </a:r>
              </a:p>
            </p:txBody>
          </p:sp>
        </p:grpSp>
        <p:sp>
          <p:nvSpPr>
            <p:cNvPr id="471" name="p = 0.9"/>
            <p:cNvSpPr txBox="1"/>
            <p:nvPr/>
          </p:nvSpPr>
          <p:spPr>
            <a:xfrm>
              <a:off x="10256241" y="6930404"/>
              <a:ext cx="1268629" cy="5234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lnSpc>
                  <a:spcPct val="90000"/>
                </a:lnSpc>
                <a:spcBef>
                  <a:spcPts val="4500"/>
                </a:spcBef>
                <a:defRPr sz="2800">
                  <a:solidFill>
                    <a:srgbClr val="000000"/>
                  </a:solidFill>
                </a:defRPr>
              </a:pPr>
              <a:r>
                <a:t>p = 0.9</a:t>
              </a:r>
              <a:r>
                <a:rPr sz="1200">
                  <a:latin typeface="Times Roman"/>
                  <a:ea typeface="Times Roman"/>
                  <a:cs typeface="Times Roman"/>
                  <a:sym typeface="Times Roman"/>
                </a:rPr>
                <a:t> </a:t>
              </a:r>
            </a:p>
          </p:txBody>
        </p:sp>
      </p:grpSp>
      <p:grpSp>
        <p:nvGrpSpPr>
          <p:cNvPr id="496" name="Group"/>
          <p:cNvGrpSpPr/>
          <p:nvPr/>
        </p:nvGrpSpPr>
        <p:grpSpPr>
          <a:xfrm>
            <a:off x="387034" y="2369070"/>
            <a:ext cx="1477834" cy="2834898"/>
            <a:chOff x="0" y="0"/>
            <a:chExt cx="1477832" cy="2834897"/>
          </a:xfrm>
        </p:grpSpPr>
        <p:sp>
          <p:nvSpPr>
            <p:cNvPr id="473" name="Rectangle"/>
            <p:cNvSpPr/>
            <p:nvPr/>
          </p:nvSpPr>
          <p:spPr>
            <a:xfrm>
              <a:off x="207246" y="1028250"/>
              <a:ext cx="1063340" cy="553904"/>
            </a:xfrm>
            <a:prstGeom prst="rect">
              <a:avLst/>
            </a:prstGeom>
            <a:solidFill>
              <a:srgbClr val="929292"/>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74" name="Shape"/>
            <p:cNvSpPr/>
            <p:nvPr/>
          </p:nvSpPr>
          <p:spPr>
            <a:xfrm>
              <a:off x="201187" y="1057221"/>
              <a:ext cx="1075457" cy="1777677"/>
            </a:xfrm>
            <a:custGeom>
              <a:avLst/>
              <a:gdLst/>
              <a:ahLst/>
              <a:cxnLst>
                <a:cxn ang="0">
                  <a:pos x="wd2" y="hd2"/>
                </a:cxn>
                <a:cxn ang="5400000">
                  <a:pos x="wd2" y="hd2"/>
                </a:cxn>
                <a:cxn ang="10800000">
                  <a:pos x="wd2" y="hd2"/>
                </a:cxn>
                <a:cxn ang="16200000">
                  <a:pos x="wd2" y="hd2"/>
                </a:cxn>
              </a:cxnLst>
              <a:rect l="0" t="0" r="r" b="b"/>
              <a:pathLst>
                <a:path w="19679" h="21600"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rgbClr val="929292"/>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75" name="Rectangle"/>
            <p:cNvSpPr/>
            <p:nvPr/>
          </p:nvSpPr>
          <p:spPr>
            <a:xfrm>
              <a:off x="55888" y="935414"/>
              <a:ext cx="1366056" cy="206468"/>
            </a:xfrm>
            <a:prstGeom prst="rect">
              <a:avLst/>
            </a:prstGeom>
            <a:solidFill>
              <a:srgbClr val="5E5E5E"/>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76" name="Rectangle"/>
            <p:cNvSpPr/>
            <p:nvPr/>
          </p:nvSpPr>
          <p:spPr>
            <a:xfrm>
              <a:off x="0" y="986461"/>
              <a:ext cx="1477833" cy="104373"/>
            </a:xfrm>
            <a:prstGeom prst="rect">
              <a:avLst/>
            </a:prstGeom>
            <a:solidFill>
              <a:srgbClr val="D6D5D5"/>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77" name="Rounded Rectangle"/>
            <p:cNvSpPr/>
            <p:nvPr/>
          </p:nvSpPr>
          <p:spPr>
            <a:xfrm>
              <a:off x="929512" y="680125"/>
              <a:ext cx="142962" cy="145032"/>
            </a:xfrm>
            <a:prstGeom prst="roundRect">
              <a:avLst>
                <a:gd name="adj" fmla="val 17046"/>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78" name="Rounded Rectangle"/>
            <p:cNvSpPr/>
            <p:nvPr/>
          </p:nvSpPr>
          <p:spPr>
            <a:xfrm>
              <a:off x="946509" y="565655"/>
              <a:ext cx="108969" cy="114080"/>
            </a:xfrm>
            <a:prstGeom prst="roundRect">
              <a:avLst>
                <a:gd name="adj" fmla="val 17591"/>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79" name="Rounded Rectangle"/>
            <p:cNvSpPr/>
            <p:nvPr/>
          </p:nvSpPr>
          <p:spPr>
            <a:xfrm>
              <a:off x="946509" y="485010"/>
              <a:ext cx="108969" cy="82129"/>
            </a:xfrm>
            <a:prstGeom prst="roundRect">
              <a:avLst>
                <a:gd name="adj" fmla="val 23340"/>
              </a:avLst>
            </a:prstGeom>
            <a:solidFill>
              <a:schemeClr val="accent5">
                <a:lumOff val="-29866"/>
              </a:schemeClr>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80" name="Rounded Rectangle"/>
            <p:cNvSpPr/>
            <p:nvPr/>
          </p:nvSpPr>
          <p:spPr>
            <a:xfrm>
              <a:off x="963505" y="343078"/>
              <a:ext cx="74977" cy="145032"/>
            </a:xfrm>
            <a:prstGeom prst="roundRect">
              <a:avLst>
                <a:gd name="adj" fmla="val 32503"/>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81" name="Rectangle"/>
            <p:cNvSpPr/>
            <p:nvPr/>
          </p:nvSpPr>
          <p:spPr>
            <a:xfrm rot="16200000">
              <a:off x="813618" y="157844"/>
              <a:ext cx="374752" cy="59064"/>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82" name="Rectangle"/>
            <p:cNvSpPr/>
            <p:nvPr/>
          </p:nvSpPr>
          <p:spPr>
            <a:xfrm rot="10800000" flipH="1">
              <a:off x="513929" y="2472707"/>
              <a:ext cx="203837" cy="59064"/>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83" name="Rectangle"/>
            <p:cNvSpPr/>
            <p:nvPr/>
          </p:nvSpPr>
          <p:spPr>
            <a:xfrm rot="16200000">
              <a:off x="532069" y="763564"/>
              <a:ext cx="289373" cy="59064"/>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84" name="Oval"/>
            <p:cNvSpPr/>
            <p:nvPr/>
          </p:nvSpPr>
          <p:spPr>
            <a:xfrm>
              <a:off x="212785" y="2448463"/>
              <a:ext cx="1063340" cy="374753"/>
            </a:xfrm>
            <a:prstGeom prst="ellipse">
              <a:avLst/>
            </a:prstGeom>
            <a:solidFill>
              <a:srgbClr val="9452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85" name="Rectangle"/>
            <p:cNvSpPr/>
            <p:nvPr/>
          </p:nvSpPr>
          <p:spPr>
            <a:xfrm>
              <a:off x="210287" y="1705244"/>
              <a:ext cx="1057257" cy="923055"/>
            </a:xfrm>
            <a:prstGeom prst="rect">
              <a:avLst/>
            </a:prstGeom>
            <a:solidFill>
              <a:srgbClr val="9452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86" name="Rounded Rectangle"/>
            <p:cNvSpPr/>
            <p:nvPr/>
          </p:nvSpPr>
          <p:spPr>
            <a:xfrm>
              <a:off x="931079" y="1792040"/>
              <a:ext cx="142962" cy="145363"/>
            </a:xfrm>
            <a:prstGeom prst="roundRect">
              <a:avLst>
                <a:gd name="adj" fmla="val 15252"/>
              </a:avLst>
            </a:prstGeom>
            <a:solidFill>
              <a:srgbClr val="D6D5D5"/>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87" name="Rectangle"/>
            <p:cNvSpPr/>
            <p:nvPr/>
          </p:nvSpPr>
          <p:spPr>
            <a:xfrm rot="16200000">
              <a:off x="-179690" y="1620122"/>
              <a:ext cx="1040860" cy="102640"/>
            </a:xfrm>
            <a:prstGeom prst="rect">
              <a:avLst/>
            </a:prstGeom>
            <a:solidFill>
              <a:srgbClr val="D6D5D5"/>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88" name="Rectangle"/>
            <p:cNvSpPr/>
            <p:nvPr/>
          </p:nvSpPr>
          <p:spPr>
            <a:xfrm rot="16200000">
              <a:off x="480564" y="1288037"/>
              <a:ext cx="1040860" cy="102640"/>
            </a:xfrm>
            <a:prstGeom prst="rect">
              <a:avLst/>
            </a:prstGeom>
            <a:solidFill>
              <a:srgbClr val="D6D5D5"/>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89" name="Rectangle"/>
            <p:cNvSpPr/>
            <p:nvPr/>
          </p:nvSpPr>
          <p:spPr>
            <a:xfrm rot="16200000">
              <a:off x="-656231" y="1300672"/>
              <a:ext cx="2396402" cy="61474"/>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90" name="Rectangle"/>
            <p:cNvSpPr/>
            <p:nvPr/>
          </p:nvSpPr>
          <p:spPr>
            <a:xfrm rot="16200000">
              <a:off x="59079" y="1557827"/>
              <a:ext cx="1535247" cy="59064"/>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91" name="Rectangle"/>
            <p:cNvSpPr/>
            <p:nvPr/>
          </p:nvSpPr>
          <p:spPr>
            <a:xfrm rot="10800000" flipH="1">
              <a:off x="724784" y="1977778"/>
              <a:ext cx="203838" cy="59064"/>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92" name="Rectangle"/>
            <p:cNvSpPr/>
            <p:nvPr/>
          </p:nvSpPr>
          <p:spPr>
            <a:xfrm rot="10800000" flipH="1">
              <a:off x="724784" y="2197915"/>
              <a:ext cx="203838" cy="59063"/>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93" name="Rectangle"/>
            <p:cNvSpPr/>
            <p:nvPr/>
          </p:nvSpPr>
          <p:spPr>
            <a:xfrm rot="16200000">
              <a:off x="608037" y="1196151"/>
              <a:ext cx="1134496" cy="59063"/>
            </a:xfrm>
            <a:prstGeom prst="rect">
              <a:avLst/>
            </a:prstGeom>
            <a:solidFill>
              <a:srgbClr val="000000"/>
            </a:solidFill>
            <a:ln w="12700" cap="flat">
              <a:noFill/>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94" name="Line"/>
            <p:cNvSpPr/>
            <p:nvPr/>
          </p:nvSpPr>
          <p:spPr>
            <a:xfrm>
              <a:off x="1176257" y="351177"/>
              <a:ext cx="256176" cy="3150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86" y="14001"/>
                  </a:lnTo>
                  <a:lnTo>
                    <a:pt x="5833" y="7058"/>
                  </a:lnTo>
                  <a:lnTo>
                    <a:pt x="12512" y="3278"/>
                  </a:lnTo>
                  <a:lnTo>
                    <a:pt x="21600" y="0"/>
                  </a:lnTo>
                </a:path>
              </a:pathLst>
            </a:custGeom>
            <a:noFill/>
            <a:ln w="88900" cap="flat">
              <a:solidFill>
                <a:srgbClr val="929292"/>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sp>
          <p:nvSpPr>
            <p:cNvPr id="495" name="Line"/>
            <p:cNvSpPr/>
            <p:nvPr/>
          </p:nvSpPr>
          <p:spPr>
            <a:xfrm>
              <a:off x="675691" y="377104"/>
              <a:ext cx="33999" cy="271559"/>
            </a:xfrm>
            <a:custGeom>
              <a:avLst/>
              <a:gdLst/>
              <a:ahLst/>
              <a:cxnLst>
                <a:cxn ang="0">
                  <a:pos x="wd2" y="hd2"/>
                </a:cxn>
                <a:cxn ang="5400000">
                  <a:pos x="wd2" y="hd2"/>
                </a:cxn>
                <a:cxn ang="10800000">
                  <a:pos x="wd2" y="hd2"/>
                </a:cxn>
                <a:cxn ang="16200000">
                  <a:pos x="wd2" y="hd2"/>
                </a:cxn>
              </a:cxnLst>
              <a:rect l="0" t="0" r="r" b="b"/>
              <a:pathLst>
                <a:path w="21600" h="21600" extrusionOk="0">
                  <a:moveTo>
                    <a:pt x="1310" y="21600"/>
                  </a:moveTo>
                  <a:lnTo>
                    <a:pt x="0" y="15202"/>
                  </a:lnTo>
                  <a:lnTo>
                    <a:pt x="4810" y="5905"/>
                  </a:lnTo>
                  <a:lnTo>
                    <a:pt x="21600" y="0"/>
                  </a:lnTo>
                </a:path>
              </a:pathLst>
            </a:custGeom>
            <a:noFill/>
            <a:ln w="63500" cap="flat">
              <a:solidFill>
                <a:srgbClr val="929292"/>
              </a:solidFill>
              <a:prstDash val="solid"/>
              <a:miter lim="400000"/>
            </a:ln>
            <a:effectLst/>
          </p:spPr>
          <p:txBody>
            <a:bodyPr wrap="square" lIns="50800" tIns="50800" rIns="50800" bIns="50800" numCol="1" anchor="ctr">
              <a:noAutofit/>
            </a:bodyPr>
            <a:lstStyle/>
            <a:p>
              <a:pPr defTabSz="584200">
                <a:defRPr sz="2200">
                  <a:solidFill>
                    <a:srgbClr val="FFFFFF"/>
                  </a:solidFill>
                  <a:latin typeface="Helvetica Neue Medium"/>
                  <a:ea typeface="Helvetica Neue Medium"/>
                  <a:cs typeface="Helvetica Neue Medium"/>
                  <a:sym typeface="Helvetica Neue Medium"/>
                </a:defRPr>
              </a:pPr>
              <a:endParaRPr/>
            </a:p>
          </p:txBody>
        </p:sp>
      </p:grpSp>
      <p:pic>
        <p:nvPicPr>
          <p:cNvPr id="497" name="Supp_Fig4e.pdf" descr="Supp_Fig4e.pdf"/>
          <p:cNvPicPr>
            <a:picLocks noChangeAspect="1"/>
          </p:cNvPicPr>
          <p:nvPr/>
        </p:nvPicPr>
        <p:blipFill>
          <a:blip r:embed="rId5"/>
          <a:srcRect l="72095" t="33848" b="46655"/>
          <a:stretch>
            <a:fillRect/>
          </a:stretch>
        </p:blipFill>
        <p:spPr>
          <a:xfrm>
            <a:off x="9338775" y="5259560"/>
            <a:ext cx="2093282" cy="146251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 grpId="1" animBg="1" advAuto="0"/>
    </p:bld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2286</Words>
  <Application>Microsoft Macintosh PowerPoint</Application>
  <PresentationFormat>Custom</PresentationFormat>
  <Paragraphs>367</Paragraphs>
  <Slides>19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Helvetica Light</vt:lpstr>
      <vt:lpstr>Helvetica Neue</vt:lpstr>
      <vt:lpstr>Helvetica Neue Light</vt:lpstr>
      <vt:lpstr>Helvetica Neue Medium</vt:lpstr>
      <vt:lpstr>Times Roman</vt:lpstr>
      <vt:lpstr>21_BasicWhite</vt:lpstr>
      <vt:lpstr>Metabolic dysfunction is associated with alterations in gut microbiota in an obese adolescent cohort </vt:lpstr>
      <vt:lpstr>Obesity: the emerging epidemic  </vt:lpstr>
      <vt:lpstr>Role of gut microbiota (Mb) in obesity and metabolic dysfunction</vt:lpstr>
      <vt:lpstr>PowerPoint Presentation</vt:lpstr>
      <vt:lpstr>PowerPoint Presentation</vt:lpstr>
      <vt:lpstr>PowerPoint Presentation</vt:lpstr>
      <vt:lpstr>Absolute bacteria abundance associated with gut microbiome diversity</vt:lpstr>
      <vt:lpstr>Difference in absolute abundance: intrinsic to gut Mb or host influence </vt:lpstr>
      <vt:lpstr>Bacterial biomass is a host-dependent feature</vt:lpstr>
      <vt:lpstr>Fecal biomass associated with gut microbiome variance</vt:lpstr>
      <vt:lpstr>Sex associated with gut microbiome variance</vt:lpstr>
      <vt:lpstr>Clustering of gut microbiome correspond to bacterial biomass</vt:lpstr>
      <vt:lpstr>Difference in cardiometabolic measures across microbiome clusters &amp; sex </vt:lpstr>
      <vt:lpstr>Neutrophil activities associated with bacterial biomass </vt:lpstr>
      <vt:lpstr>Neutrophil proteins associated with bacterial biomass in a sex-specific manner</vt:lpstr>
      <vt:lpstr>Neutrophil activities associated with higher triglycerides in both sexes</vt:lpstr>
      <vt:lpstr>Conclusions</vt:lpstr>
      <vt:lpstr>Acknowledgements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Quin Xie</cp:lastModifiedBy>
  <cp:revision>1</cp:revision>
  <dcterms:modified xsi:type="dcterms:W3CDTF">2025-04-25T01:09:14Z</dcterms:modified>
</cp:coreProperties>
</file>